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800" r:id="rId2"/>
    <p:sldMasterId id="2147483782" r:id="rId3"/>
    <p:sldMasterId id="2147483817" r:id="rId4"/>
  </p:sldMasterIdLst>
  <p:notesMasterIdLst>
    <p:notesMasterId r:id="rId44"/>
  </p:notesMasterIdLst>
  <p:sldIdLst>
    <p:sldId id="257" r:id="rId5"/>
    <p:sldId id="291" r:id="rId6"/>
    <p:sldId id="258" r:id="rId7"/>
    <p:sldId id="259" r:id="rId8"/>
    <p:sldId id="260" r:id="rId9"/>
    <p:sldId id="292" r:id="rId10"/>
    <p:sldId id="261" r:id="rId11"/>
    <p:sldId id="262" r:id="rId12"/>
    <p:sldId id="296" r:id="rId13"/>
    <p:sldId id="263" r:id="rId14"/>
    <p:sldId id="264" r:id="rId15"/>
    <p:sldId id="293" r:id="rId16"/>
    <p:sldId id="265" r:id="rId17"/>
    <p:sldId id="266" r:id="rId18"/>
    <p:sldId id="267" r:id="rId19"/>
    <p:sldId id="268" r:id="rId20"/>
    <p:sldId id="269" r:id="rId21"/>
    <p:sldId id="297" r:id="rId22"/>
    <p:sldId id="295" r:id="rId23"/>
    <p:sldId id="271" r:id="rId24"/>
    <p:sldId id="298" r:id="rId25"/>
    <p:sldId id="299" r:id="rId26"/>
    <p:sldId id="300" r:id="rId27"/>
    <p:sldId id="301" r:id="rId28"/>
    <p:sldId id="302" r:id="rId29"/>
    <p:sldId id="277" r:id="rId30"/>
    <p:sldId id="278" r:id="rId31"/>
    <p:sldId id="303" r:id="rId32"/>
    <p:sldId id="304" r:id="rId33"/>
    <p:sldId id="305" r:id="rId34"/>
    <p:sldId id="306" r:id="rId35"/>
    <p:sldId id="307" r:id="rId36"/>
    <p:sldId id="284" r:id="rId37"/>
    <p:sldId id="285" r:id="rId38"/>
    <p:sldId id="294" r:id="rId39"/>
    <p:sldId id="287" r:id="rId40"/>
    <p:sldId id="288" r:id="rId41"/>
    <p:sldId id="289"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EB4508-D446-8685-A7F3-822E96C824FF}" name="Esquivel, Richard" initials="ER" userId="S::richard.esquivel@med.usc.edu::eb936f9d-8ca5-4546-9ec1-018c4a38da5c" providerId="AD"/>
  <p188:author id="{A5C2465A-31AF-4F6D-4C07-7B50E32B8974}" name="kdamico2003@gmail.com" initials="kd" userId="S::urn:spo:guest#kdamico2003@gmail.com::" providerId="AD"/>
  <p188:author id="{6EB632C8-4F78-FEF6-E698-C6F55974A80E}" name="Poblet-Kouttjie, Ana" initials="PA" userId="S::ana.pobletkouttjie@med.usc.edu::b8ae5b04-67ce-4674-9ad8-3e21ace27778" providerId="AD"/>
  <p188:author id="{5EFA81E0-B7D5-2E25-8091-0BAF2E76739D}" name="Calleros, Alexis" initials="CA" userId="S::alexis.calleros@med.usc.edu::9352dcc2-0de0-465d-8b59-75e1cbefd4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5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8"/>
    <p:restoredTop sz="53243"/>
  </p:normalViewPr>
  <p:slideViewPr>
    <p:cSldViewPr snapToGrid="0">
      <p:cViewPr varScale="1">
        <p:scale>
          <a:sx n="57" d="100"/>
          <a:sy n="57" d="100"/>
        </p:scale>
        <p:origin x="2592"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D545D-F5B7-4336-805E-CA6B9237C5D7}" type="datetimeFigureOut">
              <a:t>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A9125-8A2F-42BA-9222-611E0995E269}" type="slidenum">
              <a:t>‹#›</a:t>
            </a:fld>
            <a:endParaRPr lang="en-US"/>
          </a:p>
        </p:txBody>
      </p:sp>
    </p:spTree>
    <p:extLst>
      <p:ext uri="{BB962C8B-B14F-4D97-AF65-F5344CB8AC3E}">
        <p14:creationId xmlns:p14="http://schemas.microsoft.com/office/powerpoint/2010/main" val="94329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1520544748350-e678a6ce-eb9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agle.usc.edu/first-responder-checklist/" TargetMode="External"/><Relationship Id="rId5" Type="http://schemas.openxmlformats.org/officeDocument/2006/relationships/hyperlink" Target="https://eagle.usc.edu/law-enforcement-resources/interviewing-older-adults/" TargetMode="External"/><Relationship Id="rId4" Type="http://schemas.openxmlformats.org/officeDocument/2006/relationships/hyperlink" Target="https://eagle.usc.edu/law-enforcement-resources/recognizing-abuse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agle.usc.edu/law-enforcement-resources/elder-abuse-photography-tip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agle.usc.edu/law-enforcement-resources/documenting-bed-sor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agle.usc.edu/wp-content/uploads/2018/02/Bruising-identification-chart.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sites/default/files/ocr/privacy/hipaa/understanding/special/emergency/final_hipaa_guide_law_enforcement.pdf" TargetMode="External"/><Relationship Id="rId7" Type="http://schemas.openxmlformats.org/officeDocument/2006/relationships/hyperlink" Target="https://eagle.usc.edu/state-specific-law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agle.usc.edu/wp-content/uploads/2018/02/Elder-Abuse-Evidence-Collection-Checklist.pdf" TargetMode="External"/><Relationship Id="rId5" Type="http://schemas.openxmlformats.org/officeDocument/2006/relationships/hyperlink" Target="https://eagle.usc.edu/law-enforcement-resources/adult-protective-services-your-partner-in-prevention/" TargetMode="External"/><Relationship Id="rId4" Type="http://schemas.openxmlformats.org/officeDocument/2006/relationships/hyperlink" Target="https://eagle.usc.edu/law-enforcement-resources/community-resource-referral/"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agle.usc.edu/law-enforcement-resources/elder-abuse-photography-tips/" TargetMode="External"/><Relationship Id="rId4" Type="http://schemas.openxmlformats.org/officeDocument/2006/relationships/hyperlink" Target="https://eagle.usc.edu/law-enforcement-resources/interviewing-older-adult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agle.usc.edu/wp-content/uploads/2018/02/Bruising-identification-chart.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agle.usc.edu/first-responder-checklist/" TargetMode="External"/><Relationship Id="rId4" Type="http://schemas.openxmlformats.org/officeDocument/2006/relationships/hyperlink" Target="https://www.hhs.gov/sites/default/files/ocr/privacy/hipaa/understanding/special/emergency/final_hipaa_guide_law_enforcemen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agle.usc.edu/law-enforcement-resources/recognizing-abuser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eagle.usc.edu/wp-content/uploads/2018/02/Elder-Abuse-Evidence-Collection-Checklist.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justice.gov/elderjustice/mdt-tac" TargetMode="External"/><Relationship Id="rId4" Type="http://schemas.openxmlformats.org/officeDocument/2006/relationships/hyperlink" Target="https://eagle.usc.edu/law-enforcement-resources/community-resource-referral/"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orms.office.com/r/5VSvE7M05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a:t>
            </a:fld>
            <a:endParaRPr lang="en-IN"/>
          </a:p>
        </p:txBody>
      </p:sp>
    </p:spTree>
    <p:extLst>
      <p:ext uri="{BB962C8B-B14F-4D97-AF65-F5344CB8AC3E}">
        <p14:creationId xmlns:p14="http://schemas.microsoft.com/office/powerpoint/2010/main" val="69150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10</a:t>
            </a:fld>
            <a:endParaRPr lang="en-US"/>
          </a:p>
        </p:txBody>
      </p:sp>
    </p:spTree>
    <p:extLst>
      <p:ext uri="{BB962C8B-B14F-4D97-AF65-F5344CB8AC3E}">
        <p14:creationId xmlns:p14="http://schemas.microsoft.com/office/powerpoint/2010/main" val="174063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11</a:t>
            </a:fld>
            <a:endParaRPr lang="en-IN"/>
          </a:p>
        </p:txBody>
      </p:sp>
    </p:spTree>
    <p:extLst>
      <p:ext uri="{BB962C8B-B14F-4D97-AF65-F5344CB8AC3E}">
        <p14:creationId xmlns:p14="http://schemas.microsoft.com/office/powerpoint/2010/main" val="178194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12</a:t>
            </a:fld>
            <a:endParaRPr lang="en-US"/>
          </a:p>
        </p:txBody>
      </p:sp>
    </p:spTree>
    <p:extLst>
      <p:ext uri="{BB962C8B-B14F-4D97-AF65-F5344CB8AC3E}">
        <p14:creationId xmlns:p14="http://schemas.microsoft.com/office/powerpoint/2010/main" val="45823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13</a:t>
            </a:fld>
            <a:endParaRPr lang="en-IN"/>
          </a:p>
        </p:txBody>
      </p:sp>
    </p:spTree>
    <p:extLst>
      <p:ext uri="{BB962C8B-B14F-4D97-AF65-F5344CB8AC3E}">
        <p14:creationId xmlns:p14="http://schemas.microsoft.com/office/powerpoint/2010/main" val="379143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 Neighbor </a:t>
            </a:r>
            <a:endParaRPr lang="en-US" dirty="0"/>
          </a:p>
          <a:p>
            <a:r>
              <a:rPr lang="en-US" b="1" dirty="0"/>
              <a:t>New Information:</a:t>
            </a:r>
            <a:r>
              <a:rPr lang="en-US" dirty="0"/>
              <a:t> You learn Mrs. Smith is a widow who lives in the home with her daughter. Occasionally screams and crying can be heard coming from the house, particularly during the day. Mrs. Smith has dementia. </a:t>
            </a:r>
            <a:endParaRPr lang="en-US" dirty="0">
              <a:cs typeface="Calibri"/>
            </a:endParaRPr>
          </a:p>
          <a:p>
            <a:r>
              <a:rPr lang="en-US" b="1" dirty="0"/>
              <a:t>EAGLE Resource: </a:t>
            </a:r>
            <a:endParaRPr lang="en-US" dirty="0"/>
          </a:p>
          <a:p>
            <a:r>
              <a:rPr lang="en-US" dirty="0"/>
              <a:t>A diagnosis of Dementia does not mean that person is an unreliable source of information. Know that people with memory problems can tell you what happened – especially if an event made an emotional impact. When interviewing an older adult with Dementia or a related condition, remember the </a:t>
            </a:r>
            <a:r>
              <a:rPr lang="en-US" b="1" u="sng" dirty="0">
                <a:hlinkClick r:id="rId3"/>
              </a:rPr>
              <a:t>Do’s and Don’ts of Memory Loss</a:t>
            </a:r>
            <a:r>
              <a:rPr lang="en-US" b="1" dirty="0"/>
              <a:t>.</a:t>
            </a:r>
            <a:endParaRPr lang="en-US" b="1" dirty="0">
              <a:highlight>
                <a:srgbClr val="FFFF00"/>
              </a:highlight>
              <a:cs typeface="Calibri" panose="020F0502020204030204"/>
            </a:endParaRPr>
          </a:p>
          <a:p>
            <a:r>
              <a:rPr lang="en-US" b="1" dirty="0"/>
              <a:t>Interview Daughter</a:t>
            </a:r>
            <a:r>
              <a:rPr lang="en-US" dirty="0"/>
              <a:t> </a:t>
            </a:r>
            <a:endParaRPr lang="en-US" dirty="0">
              <a:cs typeface="Calibri"/>
            </a:endParaRPr>
          </a:p>
          <a:p>
            <a:r>
              <a:rPr lang="en-US" b="1" dirty="0"/>
              <a:t>New Information:</a:t>
            </a:r>
            <a:r>
              <a:rPr lang="en-US" dirty="0"/>
              <a:t> Daughter works during the day and Mrs. Smith stays alone in the home. Daughter claims she tries to bathe and dress her mother, but Mrs. Smith gets upset when she tries to do so. Daughter attributes Mrs. Smith's bruises to a recent fall. While interviewing the daughter inside the home, there is a clear fecal, urine, and stale odor. </a:t>
            </a:r>
            <a:endParaRPr lang="en-US" dirty="0">
              <a:cs typeface="Calibri"/>
            </a:endParaRPr>
          </a:p>
          <a:p>
            <a:r>
              <a:rPr lang="en-US" b="1" dirty="0"/>
              <a:t>EAGLE Resource</a:t>
            </a:r>
            <a:r>
              <a:rPr lang="en-US" dirty="0"/>
              <a:t>: Most elder abuse is perpetrated by a family member, caregiver, or anyone providing care, including professionals. Learn more about general traits and characteristics of abusers with EAGLE’s </a:t>
            </a:r>
            <a:r>
              <a:rPr lang="en-US" b="1" u="sng" dirty="0">
                <a:hlinkClick r:id="rId4"/>
              </a:rPr>
              <a:t>Recognizing Abusers</a:t>
            </a:r>
            <a:r>
              <a:rPr lang="en-US" b="1" dirty="0"/>
              <a:t>.</a:t>
            </a:r>
            <a:endParaRPr lang="en-US" dirty="0"/>
          </a:p>
          <a:p>
            <a:endParaRPr lang="en-US" dirty="0"/>
          </a:p>
          <a:p>
            <a:r>
              <a:rPr lang="en-US" b="1" dirty="0"/>
              <a:t>Interview Mrs. Smith</a:t>
            </a:r>
            <a:endParaRPr lang="en-US" dirty="0"/>
          </a:p>
          <a:p>
            <a:r>
              <a:rPr lang="en-US" b="1" dirty="0"/>
              <a:t>New Information: </a:t>
            </a:r>
            <a:r>
              <a:rPr lang="en-US" dirty="0"/>
              <a:t>Mrs. Smith claims she was out on the curb because she is “tired of being locked in her room everyday”. She complains of a pain on her buttocks when she lies down or sits. Also during the interview, you notice some bruising on her face, neck, and arms. On inspection of her room, all that is present is a bed with soiled sheets and a wooden chair. </a:t>
            </a:r>
            <a:endParaRPr lang="en-US" dirty="0">
              <a:cs typeface="Calibri"/>
            </a:endParaRPr>
          </a:p>
          <a:p>
            <a:r>
              <a:rPr lang="en-US" b="1" dirty="0"/>
              <a:t>EAGLE Resource: </a:t>
            </a:r>
            <a:r>
              <a:rPr lang="en-US" dirty="0"/>
              <a:t>EAGLE outlines some helpful tips to consider when </a:t>
            </a:r>
            <a:r>
              <a:rPr lang="en-US" b="1" u="sng" dirty="0">
                <a:hlinkClick r:id="rId5"/>
              </a:rPr>
              <a:t>Interviewing Older Adults</a:t>
            </a:r>
            <a:r>
              <a:rPr lang="en-US" b="1" dirty="0"/>
              <a:t> </a:t>
            </a:r>
            <a:r>
              <a:rPr lang="en-US" dirty="0"/>
              <a:t>including how to overcome ageism, suggestions for which type of questions to ask, and tips on the right time and place to interview. </a:t>
            </a:r>
            <a:endParaRPr lang="en-US" dirty="0">
              <a:cs typeface="Calibri"/>
            </a:endParaRPr>
          </a:p>
          <a:p>
            <a:r>
              <a:rPr lang="en-US" dirty="0"/>
              <a:t>At this point, the </a:t>
            </a:r>
            <a:r>
              <a:rPr lang="en-US" b="1" u="sng" dirty="0">
                <a:hlinkClick r:id="rId6"/>
              </a:rPr>
              <a:t>First Responder Checklist</a:t>
            </a:r>
            <a:r>
              <a:rPr lang="en-US" b="1" dirty="0"/>
              <a:t> </a:t>
            </a:r>
            <a:r>
              <a:rPr lang="en-US" dirty="0"/>
              <a:t>can be used to help you take note of and document important details of the case. The checklist asks important questions about the older adult, as well as the home environment. The tool lists the various signs of abuse for you to consider if you suspect elder abuse. The checklist can be filled out online and sent to you via email (no information is ever saved by EAGLE) or printed out. </a:t>
            </a:r>
            <a:r>
              <a:rPr lang="en-US" b="1" dirty="0"/>
              <a:t>Locate the First Responder Checklist on EAGLE and fill it out with the information you have so far.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14</a:t>
            </a:fld>
            <a:endParaRPr lang="en-IN"/>
          </a:p>
        </p:txBody>
      </p:sp>
    </p:spTree>
    <p:extLst>
      <p:ext uri="{BB962C8B-B14F-4D97-AF65-F5344CB8AC3E}">
        <p14:creationId xmlns:p14="http://schemas.microsoft.com/office/powerpoint/2010/main" val="397054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Learn about the Types of Elder Abuse</a:t>
            </a:r>
            <a:endParaRPr lang="en-US"/>
          </a:p>
          <a:p>
            <a:r>
              <a:rPr lang="en-US"/>
              <a:t>You suspect abuse may be occurring but are unsure of how to classify it. If the situation is suspicious for one type of abuse, consider ALL types of abuse. Learn more about each type, the common signs, questions to ask yourself if you suspect abuse, as well as actions to take if a particular type of abuse is occurring. Make sure to clearly document all suspicions. </a:t>
            </a:r>
            <a:endParaRPr lang="en-US">
              <a:cs typeface="Calibri"/>
            </a:endParaRPr>
          </a:p>
          <a:p>
            <a:r>
              <a:rPr lang="en-US" b="1" u="sng">
                <a:hlinkClick r:id="rId3"/>
              </a:rPr>
              <a:t>Types of Abuse</a:t>
            </a:r>
            <a:endParaRPr lang="en-US"/>
          </a:p>
          <a:p>
            <a:endParaRPr lang="en-US" b="1"/>
          </a:p>
          <a:p>
            <a:r>
              <a:rPr lang="en-US" b="1"/>
              <a:t>Document Suspected Abuse</a:t>
            </a:r>
            <a:endParaRPr lang="en-US">
              <a:cs typeface="Calibri" panose="020F0502020204030204"/>
            </a:endParaRPr>
          </a:p>
          <a:p>
            <a:r>
              <a:rPr lang="en-US"/>
              <a:t>You are suspicious abuse is occurring and must now properly document your suspicions. In addition to writing everything you observe in your narrative, photographs are an excellent form of documentation. EAGLE’s </a:t>
            </a:r>
            <a:r>
              <a:rPr lang="en-US" b="1" u="sng">
                <a:hlinkClick r:id="rId4"/>
              </a:rPr>
              <a:t>Elder Abuse Photography Tips</a:t>
            </a:r>
            <a:r>
              <a:rPr lang="en-US" b="1"/>
              <a:t> </a:t>
            </a:r>
            <a:r>
              <a:rPr lang="en-US"/>
              <a:t>outline what to photograph, including injuries, medications, and home environment, and how to measure injuries through photographs such as noting time and date and including a measuring tool or size reference in each photograph. This resource also presents tips on getting shots from different perspectives and tips on lighting in photographs.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15</a:t>
            </a:fld>
            <a:endParaRPr lang="en-IN"/>
          </a:p>
        </p:txBody>
      </p:sp>
    </p:spTree>
    <p:extLst>
      <p:ext uri="{BB962C8B-B14F-4D97-AF65-F5344CB8AC3E}">
        <p14:creationId xmlns:p14="http://schemas.microsoft.com/office/powerpoint/2010/main" val="369602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Investigate Suspected Bed Sores </a:t>
            </a:r>
            <a:endParaRPr lang="en-US"/>
          </a:p>
          <a:p>
            <a:r>
              <a:rPr lang="en-US"/>
              <a:t>With permission, Mrs. Smith allows you to inspect the painful area on her buttocks. You note a large red wound, possible a bed sore. Consult with a medical professional to verify your suspicions.   </a:t>
            </a:r>
            <a:endParaRPr lang="en-US">
              <a:cs typeface="Calibri" panose="020F0502020204030204"/>
            </a:endParaRPr>
          </a:p>
          <a:p>
            <a:r>
              <a:rPr lang="en-US" b="1"/>
              <a:t>EAGLE Resource: </a:t>
            </a:r>
            <a:endParaRPr lang="en-US" b="1">
              <a:cs typeface="Calibri"/>
            </a:endParaRPr>
          </a:p>
          <a:p>
            <a:r>
              <a:rPr lang="en-US"/>
              <a:t>Bed sores, also known as pressure ulcers, can be a sign of elder neglect if left untreated. Use the </a:t>
            </a:r>
            <a:r>
              <a:rPr lang="en-US" b="1" u="sng">
                <a:hlinkClick r:id="rId3"/>
              </a:rPr>
              <a:t>Documenting Bed Sores</a:t>
            </a:r>
            <a:r>
              <a:rPr lang="en-US" b="1"/>
              <a:t> </a:t>
            </a:r>
            <a:r>
              <a:rPr lang="en-US"/>
              <a:t>resource to learn more about bed sores, where to look for bed sores, the stages of bed sores, and why it is important to document bed sores. </a:t>
            </a:r>
            <a:endParaRPr lang="en-US">
              <a:cs typeface="Calibri"/>
            </a:endParaRPr>
          </a:p>
          <a:p>
            <a:endParaRPr lang="en-US"/>
          </a:p>
          <a:p>
            <a:r>
              <a:rPr lang="en-US" b="1"/>
              <a:t> Investigate Suspected Bruising </a:t>
            </a:r>
            <a:endParaRPr lang="en-US"/>
          </a:p>
          <a:p>
            <a:r>
              <a:rPr lang="en-US"/>
              <a:t>Taking a closer look at Mrs. Smith, you notice bruising on her face, neck, and arms. You are suspicious these bruises all came from one fall, as the daughter claimed. You determine they may be intentional bruises, not accidental.</a:t>
            </a:r>
          </a:p>
          <a:p>
            <a:r>
              <a:rPr lang="en-US" b="1"/>
              <a:t>EAGLE Resource: </a:t>
            </a:r>
            <a:endParaRPr lang="en-US"/>
          </a:p>
          <a:p>
            <a:r>
              <a:rPr lang="en-US"/>
              <a:t>While it may be true that older adults can bruise more easily, it is important not to simply disregard bruises or automatically attribute them to falls. Ask the older adult about any bruises they may have, gently and in private. 90% of older adults with bruises who have been physically abused can tell you how they got their bruises, and this includes many older adults with memory problems and dementia. Use the </a:t>
            </a:r>
            <a:r>
              <a:rPr lang="en-US" u="sng">
                <a:hlinkClick r:id="rId4"/>
              </a:rPr>
              <a:t>Bruising Identification Chart</a:t>
            </a:r>
            <a:r>
              <a:rPr lang="en-US"/>
              <a:t> to help you discern between accidental bruising and intentional bruising.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16</a:t>
            </a:fld>
            <a:endParaRPr lang="en-IN"/>
          </a:p>
        </p:txBody>
      </p:sp>
    </p:spTree>
    <p:extLst>
      <p:ext uri="{BB962C8B-B14F-4D97-AF65-F5344CB8AC3E}">
        <p14:creationId xmlns:p14="http://schemas.microsoft.com/office/powerpoint/2010/main" val="332045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Working with Others to Build a Case</a:t>
            </a:r>
            <a:endParaRPr lang="en-US" dirty="0"/>
          </a:p>
          <a:p>
            <a:r>
              <a:rPr lang="en-US" b="1" dirty="0"/>
              <a:t>New Information: </a:t>
            </a:r>
            <a:r>
              <a:rPr lang="en-US" dirty="0"/>
              <a:t>The doctor in the emergency department conducts a medical assessment and confirms Mrs. Smith has a Stage III Bed Sore and bruising inconsistent with a fall. </a:t>
            </a:r>
            <a:endParaRPr lang="en-US" dirty="0">
              <a:cs typeface="Calibri"/>
            </a:endParaRPr>
          </a:p>
          <a:p>
            <a:r>
              <a:rPr lang="en-US" b="1" dirty="0">
                <a:cs typeface="Calibri"/>
              </a:rPr>
              <a:t>EAGLE Resource:</a:t>
            </a:r>
          </a:p>
          <a:p>
            <a:r>
              <a:rPr lang="en-US" dirty="0"/>
              <a:t>Consider speaking with a medical doctor for an opinion on the older adult’s condition. To learn more about the older adult’s past function and abilities, request medical records such as medical photos, descriptions and sizes of wounds, statements, and medical opinions. Seek a capacity assessment by a physician or psychologist if decision-making capacity is a concern. If possible, consult with a doctor who is knowledgeable about elder abuse. </a:t>
            </a:r>
            <a:endParaRPr lang="en-US" dirty="0">
              <a:cs typeface="Calibri"/>
            </a:endParaRPr>
          </a:p>
          <a:p>
            <a:r>
              <a:rPr lang="en-US" dirty="0"/>
              <a:t>If healthcare professionals express reluctance to share medical information due to HIPAA, refer them to </a:t>
            </a:r>
            <a:r>
              <a:rPr lang="en-US" b="1" u="sng" dirty="0">
                <a:hlinkClick r:id="rId3"/>
              </a:rPr>
              <a:t>HIPAA: A Guide for Law Enforcement</a:t>
            </a:r>
            <a:r>
              <a:rPr lang="en-US" b="1" dirty="0"/>
              <a:t>.</a:t>
            </a:r>
            <a:r>
              <a:rPr lang="en-US" dirty="0"/>
              <a:t> </a:t>
            </a:r>
            <a:endParaRPr lang="en-US" dirty="0">
              <a:cs typeface="Calibri"/>
            </a:endParaRPr>
          </a:p>
          <a:p>
            <a:endParaRPr lang="en-US" dirty="0"/>
          </a:p>
          <a:p>
            <a:r>
              <a:rPr lang="en-US" b="1" dirty="0"/>
              <a:t>Adult Protective Services </a:t>
            </a:r>
            <a:endParaRPr lang="en-US" dirty="0">
              <a:cs typeface="Calibri" panose="020F0502020204030204"/>
            </a:endParaRPr>
          </a:p>
          <a:p>
            <a:r>
              <a:rPr lang="en-US" b="1" dirty="0"/>
              <a:t>New Information:</a:t>
            </a:r>
            <a:r>
              <a:rPr lang="en-US" dirty="0"/>
              <a:t> APS had previously been called out to Mrs. Smith’s residence on a report of abuse of Mrs. Smith’s husband by their daughter. Shortly after, Mr. Smith passed away and due to a lack of evidence, no further action was taken at the time.  </a:t>
            </a:r>
            <a:endParaRPr lang="en-US" dirty="0">
              <a:cs typeface="Calibri" panose="020F0502020204030204"/>
            </a:endParaRPr>
          </a:p>
          <a:p>
            <a:r>
              <a:rPr lang="en-US" b="1" dirty="0"/>
              <a:t>EAGLE Resource: </a:t>
            </a:r>
            <a:r>
              <a:rPr lang="en-US" dirty="0"/>
              <a:t>Adult Protective Services (APS) responds to reports of abuse, neglect, or financial exploitation. As a result, you will often work side-by-side with APS. When law enforcement and APS collaborate, they may develop stronger relationships, more effective communication about cases, a better understanding of each’s role, and more efficient and effective case resolution. Use the </a:t>
            </a:r>
            <a:r>
              <a:rPr lang="en-US" b="1" u="sng" dirty="0">
                <a:hlinkClick r:id="rId4"/>
              </a:rPr>
              <a:t>Community Resource Referral</a:t>
            </a:r>
            <a:r>
              <a:rPr lang="en-US" dirty="0"/>
              <a:t> to find the Adult Protective Services Agency in your area. Enter your Zip Code to populate a list of resources, including APS, in your area. The Community Resource Referral is a great tool to share with older adults, families, and caregivers. </a:t>
            </a:r>
            <a:endParaRPr lang="en-US" dirty="0">
              <a:cs typeface="Calibri"/>
            </a:endParaRPr>
          </a:p>
          <a:p>
            <a:r>
              <a:rPr lang="en-US" dirty="0"/>
              <a:t>Learn more about how APS can be your </a:t>
            </a:r>
            <a:r>
              <a:rPr lang="en-US" b="1" u="sng" dirty="0">
                <a:hlinkClick r:id="rId5"/>
              </a:rPr>
              <a:t>Partner in Responding</a:t>
            </a:r>
            <a:r>
              <a:rPr lang="en-US" b="1" dirty="0"/>
              <a:t>.</a:t>
            </a:r>
            <a:endParaRPr lang="en-US" dirty="0">
              <a:highlight>
                <a:srgbClr val="FFFF00"/>
              </a:highlight>
              <a:cs typeface="Calibri"/>
            </a:endParaRPr>
          </a:p>
          <a:p>
            <a:endParaRPr lang="en-US" dirty="0"/>
          </a:p>
          <a:p>
            <a:r>
              <a:rPr lang="en-US" b="1" dirty="0"/>
              <a:t>Prosecutor </a:t>
            </a:r>
            <a:endParaRPr lang="en-US" dirty="0"/>
          </a:p>
          <a:p>
            <a:r>
              <a:rPr lang="en-US" b="1" dirty="0"/>
              <a:t>New Information:</a:t>
            </a:r>
            <a:r>
              <a:rPr lang="en-US" dirty="0"/>
              <a:t> The prosecutor thanks you for being so thorough in your documentation and collection of evidence. They will use it all in their case. The prosecutor also discloses they will bring charges against the daughter.</a:t>
            </a:r>
            <a:endParaRPr lang="en-US" dirty="0">
              <a:cs typeface="Calibri"/>
            </a:endParaRPr>
          </a:p>
          <a:p>
            <a:r>
              <a:rPr lang="en-US" b="1" dirty="0"/>
              <a:t>EAGLE Resource:</a:t>
            </a:r>
            <a:r>
              <a:rPr lang="en-US" dirty="0"/>
              <a:t> Prosecutors are essential to resolving cases of elder abuse. As a result, it is important to work closely with them to build your case. Confer with the prosecutor during early stages of the investigation. Use the </a:t>
            </a:r>
            <a:r>
              <a:rPr lang="en-US" b="1" u="sng" dirty="0">
                <a:hlinkClick r:id="rId6"/>
              </a:rPr>
              <a:t>Elder Abuse</a:t>
            </a:r>
            <a:r>
              <a:rPr lang="en-US" u="sng" dirty="0">
                <a:hlinkClick r:id="rId6"/>
              </a:rPr>
              <a:t> </a:t>
            </a:r>
            <a:r>
              <a:rPr lang="en-US" b="1" u="sng" dirty="0">
                <a:hlinkClick r:id="rId6"/>
              </a:rPr>
              <a:t>Evidence Collection Checklist</a:t>
            </a:r>
            <a:r>
              <a:rPr lang="en-US" b="1" dirty="0"/>
              <a:t> </a:t>
            </a:r>
            <a:r>
              <a:rPr lang="en-US" dirty="0"/>
              <a:t>to help you gather crucial pieces of the case. The Evidence Collection Checklists prompts you to gather medical records, financial records, legal records, testimony &amp; background evidence, and physical evidence. </a:t>
            </a:r>
            <a:endParaRPr lang="en-US" dirty="0">
              <a:cs typeface="Calibri"/>
            </a:endParaRPr>
          </a:p>
          <a:p>
            <a:r>
              <a:rPr lang="en-US" dirty="0"/>
              <a:t>Each case of elder abuse is complex and deals with various penal codes, charges, and statutes. Using the </a:t>
            </a:r>
            <a:r>
              <a:rPr lang="en-US" b="1" u="sng" dirty="0">
                <a:hlinkClick r:id="rId7"/>
              </a:rPr>
              <a:t>State Specific Laws</a:t>
            </a:r>
            <a:r>
              <a:rPr lang="en-US" dirty="0"/>
              <a:t> resource, select your state for a list of all the elder abuse related laws that may come into play in your case.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17</a:t>
            </a:fld>
            <a:endParaRPr lang="en-IN"/>
          </a:p>
        </p:txBody>
      </p:sp>
    </p:spTree>
    <p:extLst>
      <p:ext uri="{BB962C8B-B14F-4D97-AF65-F5344CB8AC3E}">
        <p14:creationId xmlns:p14="http://schemas.microsoft.com/office/powerpoint/2010/main" val="249655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Would Like to Learn More About Elder Abuse</a:t>
            </a:r>
            <a:endParaRPr lang="en-US" dirty="0"/>
          </a:p>
          <a:p>
            <a:r>
              <a:rPr lang="en-US" dirty="0"/>
              <a:t>Use EAGLE as a free resource. If you would like further training on elder abuse in-general or even on a specific topic, EAGLE offers other training options: </a:t>
            </a:r>
          </a:p>
          <a:p>
            <a:r>
              <a:rPr lang="en-US" b="1" u="sng" dirty="0">
                <a:hlinkClick r:id="rId3"/>
              </a:rPr>
              <a:t>NW3C Training</a:t>
            </a:r>
            <a:r>
              <a:rPr lang="en-US" b="1" dirty="0"/>
              <a:t>- </a:t>
            </a:r>
            <a:r>
              <a:rPr lang="en-US" dirty="0"/>
              <a:t>EAGLE has collaborated with the National White Collar Crime Center (NW3C) to create a free online training covering the features of EAGLE and the types of elder abuse, with a focus on financial elder abuse. </a:t>
            </a:r>
          </a:p>
          <a:p>
            <a:r>
              <a:rPr lang="en-US" b="1" u="sng" dirty="0">
                <a:hlinkClick r:id="rId4"/>
              </a:rPr>
              <a:t>In-Person Training</a:t>
            </a:r>
            <a:r>
              <a:rPr lang="en-US" b="1" dirty="0"/>
              <a:t>- </a:t>
            </a:r>
            <a:r>
              <a:rPr lang="en-US" dirty="0"/>
              <a:t>The EAGLE team can also perform in-person or virtual training at no cost to your organization. The training can cover elder abuse broadly or go into a specific topic. </a:t>
            </a:r>
          </a:p>
          <a:p>
            <a:endParaRPr lang="en-US" dirty="0"/>
          </a:p>
          <a:p>
            <a:r>
              <a:rPr lang="en-US" b="1" dirty="0"/>
              <a:t>Confident in Knowledge About Elder Abuse</a:t>
            </a:r>
            <a:endParaRPr lang="en-US" dirty="0"/>
          </a:p>
          <a:p>
            <a:r>
              <a:rPr lang="en-US" dirty="0"/>
              <a:t>Having taken this training course, you are now confident in your ability to respond to elder abuse cases. Use the </a:t>
            </a:r>
            <a:r>
              <a:rPr lang="en-US" b="1" u="sng" dirty="0">
                <a:hlinkClick r:id="rId5"/>
              </a:rPr>
              <a:t>EAGLE Roll-Call Videos</a:t>
            </a:r>
            <a:r>
              <a:rPr lang="en-US" dirty="0"/>
              <a:t> as a reference if you come across similar cases. </a:t>
            </a:r>
          </a:p>
          <a:p>
            <a:r>
              <a:rPr lang="en-US" dirty="0"/>
              <a:t>Go out into your communities and share the information you have learned through </a:t>
            </a:r>
            <a:r>
              <a:rPr lang="en-US" b="1" u="sng" dirty="0">
                <a:hlinkClick r:id="rId6"/>
              </a:rPr>
              <a:t>community engagement</a:t>
            </a:r>
            <a:r>
              <a:rPr lang="en-US" dirty="0"/>
              <a:t>. To assist in outreach and training efforts, EAGLE has created materials for you to download and customize for social media and community presentations on elder abuse. </a:t>
            </a:r>
            <a:r>
              <a:rPr lang="en-US" b="1" u="sng" dirty="0">
                <a:hlinkClick r:id="rId7"/>
              </a:rPr>
              <a:t>National resources</a:t>
            </a:r>
            <a:r>
              <a:rPr lang="en-US" dirty="0"/>
              <a:t> such as the National Elder Fraud Hotline, the National Association of Adult Protective Services, domestic violence centers, and the National Center on Elder Abuse (NCEA) are available for assistance and guidance. </a:t>
            </a:r>
          </a:p>
          <a:p>
            <a:r>
              <a:rPr lang="en-US" dirty="0"/>
              <a:t>To stay in the loop about the latest in elder abuse, sign-up for the </a:t>
            </a:r>
            <a:r>
              <a:rPr lang="en-US" b="1" u="sng" dirty="0">
                <a:hlinkClick r:id="rId8"/>
              </a:rPr>
              <a:t>EAGLE Newsletter</a:t>
            </a:r>
            <a:r>
              <a:rPr lang="en-US" dirty="0"/>
              <a:t>.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18</a:t>
            </a:fld>
            <a:endParaRPr lang="en-IN"/>
          </a:p>
        </p:txBody>
      </p:sp>
    </p:spTree>
    <p:extLst>
      <p:ext uri="{BB962C8B-B14F-4D97-AF65-F5344CB8AC3E}">
        <p14:creationId xmlns:p14="http://schemas.microsoft.com/office/powerpoint/2010/main" val="221526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19</a:t>
            </a:fld>
            <a:endParaRPr lang="en-IN"/>
          </a:p>
        </p:txBody>
      </p:sp>
    </p:spTree>
    <p:extLst>
      <p:ext uri="{BB962C8B-B14F-4D97-AF65-F5344CB8AC3E}">
        <p14:creationId xmlns:p14="http://schemas.microsoft.com/office/powerpoint/2010/main" val="13806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thank you for your time and attention to this important subject matter.  Many LE across the country have discovered EAGLE and have provided us with guidance and positive feedback.</a:t>
            </a:r>
          </a:p>
          <a:p>
            <a:r>
              <a:rPr lang="en-US"/>
              <a:t>It is our goal to support you as you delve into this complex area.</a:t>
            </a:r>
            <a:endParaRPr lang="en-US">
              <a:cs typeface="Calibri"/>
            </a:endParaRPr>
          </a:p>
          <a:p>
            <a:endParaRPr lang="en-US"/>
          </a:p>
          <a:p>
            <a:endParaRPr lang="en-US"/>
          </a:p>
          <a:p>
            <a:endParaRPr lang="en-US">
              <a:highlight>
                <a:srgbClr val="FFFF00"/>
              </a:highlight>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a:t>
            </a:fld>
            <a:endParaRPr lang="en-IN"/>
          </a:p>
        </p:txBody>
      </p:sp>
    </p:spTree>
    <p:extLst>
      <p:ext uri="{BB962C8B-B14F-4D97-AF65-F5344CB8AC3E}">
        <p14:creationId xmlns:p14="http://schemas.microsoft.com/office/powerpoint/2010/main" val="151710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20</a:t>
            </a:fld>
            <a:endParaRPr lang="en-IN"/>
          </a:p>
        </p:txBody>
      </p:sp>
    </p:spTree>
    <p:extLst>
      <p:ext uri="{BB962C8B-B14F-4D97-AF65-F5344CB8AC3E}">
        <p14:creationId xmlns:p14="http://schemas.microsoft.com/office/powerpoint/2010/main" val="361552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Interviews  </a:t>
            </a:r>
          </a:p>
          <a:p>
            <a:r>
              <a:rPr lang="en-US" b="1" dirty="0"/>
              <a:t>Ms. </a:t>
            </a:r>
            <a:r>
              <a:rPr lang="en-US" b="1" dirty="0" err="1"/>
              <a:t>Remmert</a:t>
            </a:r>
            <a:r>
              <a:rPr lang="en-US" b="1" dirty="0"/>
              <a:t> </a:t>
            </a:r>
            <a:r>
              <a:rPr lang="en-US" dirty="0"/>
              <a:t> </a:t>
            </a:r>
            <a:endParaRPr lang="en-US" dirty="0">
              <a:cs typeface="Calibri"/>
            </a:endParaRPr>
          </a:p>
          <a:p>
            <a:r>
              <a:rPr lang="en-US" b="1" dirty="0"/>
              <a:t>New Information:</a:t>
            </a:r>
            <a:r>
              <a:rPr lang="en-US" dirty="0"/>
              <a:t> Ms. </a:t>
            </a:r>
            <a:r>
              <a:rPr lang="en-US" dirty="0" err="1"/>
              <a:t>Remmert</a:t>
            </a:r>
            <a:r>
              <a:rPr lang="en-US" dirty="0"/>
              <a:t> recently moved into the home to “care” for her aunt who has dementia. She takes her aunt shopping, to church, and to the bank. She shows a recently signed QUITCLAIM DEED making her the owner. </a:t>
            </a:r>
          </a:p>
          <a:p>
            <a:r>
              <a:rPr lang="en-US" b="1" dirty="0"/>
              <a:t>EAGLE Resource:</a:t>
            </a:r>
            <a:r>
              <a:rPr lang="en-US" dirty="0"/>
              <a:t> A diagnosis of Dementia does not mean that person is an unreliable source of information. Know that people with memory problems can tell you what happened – especially if an event made an emotional impact. When interviewing an older adult with Dementia like Mrs. King, remember the </a:t>
            </a:r>
            <a:r>
              <a:rPr lang="en-US" b="1" u="sng" dirty="0"/>
              <a:t>Do’s and Don’ts of Memory Loss</a:t>
            </a:r>
            <a:r>
              <a:rPr lang="en-US" b="1" dirty="0"/>
              <a:t>.</a:t>
            </a:r>
            <a:r>
              <a:rPr lang="en-US" dirty="0"/>
              <a:t> </a:t>
            </a:r>
            <a:endParaRPr lang="en-US" dirty="0">
              <a:cs typeface="Calibri"/>
            </a:endParaRPr>
          </a:p>
          <a:p>
            <a:r>
              <a:rPr lang="en-US" b="1" dirty="0"/>
              <a:t> </a:t>
            </a:r>
            <a:r>
              <a:rPr lang="en-US" dirty="0"/>
              <a:t> </a:t>
            </a:r>
            <a:endParaRPr lang="en-US" dirty="0">
              <a:cs typeface="Calibri"/>
            </a:endParaRPr>
          </a:p>
          <a:p>
            <a:r>
              <a:rPr lang="en-US" b="1" dirty="0"/>
              <a:t>Ms. Beale </a:t>
            </a:r>
            <a:r>
              <a:rPr lang="en-US" dirty="0"/>
              <a:t> </a:t>
            </a:r>
            <a:endParaRPr lang="en-US" dirty="0">
              <a:cs typeface="Calibri"/>
            </a:endParaRPr>
          </a:p>
          <a:p>
            <a:r>
              <a:rPr lang="en-US" b="1" dirty="0"/>
              <a:t>New Information</a:t>
            </a:r>
            <a:r>
              <a:rPr lang="en-US" dirty="0"/>
              <a:t>: Ms. Beale says “I haven’t seen my aunt in months, I just came to visit her.” She thinks </a:t>
            </a:r>
            <a:r>
              <a:rPr lang="en-US" dirty="0" err="1"/>
              <a:t>Ms</a:t>
            </a:r>
            <a:r>
              <a:rPr lang="en-US" dirty="0"/>
              <a:t> </a:t>
            </a:r>
            <a:r>
              <a:rPr lang="en-US" dirty="0" err="1"/>
              <a:t>Remmert</a:t>
            </a:r>
            <a:r>
              <a:rPr lang="en-US" dirty="0"/>
              <a:t> is trying to isolate Mrs. King and take her money. </a:t>
            </a:r>
          </a:p>
          <a:p>
            <a:r>
              <a:rPr lang="en-US" b="1" dirty="0"/>
              <a:t>EAGLE Resource:</a:t>
            </a:r>
            <a:r>
              <a:rPr lang="en-US" dirty="0"/>
              <a:t> Most elder abuse is perpetrated by a family member, caregiver, or anyone providing care, including professionals. Learn more about general traits and characteristics of abusers with EAGLE’s </a:t>
            </a:r>
            <a:r>
              <a:rPr lang="en-US" b="1" u="sng" dirty="0"/>
              <a:t>Recognizing Abusers</a:t>
            </a:r>
            <a:r>
              <a:rPr lang="en-US" b="1" dirty="0"/>
              <a:t>.</a:t>
            </a:r>
            <a:r>
              <a:rPr lang="en-US" dirty="0"/>
              <a:t> </a:t>
            </a:r>
            <a:endParaRPr lang="en-US" dirty="0">
              <a:cs typeface="Calibri"/>
            </a:endParaRPr>
          </a:p>
          <a:p>
            <a:r>
              <a:rPr lang="en-US" b="1" dirty="0"/>
              <a:t> </a:t>
            </a:r>
            <a:endParaRPr lang="en-US" dirty="0"/>
          </a:p>
          <a:p>
            <a:r>
              <a:rPr lang="en-US" b="1" dirty="0"/>
              <a:t>Mrs. King</a:t>
            </a:r>
            <a:r>
              <a:rPr lang="en-US" dirty="0"/>
              <a:t> </a:t>
            </a:r>
            <a:endParaRPr lang="en-US" dirty="0">
              <a:cs typeface="Calibri"/>
            </a:endParaRPr>
          </a:p>
          <a:p>
            <a:r>
              <a:rPr lang="en-US" b="1" dirty="0"/>
              <a:t>New Information:</a:t>
            </a:r>
            <a:r>
              <a:rPr lang="en-US" dirty="0"/>
              <a:t> Mrs. King is unaware her niece, Ms. Beale, has been trying to see her. She says  she never leaves her house because “nobody takes me anywhere”.  She has lived in this home for 54 years. </a:t>
            </a:r>
          </a:p>
          <a:p>
            <a:r>
              <a:rPr lang="en-US" b="1" dirty="0"/>
              <a:t>EAGLE Resource</a:t>
            </a:r>
            <a:r>
              <a:rPr lang="en-US" dirty="0"/>
              <a:t>: EAGLE outlines some helpful tips to consider when </a:t>
            </a:r>
            <a:r>
              <a:rPr lang="en-US" b="1" u="sng" dirty="0"/>
              <a:t>Interviewing Older Adults</a:t>
            </a:r>
            <a:r>
              <a:rPr lang="en-US" b="1" dirty="0"/>
              <a:t> </a:t>
            </a:r>
            <a:r>
              <a:rPr lang="en-US" dirty="0"/>
              <a:t>including how to overcome ageism, suggestions for which type of questions to ask, and tips on the right time and place to interview.  </a:t>
            </a: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21</a:t>
            </a:fld>
            <a:endParaRPr lang="en-IN"/>
          </a:p>
        </p:txBody>
      </p:sp>
    </p:spTree>
    <p:extLst>
      <p:ext uri="{BB962C8B-B14F-4D97-AF65-F5344CB8AC3E}">
        <p14:creationId xmlns:p14="http://schemas.microsoft.com/office/powerpoint/2010/main" val="337572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Abuse</a:t>
            </a:r>
            <a:r>
              <a:rPr lang="en-US" dirty="0"/>
              <a:t> </a:t>
            </a:r>
          </a:p>
          <a:p>
            <a:r>
              <a:rPr lang="en-US" b="1" dirty="0"/>
              <a:t>New Information: </a:t>
            </a:r>
            <a:r>
              <a:rPr lang="en-US" dirty="0"/>
              <a:t>Since the time Ms. </a:t>
            </a:r>
            <a:r>
              <a:rPr lang="en-US" dirty="0" err="1"/>
              <a:t>Remmert</a:t>
            </a:r>
            <a:r>
              <a:rPr lang="en-US" dirty="0"/>
              <a:t> has been staying with her aunt, she has slowly consolidated all of her aunt’s accounts and is rapidly draining them. </a:t>
            </a:r>
          </a:p>
          <a:p>
            <a:r>
              <a:rPr lang="en-US" b="1" dirty="0"/>
              <a:t>EAGLE Resource: </a:t>
            </a:r>
            <a:r>
              <a:rPr lang="en-US" dirty="0"/>
              <a:t>Do you suspect Financial Abuse? Financial elder abuse is using an older adult’s money or assets (pension, home, social security check, etc.) contrary to their wishes, needs or best interests, or for the abuser’s personal gain. Use EAGLE to learn more about </a:t>
            </a:r>
            <a:r>
              <a:rPr lang="en-US" u="sng" dirty="0"/>
              <a:t>Financial Elder Abuse</a:t>
            </a:r>
            <a:r>
              <a:rPr lang="en-US" dirty="0"/>
              <a:t>, the signs, questions to ask, and actions to take if it is occurring.  </a:t>
            </a:r>
          </a:p>
          <a:p>
            <a:r>
              <a:rPr lang="en-US" b="1" dirty="0"/>
              <a:t> </a:t>
            </a:r>
            <a:r>
              <a:rPr lang="en-US" dirty="0"/>
              <a:t> </a:t>
            </a:r>
            <a:endParaRPr lang="en-US" dirty="0">
              <a:cs typeface="Calibri"/>
            </a:endParaRPr>
          </a:p>
          <a:p>
            <a:r>
              <a:rPr lang="en-US" b="1" dirty="0"/>
              <a:t>Emotional Abuse (Isolation)</a:t>
            </a:r>
            <a:r>
              <a:rPr lang="en-US" dirty="0"/>
              <a:t> </a:t>
            </a:r>
            <a:endParaRPr lang="en-US" dirty="0">
              <a:cs typeface="Calibri"/>
            </a:endParaRPr>
          </a:p>
          <a:p>
            <a:r>
              <a:rPr lang="en-US" b="1" dirty="0"/>
              <a:t>New Information: </a:t>
            </a:r>
            <a:r>
              <a:rPr lang="en-US" dirty="0"/>
              <a:t>Ms. </a:t>
            </a:r>
            <a:r>
              <a:rPr lang="en-US" dirty="0" err="1"/>
              <a:t>Remmert</a:t>
            </a:r>
            <a:r>
              <a:rPr lang="en-US" dirty="0"/>
              <a:t> has, in fact, been isolating Mrs. King by limiting who and how frequent her family, friends, and church members can visit. She changed the locks on the home and the fence surrounding the home.  </a:t>
            </a:r>
          </a:p>
          <a:p>
            <a:r>
              <a:rPr lang="en-US" b="1" dirty="0"/>
              <a:t>EAGLE Resource: </a:t>
            </a:r>
            <a:r>
              <a:rPr lang="en-US" dirty="0"/>
              <a:t>Do you suspect Emotional Abuse? Emotional Elder Abuse is intentionally causing psychological or emotional anguish by threatening, blaming, terrorizing, humiliating, demeaning, and isolating the older adult. Use EAGLE to learn more about </a:t>
            </a:r>
            <a:r>
              <a:rPr lang="en-US" u="sng" dirty="0"/>
              <a:t>Emotional Elder Abuse</a:t>
            </a:r>
            <a:r>
              <a:rPr lang="en-US" dirty="0"/>
              <a:t>, the signs, questions to ask, and actions to take if it is occurring.  </a:t>
            </a:r>
          </a:p>
          <a:p>
            <a:r>
              <a:rPr lang="en-US" b="1" dirty="0"/>
              <a:t> </a:t>
            </a:r>
            <a:r>
              <a:rPr lang="en-US" dirty="0"/>
              <a:t> </a:t>
            </a:r>
            <a:endParaRPr lang="en-US" dirty="0">
              <a:cs typeface="Calibri"/>
            </a:endParaRPr>
          </a:p>
          <a:p>
            <a:r>
              <a:rPr lang="en-US" b="1" dirty="0"/>
              <a:t>Other Types of Abuse</a:t>
            </a:r>
            <a:r>
              <a:rPr lang="en-US" dirty="0"/>
              <a:t> </a:t>
            </a:r>
            <a:endParaRPr lang="en-US" dirty="0">
              <a:cs typeface="Calibri"/>
            </a:endParaRPr>
          </a:p>
          <a:p>
            <a:r>
              <a:rPr lang="en-US" dirty="0"/>
              <a:t>If the situation is suspicious for one type of abuse, consider ALL </a:t>
            </a:r>
            <a:r>
              <a:rPr lang="en-US" b="1" u="sng" dirty="0"/>
              <a:t>Types of Abuse</a:t>
            </a:r>
            <a:r>
              <a:rPr lang="en-US" dirty="0"/>
              <a:t> </a:t>
            </a:r>
            <a:endParaRPr lang="en-US" dirty="0">
              <a:cs typeface="Calibri"/>
            </a:endParaRPr>
          </a:p>
          <a:p>
            <a:r>
              <a:rPr lang="en-US" dirty="0"/>
              <a:t>Learn more about each type, the common signs, questions to ask yourself if you suspect abuse, as well as actions to take if a particular type of abuse is occurring. Make sure to clearly document all suspicions.</a:t>
            </a:r>
            <a:r>
              <a:rPr lang="en-US" b="1" dirty="0"/>
              <a:t> </a:t>
            </a:r>
            <a:r>
              <a:rPr lang="en-US" dirty="0"/>
              <a:t> </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22</a:t>
            </a:fld>
            <a:endParaRPr lang="en-IN"/>
          </a:p>
        </p:txBody>
      </p:sp>
    </p:spTree>
    <p:extLst>
      <p:ext uri="{BB962C8B-B14F-4D97-AF65-F5344CB8AC3E}">
        <p14:creationId xmlns:p14="http://schemas.microsoft.com/office/powerpoint/2010/main" val="419395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Survey the Scene: </a:t>
            </a:r>
            <a:r>
              <a:rPr lang="en-US"/>
              <a:t> </a:t>
            </a:r>
          </a:p>
          <a:p>
            <a:r>
              <a:rPr lang="en-US" b="1"/>
              <a:t>New Information:</a:t>
            </a:r>
            <a:r>
              <a:rPr lang="en-US"/>
              <a:t> After initial interviews, you begin your investigation by searching the home. You notice a stack of unpaid bills and other legal documents on the dining room table.</a:t>
            </a:r>
            <a:r>
              <a:rPr lang="en-US" b="1"/>
              <a:t> </a:t>
            </a:r>
            <a:r>
              <a:rPr lang="en-US"/>
              <a:t> </a:t>
            </a:r>
            <a:endParaRPr lang="en-US">
              <a:cs typeface="Calibri"/>
            </a:endParaRPr>
          </a:p>
          <a:p>
            <a:r>
              <a:rPr lang="en-US" b="1"/>
              <a:t>EAGLE Resource:</a:t>
            </a:r>
            <a:r>
              <a:rPr lang="en-US"/>
              <a:t> The </a:t>
            </a:r>
            <a:r>
              <a:rPr lang="en-US" b="1" u="sng"/>
              <a:t>First Responder Checklist</a:t>
            </a:r>
            <a:r>
              <a:rPr lang="en-US" b="1"/>
              <a:t> </a:t>
            </a:r>
            <a:r>
              <a:rPr lang="en-US"/>
              <a:t>can be used to help you take note of and document important details of the case. The checklist asks important questions about the older adult, as well as the home environment. The tool lists the various signs of abuse for you to consider if you suspect elder abuse.  The checklist can be filled out online and sent to you via email (no information is ever saved by EAGLE) or printed out. </a:t>
            </a:r>
            <a:endParaRPr lang="en-US">
              <a:cs typeface="Calibri"/>
            </a:endParaRPr>
          </a:p>
          <a:p>
            <a:r>
              <a:rPr lang="en-US"/>
              <a:t> </a:t>
            </a:r>
            <a:endParaRPr lang="en-US">
              <a:cs typeface="Calibri"/>
            </a:endParaRPr>
          </a:p>
          <a:p>
            <a:r>
              <a:rPr lang="en-US" b="1"/>
              <a:t>Collect Evidence:</a:t>
            </a:r>
            <a:r>
              <a:rPr lang="en-US"/>
              <a:t> </a:t>
            </a:r>
            <a:endParaRPr lang="en-US">
              <a:cs typeface="Calibri"/>
            </a:endParaRPr>
          </a:p>
          <a:p>
            <a:r>
              <a:rPr lang="en-US" b="1"/>
              <a:t>New Information: </a:t>
            </a:r>
            <a:r>
              <a:rPr lang="en-US"/>
              <a:t>You request to see a copy of the deed Ms. Remmert showed you earlier and you take a photograph to add to your collection of evidence.  </a:t>
            </a:r>
            <a:endParaRPr lang="en-US">
              <a:cs typeface="Calibri"/>
            </a:endParaRPr>
          </a:p>
          <a:p>
            <a:r>
              <a:rPr lang="en-US" b="1"/>
              <a:t>EAGLE Resource</a:t>
            </a:r>
            <a:r>
              <a:rPr lang="en-US"/>
              <a:t>: Use the </a:t>
            </a:r>
            <a:r>
              <a:rPr lang="en-US" b="1" u="sng"/>
              <a:t>Elder Abuse</a:t>
            </a:r>
            <a:r>
              <a:rPr lang="en-US" u="sng"/>
              <a:t> </a:t>
            </a:r>
            <a:r>
              <a:rPr lang="en-US" b="1" u="sng"/>
              <a:t>Evidence Collection Checklist</a:t>
            </a:r>
            <a:r>
              <a:rPr lang="en-US" b="1"/>
              <a:t> </a:t>
            </a:r>
            <a:r>
              <a:rPr lang="en-US"/>
              <a:t>to help you gather crucial pieces of the case. The Evidence Collection Checklists prompts you to gather medical records, financial records, legal records, testimony &amp; background evidence, and physical evidence. In addition to writing everything you observe in your narrative, photographs are an excellent form of documentation. EAGLE’s </a:t>
            </a:r>
            <a:r>
              <a:rPr lang="en-US" b="1" u="sng"/>
              <a:t>Elder Abuse Photography Tips</a:t>
            </a:r>
            <a:r>
              <a:rPr lang="en-US"/>
              <a:t> provides some helpful information.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23</a:t>
            </a:fld>
            <a:endParaRPr lang="en-IN"/>
          </a:p>
        </p:txBody>
      </p:sp>
    </p:spTree>
    <p:extLst>
      <p:ext uri="{BB962C8B-B14F-4D97-AF65-F5344CB8AC3E}">
        <p14:creationId xmlns:p14="http://schemas.microsoft.com/office/powerpoint/2010/main" val="92649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Working with Others to Build a Case</a:t>
            </a:r>
            <a:r>
              <a:rPr lang="en-US" dirty="0"/>
              <a:t> </a:t>
            </a:r>
          </a:p>
          <a:p>
            <a:r>
              <a:rPr lang="en-US" b="1" dirty="0"/>
              <a:t>Adult Protective Services </a:t>
            </a:r>
            <a:r>
              <a:rPr lang="en-US" dirty="0"/>
              <a:t> </a:t>
            </a:r>
            <a:endParaRPr lang="en-US" dirty="0">
              <a:cs typeface="Calibri"/>
            </a:endParaRPr>
          </a:p>
          <a:p>
            <a:r>
              <a:rPr lang="en-US" b="1" dirty="0"/>
              <a:t>New Information: </a:t>
            </a:r>
            <a:r>
              <a:rPr lang="en-US" dirty="0"/>
              <a:t>There have been several reports made to APS regarding Ms. </a:t>
            </a:r>
            <a:r>
              <a:rPr lang="en-US" dirty="0" err="1"/>
              <a:t>Remmert</a:t>
            </a:r>
            <a:r>
              <a:rPr lang="en-US" dirty="0"/>
              <a:t>. One report came from Mrs. King’s bank who flagged suspicious account activity.  </a:t>
            </a:r>
            <a:endParaRPr lang="en-US" dirty="0">
              <a:cs typeface="Calibri"/>
            </a:endParaRPr>
          </a:p>
          <a:p>
            <a:r>
              <a:rPr lang="en-US" b="1" dirty="0"/>
              <a:t>EAGLE Resource: </a:t>
            </a:r>
            <a:r>
              <a:rPr lang="en-US" dirty="0"/>
              <a:t>Adult Protective Services (APS) responds to reports of abuse, neglect, or financial exploitation. As a result, you will often work side-by-side with APS. When law enforcement and APS collaborate, they may develop stronger relationships, more effective communication about cases, a better understanding of each’s role, and more efficient and effective case resolution. Use the </a:t>
            </a:r>
            <a:r>
              <a:rPr lang="en-US" b="1" u="sng" dirty="0"/>
              <a:t>Community Resource Referral</a:t>
            </a:r>
            <a:r>
              <a:rPr lang="en-US" dirty="0"/>
              <a:t> to find the Adult Protective Services Agency in your area. Enter your Zip Code to populate a list of resources, including APS, in your area. The Community Resource Referral is a great tool to share with older adults, families, and caregivers.  </a:t>
            </a:r>
            <a:endParaRPr lang="en-US" dirty="0">
              <a:cs typeface="Calibri"/>
            </a:endParaRPr>
          </a:p>
          <a:p>
            <a:r>
              <a:rPr lang="en-US" dirty="0"/>
              <a:t>Learn more about how APS can be your </a:t>
            </a:r>
            <a:r>
              <a:rPr lang="en-US" b="1" u="sng" dirty="0"/>
              <a:t>Partner in Prevention</a:t>
            </a:r>
            <a:r>
              <a:rPr lang="en-US" b="1" dirty="0"/>
              <a:t>.</a:t>
            </a:r>
            <a:r>
              <a:rPr lang="en-US" dirty="0"/>
              <a:t>  </a:t>
            </a:r>
            <a:endParaRPr lang="en-US" dirty="0">
              <a:cs typeface="Calibri"/>
            </a:endParaRPr>
          </a:p>
          <a:p>
            <a:r>
              <a:rPr lang="en-US" dirty="0"/>
              <a:t> </a:t>
            </a:r>
            <a:endParaRPr lang="en-US" dirty="0">
              <a:cs typeface="Calibri"/>
            </a:endParaRPr>
          </a:p>
          <a:p>
            <a:r>
              <a:rPr lang="en-US" b="1" dirty="0"/>
              <a:t>Bank</a:t>
            </a:r>
            <a:r>
              <a:rPr lang="en-US" dirty="0"/>
              <a:t> </a:t>
            </a:r>
            <a:endParaRPr lang="en-US" dirty="0">
              <a:cs typeface="Calibri"/>
            </a:endParaRPr>
          </a:p>
          <a:p>
            <a:r>
              <a:rPr lang="en-US" b="1" dirty="0"/>
              <a:t>New Information: </a:t>
            </a:r>
            <a:r>
              <a:rPr lang="en-US" dirty="0"/>
              <a:t>Following up on the report made by Mrs. King’s bank, you learn that Mrs. King has not visited her bank in several months, contrary to her niece’s claims. In fact, the bank confirms Ms. </a:t>
            </a:r>
            <a:r>
              <a:rPr lang="en-US" dirty="0" err="1"/>
              <a:t>Remmert</a:t>
            </a:r>
            <a:r>
              <a:rPr lang="en-US" dirty="0"/>
              <a:t> was the one who withdrew $10,000 on four separate occasions, without her aunt being present.</a:t>
            </a:r>
            <a:r>
              <a:rPr lang="en-US" b="1" dirty="0"/>
              <a:t> </a:t>
            </a:r>
            <a:r>
              <a:rPr lang="en-US" dirty="0"/>
              <a:t> </a:t>
            </a:r>
            <a:endParaRPr lang="en-US" dirty="0">
              <a:cs typeface="Calibri"/>
            </a:endParaRPr>
          </a:p>
          <a:p>
            <a:r>
              <a:rPr lang="en-US" b="1" dirty="0"/>
              <a:t>EAGLE Resource:</a:t>
            </a:r>
            <a:r>
              <a:rPr lang="en-US" dirty="0"/>
              <a:t> Financial institution representatives such as bank tellers may assist in helping address and resolve cases of financial abuse. In financial abuse cases, use </a:t>
            </a:r>
            <a:r>
              <a:rPr lang="en-US" u="sng" dirty="0"/>
              <a:t>SAFTA (Senior Abuse Financial Tracking and Accounting Tool),</a:t>
            </a:r>
            <a:r>
              <a:rPr lang="en-US" dirty="0"/>
              <a:t> which was developed to provide law enforcement with a simplified tool for investigating suspicious financial patterns and prosecuting cases of elder financial exploitation.  </a:t>
            </a:r>
            <a:endParaRPr lang="en-US" dirty="0">
              <a:cs typeface="Calibri"/>
            </a:endParaRPr>
          </a:p>
          <a:p>
            <a:r>
              <a:rPr lang="en-US" dirty="0"/>
              <a:t> </a:t>
            </a:r>
            <a:endParaRPr lang="en-US" dirty="0">
              <a:cs typeface="Calibri"/>
            </a:endParaRPr>
          </a:p>
          <a:p>
            <a:r>
              <a:rPr lang="en-US" b="1" dirty="0"/>
              <a:t>Prosecutor</a:t>
            </a:r>
            <a:r>
              <a:rPr lang="en-US" dirty="0"/>
              <a:t> </a:t>
            </a:r>
            <a:endParaRPr lang="en-US" dirty="0">
              <a:cs typeface="Calibri"/>
            </a:endParaRPr>
          </a:p>
          <a:p>
            <a:r>
              <a:rPr lang="en-US" b="1" dirty="0"/>
              <a:t>New Information:  </a:t>
            </a:r>
            <a:r>
              <a:rPr lang="en-US" dirty="0"/>
              <a:t>After conferring with the prosecutor on your case,  it is confirmed Ms. </a:t>
            </a:r>
            <a:r>
              <a:rPr lang="en-US" dirty="0" err="1"/>
              <a:t>Remmert</a:t>
            </a:r>
            <a:r>
              <a:rPr lang="en-US" dirty="0"/>
              <a:t> recently had her aunt sign a QUITCLAIM DEED, transferring ownership of the home from Mrs. King to Ms. </a:t>
            </a:r>
            <a:r>
              <a:rPr lang="en-US" dirty="0" err="1"/>
              <a:t>Remmert</a:t>
            </a:r>
            <a:r>
              <a:rPr lang="en-US" dirty="0"/>
              <a:t>.  </a:t>
            </a:r>
            <a:endParaRPr lang="en-US" dirty="0">
              <a:cs typeface="Calibri"/>
            </a:endParaRPr>
          </a:p>
          <a:p>
            <a:r>
              <a:rPr lang="en-US" b="1" dirty="0"/>
              <a:t>EAGLE Resource: </a:t>
            </a:r>
            <a:r>
              <a:rPr lang="en-US" dirty="0"/>
              <a:t>Prosecutors are essential to resolving cases of elder abuse. As a result, it is important to work closely with them to build your case. Confer with the prosecutor during early stages of the investigation. Each case of elder abuse is complex and deals with various penal codes, charges, and statutes. Using the </a:t>
            </a:r>
            <a:r>
              <a:rPr lang="en-US" b="1" u="sng" dirty="0"/>
              <a:t>State Specific Laws</a:t>
            </a:r>
            <a:r>
              <a:rPr lang="en-US" dirty="0"/>
              <a:t> resource, select your state for a list of all the elder abuse related laws that may come into play in your case.  </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24</a:t>
            </a:fld>
            <a:endParaRPr lang="en-IN"/>
          </a:p>
        </p:txBody>
      </p:sp>
    </p:spTree>
    <p:extLst>
      <p:ext uri="{BB962C8B-B14F-4D97-AF65-F5344CB8AC3E}">
        <p14:creationId xmlns:p14="http://schemas.microsoft.com/office/powerpoint/2010/main" val="85018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Would Like to Learn More About Elder Abuse</a:t>
            </a:r>
            <a:endParaRPr lang="en-US"/>
          </a:p>
          <a:p>
            <a:r>
              <a:rPr lang="en-US"/>
              <a:t>Use EAGLE as a free resource. If you would like further training on elder abuse in-general or even on a specific topic, EAGLE offers other training options: </a:t>
            </a:r>
          </a:p>
          <a:p>
            <a:r>
              <a:rPr lang="en-US" b="1" u="sng">
                <a:hlinkClick r:id="rId3"/>
              </a:rPr>
              <a:t>NW3C Training</a:t>
            </a:r>
            <a:r>
              <a:rPr lang="en-US" b="1"/>
              <a:t>- </a:t>
            </a:r>
            <a:r>
              <a:rPr lang="en-US"/>
              <a:t>EAGLE has collaborated with the National White Collar Crime Center (NW3C) to create a free online training covering the features of EAGLE and the types of elder abuse, with a focus on financial elder abuse. </a:t>
            </a:r>
          </a:p>
          <a:p>
            <a:r>
              <a:rPr lang="en-US" b="1" u="sng">
                <a:hlinkClick r:id="rId4"/>
              </a:rPr>
              <a:t>In-Person Training</a:t>
            </a:r>
            <a:r>
              <a:rPr lang="en-US" b="1"/>
              <a:t>- </a:t>
            </a:r>
            <a:r>
              <a:rPr lang="en-US"/>
              <a:t>The EAGLE team can also perform in-person or virtual training at no cost to your organization. The training can cover elder abuse broadly or go into a specific topic. </a:t>
            </a:r>
          </a:p>
          <a:p>
            <a:endParaRPr lang="en-US"/>
          </a:p>
          <a:p>
            <a:r>
              <a:rPr lang="en-US" b="1"/>
              <a:t>Confident in Knowledge About Elder Abuse</a:t>
            </a:r>
            <a:endParaRPr lang="en-US"/>
          </a:p>
          <a:p>
            <a:r>
              <a:rPr lang="en-US"/>
              <a:t>Having taken this training course, you are now confident in your ability to respond to elder abuse cases. Use the </a:t>
            </a:r>
            <a:r>
              <a:rPr lang="en-US" b="1" u="sng">
                <a:hlinkClick r:id="rId5"/>
              </a:rPr>
              <a:t>EAGLE Roll-Call Videos</a:t>
            </a:r>
            <a:r>
              <a:rPr lang="en-US"/>
              <a:t> as a reference if you come across similar cases. </a:t>
            </a:r>
          </a:p>
          <a:p>
            <a:r>
              <a:rPr lang="en-US"/>
              <a:t>Go out into your communities and share the information you have learned through </a:t>
            </a:r>
            <a:r>
              <a:rPr lang="en-US" b="1" u="sng">
                <a:hlinkClick r:id="rId6"/>
              </a:rPr>
              <a:t>community engagement</a:t>
            </a:r>
            <a:r>
              <a:rPr lang="en-US"/>
              <a:t>. To assist in outreach and training efforts, EAGLE has created materials for you to download and customize for social media and community presentations on elder abuse. </a:t>
            </a:r>
            <a:r>
              <a:rPr lang="en-US" b="1" u="sng">
                <a:hlinkClick r:id="rId7"/>
              </a:rPr>
              <a:t>National resources</a:t>
            </a:r>
            <a:r>
              <a:rPr lang="en-US"/>
              <a:t> such as the National Elder Fraud Hotline, the National Association of Adult Protective Services, domestic violence centers, and the National Center on Elder Abuse (NCEA) are available for assistance and guidance. </a:t>
            </a:r>
          </a:p>
          <a:p>
            <a:r>
              <a:rPr lang="en-US"/>
              <a:t>To stay in the loop about the latest in elder abuse, sign-up for the </a:t>
            </a:r>
            <a:r>
              <a:rPr lang="en-US" b="1" u="sng">
                <a:hlinkClick r:id="rId8"/>
              </a:rPr>
              <a:t>EAGLE Newsletter</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25</a:t>
            </a:fld>
            <a:endParaRPr lang="en-IN"/>
          </a:p>
        </p:txBody>
      </p:sp>
    </p:spTree>
    <p:extLst>
      <p:ext uri="{BB962C8B-B14F-4D97-AF65-F5344CB8AC3E}">
        <p14:creationId xmlns:p14="http://schemas.microsoft.com/office/powerpoint/2010/main" val="2804346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26</a:t>
            </a:fld>
            <a:endParaRPr lang="en-IN"/>
          </a:p>
        </p:txBody>
      </p:sp>
    </p:spTree>
    <p:extLst>
      <p:ext uri="{BB962C8B-B14F-4D97-AF65-F5344CB8AC3E}">
        <p14:creationId xmlns:p14="http://schemas.microsoft.com/office/powerpoint/2010/main" val="216532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27</a:t>
            </a:fld>
            <a:endParaRPr lang="en-IN"/>
          </a:p>
        </p:txBody>
      </p:sp>
    </p:spTree>
    <p:extLst>
      <p:ext uri="{BB962C8B-B14F-4D97-AF65-F5344CB8AC3E}">
        <p14:creationId xmlns:p14="http://schemas.microsoft.com/office/powerpoint/2010/main" val="330286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Your Knowledge</a:t>
            </a:r>
            <a:endParaRPr lang="en-US" dirty="0"/>
          </a:p>
          <a:p>
            <a:r>
              <a:rPr lang="en-US" b="1" dirty="0"/>
              <a:t>Types of Elder Abuse </a:t>
            </a:r>
            <a:endParaRPr lang="en-US" dirty="0"/>
          </a:p>
          <a:p>
            <a:r>
              <a:rPr lang="en-US" dirty="0"/>
              <a:t>Ahead of showing up to this call, review your knowledge of the various </a:t>
            </a:r>
            <a:r>
              <a:rPr lang="en-US" b="1" u="sng" dirty="0">
                <a:hlinkClick r:id="rId3"/>
              </a:rPr>
              <a:t>Types of Abuse</a:t>
            </a:r>
            <a:r>
              <a:rPr lang="en-US" dirty="0"/>
              <a:t>. If the situation is suspicious for one type of abuse, consider ALL types of abuse. Learn more about each type, the common signs, questions to ask yourself if you suspect abuse, as well as actions to take if a particular type of abuse is occurring. Make sure to clearly document all suspicions. </a:t>
            </a:r>
            <a:endParaRPr lang="en-US" dirty="0">
              <a:cs typeface="Calibri"/>
            </a:endParaRPr>
          </a:p>
          <a:p>
            <a:endParaRPr lang="en-US" dirty="0"/>
          </a:p>
          <a:p>
            <a:r>
              <a:rPr lang="en-US" b="1" dirty="0"/>
              <a:t>Interviewing Older Adults </a:t>
            </a:r>
            <a:endParaRPr lang="en-US" dirty="0"/>
          </a:p>
          <a:p>
            <a:r>
              <a:rPr lang="en-US" dirty="0"/>
              <a:t>EAGLE outlines some helpful tips to consider when </a:t>
            </a:r>
            <a:r>
              <a:rPr lang="en-US" b="1" u="sng" dirty="0">
                <a:hlinkClick r:id="rId4"/>
              </a:rPr>
              <a:t>Interviewing Older Adults</a:t>
            </a:r>
            <a:r>
              <a:rPr lang="en-US" b="1" dirty="0"/>
              <a:t> </a:t>
            </a:r>
            <a:r>
              <a:rPr lang="en-US" dirty="0"/>
              <a:t>including how to overcome ageism, suggestions for which type of questions to ask, and tips on the right time and place to interview.</a:t>
            </a:r>
            <a:endParaRPr lang="en-US" dirty="0">
              <a:cs typeface="Calibri"/>
            </a:endParaRPr>
          </a:p>
          <a:p>
            <a:endParaRPr lang="en-US" b="1" dirty="0"/>
          </a:p>
          <a:p>
            <a:r>
              <a:rPr lang="en-US" b="1" dirty="0"/>
              <a:t>Documenting Abuse </a:t>
            </a:r>
            <a:endParaRPr lang="en-US" dirty="0">
              <a:cs typeface="Calibri"/>
            </a:endParaRPr>
          </a:p>
          <a:p>
            <a:r>
              <a:rPr lang="en-US" b="1" dirty="0"/>
              <a:t>Photography Tips: </a:t>
            </a:r>
            <a:r>
              <a:rPr lang="en-US" dirty="0"/>
              <a:t>EAGLE’s </a:t>
            </a:r>
            <a:r>
              <a:rPr lang="en-US" b="1" u="sng" dirty="0">
                <a:hlinkClick r:id="rId5"/>
              </a:rPr>
              <a:t>Elder Abuse Photography Tips</a:t>
            </a:r>
            <a:r>
              <a:rPr lang="en-US" b="1" dirty="0"/>
              <a:t> </a:t>
            </a:r>
            <a:r>
              <a:rPr lang="en-US" dirty="0"/>
              <a:t>outline what to photograph, including injuries, medications, and home environment, and how to measure injuries through photographs such as noting time and date and including a measuring tool or size reference in each photograph. This resource also presents tips on getting shots from different perspectives and tips on lighting in photographs.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28</a:t>
            </a:fld>
            <a:endParaRPr lang="en-IN"/>
          </a:p>
        </p:txBody>
      </p:sp>
    </p:spTree>
    <p:extLst>
      <p:ext uri="{BB962C8B-B14F-4D97-AF65-F5344CB8AC3E}">
        <p14:creationId xmlns:p14="http://schemas.microsoft.com/office/powerpoint/2010/main" val="155489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Interviews </a:t>
            </a:r>
            <a:r>
              <a:rPr lang="en-US" dirty="0"/>
              <a:t> </a:t>
            </a:r>
          </a:p>
          <a:p>
            <a:r>
              <a:rPr lang="en-US" b="1" dirty="0"/>
              <a:t>Mrs. Thill</a:t>
            </a:r>
            <a:r>
              <a:rPr lang="en-US" dirty="0"/>
              <a:t> </a:t>
            </a:r>
            <a:endParaRPr lang="en-US" dirty="0">
              <a:cs typeface="Calibri"/>
            </a:endParaRPr>
          </a:p>
          <a:p>
            <a:r>
              <a:rPr lang="en-US" b="1" dirty="0"/>
              <a:t>New Information: </a:t>
            </a:r>
            <a:r>
              <a:rPr lang="en-US" dirty="0"/>
              <a:t>Mrs. Thill is an 85-year-old woman who lives with her husband in their home. She reports she has been assaulted by her husband and that this is not the first time. She states, “he picked up my walker and slammed it against my leg. He kept hitting me and hitting me.” Mrs. Thill has visible injuries to her legs and severe bruising to her face.  </a:t>
            </a:r>
            <a:endParaRPr lang="en-US" dirty="0">
              <a:cs typeface="Calibri"/>
            </a:endParaRPr>
          </a:p>
          <a:p>
            <a:r>
              <a:rPr lang="en-US" b="1" dirty="0"/>
              <a:t>EAGLE Resource: </a:t>
            </a:r>
            <a:r>
              <a:rPr lang="en-US" dirty="0"/>
              <a:t>While it may be true that older adults can bruise more easily, it is important not to simply disregard bruises or automatically attribute them to falls. Ask the older adult about any bruises they may have, gently and in private. 90% of older adults with bruises who have been physically abused can tell you how they got their bruises, and this includes many older adults with memory problems and dementia. Use the</a:t>
            </a:r>
            <a:r>
              <a:rPr lang="en-US" b="1" dirty="0"/>
              <a:t> </a:t>
            </a:r>
            <a:r>
              <a:rPr lang="en-US" b="1" dirty="0">
                <a:hlinkClick r:id="rId3"/>
              </a:rPr>
              <a:t>Bruising Identification Chart</a:t>
            </a:r>
            <a:r>
              <a:rPr lang="en-US" b="1" dirty="0"/>
              <a:t> </a:t>
            </a:r>
            <a:r>
              <a:rPr lang="en-US" dirty="0"/>
              <a:t>to help you discern between accidental bruising and intentional bruising. </a:t>
            </a:r>
            <a:endParaRPr lang="en-US" dirty="0">
              <a:cs typeface="Calibri"/>
            </a:endParaRPr>
          </a:p>
          <a:p>
            <a:r>
              <a:rPr lang="en-US" dirty="0"/>
              <a:t> </a:t>
            </a:r>
            <a:endParaRPr lang="en-US" dirty="0">
              <a:cs typeface="Calibri"/>
            </a:endParaRPr>
          </a:p>
          <a:p>
            <a:r>
              <a:rPr lang="en-US" b="1" dirty="0"/>
              <a:t>ER Doctor</a:t>
            </a:r>
            <a:r>
              <a:rPr lang="en-US" dirty="0"/>
              <a:t> </a:t>
            </a:r>
            <a:endParaRPr lang="en-US" dirty="0">
              <a:cs typeface="Calibri"/>
            </a:endParaRPr>
          </a:p>
          <a:p>
            <a:r>
              <a:rPr lang="en-US" b="1" dirty="0"/>
              <a:t>New Information: </a:t>
            </a:r>
            <a:r>
              <a:rPr lang="en-US" dirty="0"/>
              <a:t>After some reluctance in disclosing information due to HIPAA</a:t>
            </a:r>
            <a:r>
              <a:rPr lang="en-US" b="1" dirty="0"/>
              <a:t>, </a:t>
            </a:r>
            <a:r>
              <a:rPr lang="en-US" dirty="0"/>
              <a:t>the doctor states Mrs. Thills injuries are consistent with a possible assault.  The doctor also notes Mrs. Thill has old injuries that may be consistent with prior history of abuse.</a:t>
            </a:r>
            <a:endParaRPr lang="en-US" dirty="0">
              <a:cs typeface="Calibri"/>
            </a:endParaRPr>
          </a:p>
          <a:p>
            <a:r>
              <a:rPr lang="en-US" b="1" dirty="0"/>
              <a:t>EAGLE Resource: </a:t>
            </a:r>
            <a:r>
              <a:rPr lang="en-US" dirty="0"/>
              <a:t>If healthcare professionals express reluctance to share medical information due to HIPAA, refer them to </a:t>
            </a:r>
            <a:r>
              <a:rPr lang="en-US" b="1" dirty="0">
                <a:hlinkClick r:id="rId4"/>
              </a:rPr>
              <a:t>HIPAA: A Guide for Law Enforcement</a:t>
            </a:r>
            <a:r>
              <a:rPr lang="en-US" b="1" dirty="0"/>
              <a:t>.</a:t>
            </a:r>
            <a:r>
              <a:rPr lang="en-US" dirty="0"/>
              <a:t> </a:t>
            </a:r>
            <a:endParaRPr lang="en-US" dirty="0">
              <a:cs typeface="Calibri"/>
            </a:endParaRPr>
          </a:p>
          <a:p>
            <a:r>
              <a:rPr lang="en-US" dirty="0"/>
              <a:t> </a:t>
            </a:r>
            <a:endParaRPr lang="en-US" dirty="0">
              <a:cs typeface="Calibri"/>
            </a:endParaRPr>
          </a:p>
          <a:p>
            <a:r>
              <a:rPr lang="en-US" b="1" dirty="0"/>
              <a:t> First Responders:</a:t>
            </a:r>
            <a:r>
              <a:rPr lang="en-US" dirty="0"/>
              <a:t> </a:t>
            </a:r>
            <a:endParaRPr lang="en-US" dirty="0">
              <a:cs typeface="Calibri"/>
            </a:endParaRPr>
          </a:p>
          <a:p>
            <a:r>
              <a:rPr lang="en-US" b="1" dirty="0"/>
              <a:t>New information: </a:t>
            </a:r>
            <a:r>
              <a:rPr lang="en-US" dirty="0"/>
              <a:t>While at the hospital, you speak with the EMTs who brought Mrs. Thill to the hospital. They recall her husband as being very dismissive of her injuries. With the exception of multiple cats roaming around, the home itself was clean and clutter-free. </a:t>
            </a:r>
            <a:endParaRPr lang="en-US" dirty="0">
              <a:cs typeface="Calibri"/>
            </a:endParaRPr>
          </a:p>
          <a:p>
            <a:r>
              <a:rPr lang="en-US" b="1" dirty="0"/>
              <a:t>EAGLE Resource:</a:t>
            </a:r>
            <a:r>
              <a:rPr lang="en-US" dirty="0"/>
              <a:t> </a:t>
            </a:r>
            <a:r>
              <a:rPr lang="en-US" b="1" dirty="0">
                <a:hlinkClick r:id="rId5"/>
              </a:rPr>
              <a:t>First Responder Checklist</a:t>
            </a:r>
            <a:r>
              <a:rPr lang="en-US" b="1" dirty="0"/>
              <a:t> </a:t>
            </a:r>
            <a:r>
              <a:rPr lang="en-US" dirty="0"/>
              <a:t>can be used to help you take note of and document important details of the case. The checklist asks important questions about the older adult, as well as the home environment. The checklist can be filled out online and sent to you via email (no information is ever saved by EAGLE) or printed out. Locate the First Responder Checklist on EAGLE and fill it out with the information you have so far.  </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29</a:t>
            </a:fld>
            <a:endParaRPr lang="en-IN"/>
          </a:p>
        </p:txBody>
      </p:sp>
    </p:spTree>
    <p:extLst>
      <p:ext uri="{BB962C8B-B14F-4D97-AF65-F5344CB8AC3E}">
        <p14:creationId xmlns:p14="http://schemas.microsoft.com/office/powerpoint/2010/main" val="142533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3</a:t>
            </a:fld>
            <a:endParaRPr lang="en-US"/>
          </a:p>
        </p:txBody>
      </p:sp>
    </p:spTree>
    <p:extLst>
      <p:ext uri="{BB962C8B-B14F-4D97-AF65-F5344CB8AC3E}">
        <p14:creationId xmlns:p14="http://schemas.microsoft.com/office/powerpoint/2010/main" val="223119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Follow-Up Interviews </a:t>
            </a:r>
            <a:r>
              <a:rPr lang="en-US"/>
              <a:t> </a:t>
            </a:r>
          </a:p>
          <a:p>
            <a:r>
              <a:rPr lang="en-US" b="1"/>
              <a:t>Husband </a:t>
            </a:r>
            <a:r>
              <a:rPr lang="en-US"/>
              <a:t> </a:t>
            </a:r>
            <a:endParaRPr lang="en-US">
              <a:cs typeface="Calibri"/>
            </a:endParaRPr>
          </a:p>
          <a:p>
            <a:r>
              <a:rPr lang="en-US" b="1"/>
              <a:t>New Information: </a:t>
            </a:r>
            <a:r>
              <a:rPr lang="en-US"/>
              <a:t>Husband denies any wrongdoing. Claims his wife is very clumsy and falls all the time. This time she tripped over the cat and fell.  </a:t>
            </a:r>
            <a:endParaRPr lang="en-US">
              <a:cs typeface="Calibri"/>
            </a:endParaRPr>
          </a:p>
          <a:p>
            <a:r>
              <a:rPr lang="en-US" b="1"/>
              <a:t>EAGLE: </a:t>
            </a:r>
            <a:r>
              <a:rPr lang="en-US"/>
              <a:t>Most elder abuse is perpetrated by a family member, caregiver, or anyone providing care, including professionals. Learn more about general traits and characteristics of abusers with EAGLE’s </a:t>
            </a:r>
            <a:r>
              <a:rPr lang="en-US" b="1">
                <a:hlinkClick r:id="rId3"/>
              </a:rPr>
              <a:t>Recognizing Abusers</a:t>
            </a:r>
            <a:r>
              <a:rPr lang="en-US" b="1"/>
              <a:t>.</a:t>
            </a:r>
            <a:r>
              <a:rPr lang="en-US"/>
              <a:t> </a:t>
            </a:r>
            <a:endParaRPr lang="en-US">
              <a:cs typeface="Calibri"/>
            </a:endParaRPr>
          </a:p>
          <a:p>
            <a:r>
              <a:rPr lang="en-US" b="1"/>
              <a:t>Neighbor: </a:t>
            </a:r>
            <a:r>
              <a:rPr lang="en-US"/>
              <a:t> </a:t>
            </a:r>
            <a:endParaRPr lang="en-US">
              <a:cs typeface="Calibri"/>
            </a:endParaRPr>
          </a:p>
          <a:p>
            <a:r>
              <a:rPr lang="en-US" b="1"/>
              <a:t>New information: </a:t>
            </a:r>
            <a:r>
              <a:rPr lang="en-US"/>
              <a:t>The neighbor states he can hear when Mr. Thill gets angry with his wife and that happens frequently.   He has called 911 on multiple occasions. </a:t>
            </a:r>
            <a:endParaRPr lang="en-US">
              <a:cs typeface="Calibri"/>
            </a:endParaRPr>
          </a:p>
          <a:p>
            <a:r>
              <a:rPr lang="en-US" b="1"/>
              <a:t>EAGLE Resource: </a:t>
            </a:r>
            <a:r>
              <a:rPr lang="en-US"/>
              <a:t>Use the </a:t>
            </a:r>
            <a:r>
              <a:rPr lang="en-US" b="1">
                <a:hlinkClick r:id="rId4"/>
              </a:rPr>
              <a:t>Elder Abuse</a:t>
            </a:r>
            <a:r>
              <a:rPr lang="en-US">
                <a:hlinkClick r:id="rId4"/>
              </a:rPr>
              <a:t> </a:t>
            </a:r>
            <a:r>
              <a:rPr lang="en-US" b="1">
                <a:hlinkClick r:id="rId4"/>
              </a:rPr>
              <a:t>Evidence Collection Checklist</a:t>
            </a:r>
            <a:r>
              <a:rPr lang="en-US" b="1"/>
              <a:t> </a:t>
            </a:r>
            <a:r>
              <a:rPr lang="en-US"/>
              <a:t>to help you gather crucial pieces of the case. The Evidence Collection Checklists prompts you to gather medical records, financial records, legal records, witness testimony &amp; background evidence, and physical evidence.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30</a:t>
            </a:fld>
            <a:endParaRPr lang="en-IN"/>
          </a:p>
        </p:txBody>
      </p:sp>
    </p:spTree>
    <p:extLst>
      <p:ext uri="{BB962C8B-B14F-4D97-AF65-F5344CB8AC3E}">
        <p14:creationId xmlns:p14="http://schemas.microsoft.com/office/powerpoint/2010/main" val="4145710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Working with Others</a:t>
            </a:r>
            <a:r>
              <a:rPr lang="en-US" dirty="0"/>
              <a:t> </a:t>
            </a:r>
          </a:p>
          <a:p>
            <a:r>
              <a:rPr lang="en-US" b="1" dirty="0"/>
              <a:t>Prosecutor</a:t>
            </a:r>
            <a:r>
              <a:rPr lang="en-US" dirty="0"/>
              <a:t> </a:t>
            </a:r>
            <a:endParaRPr lang="en-US" dirty="0">
              <a:cs typeface="Calibri"/>
            </a:endParaRPr>
          </a:p>
          <a:p>
            <a:r>
              <a:rPr lang="en-US" b="1" dirty="0"/>
              <a:t>New Information: </a:t>
            </a:r>
            <a:r>
              <a:rPr lang="en-US" dirty="0"/>
              <a:t>In building your case, you consult with the prosecutor. The prosecutor requests the evidence you have collected so far, particularly photos of Mrs. Thills injuries. The prosecutor also informs you that they will charge Mr. Thill with “Assault on a Vulnerable Adult”.  </a:t>
            </a:r>
            <a:endParaRPr lang="en-US" dirty="0">
              <a:cs typeface="Calibri"/>
            </a:endParaRPr>
          </a:p>
          <a:p>
            <a:r>
              <a:rPr lang="en-US" b="1" dirty="0"/>
              <a:t>EAGLE Resource: </a:t>
            </a:r>
            <a:r>
              <a:rPr lang="en-US" dirty="0"/>
              <a:t>Each case of elder abuse is complex and deals with various penal codes, charges, and statutes. Using the </a:t>
            </a:r>
            <a:r>
              <a:rPr lang="en-US" b="1" dirty="0">
                <a:hlinkClick r:id="rId3"/>
              </a:rPr>
              <a:t>State Specific Laws</a:t>
            </a:r>
            <a:r>
              <a:rPr lang="en-US" dirty="0"/>
              <a:t> resource, select your state for a list of all the elder abuse related laws that may come into play in your case. </a:t>
            </a:r>
            <a:endParaRPr lang="en-US" dirty="0">
              <a:cs typeface="Calibri"/>
            </a:endParaRPr>
          </a:p>
          <a:p>
            <a:r>
              <a:rPr lang="en-US" b="1" dirty="0"/>
              <a:t>Support Person</a:t>
            </a:r>
            <a:endParaRPr lang="en-US" dirty="0">
              <a:cs typeface="Calibri"/>
            </a:endParaRPr>
          </a:p>
          <a:p>
            <a:r>
              <a:rPr lang="en-US" b="1" dirty="0"/>
              <a:t>New Information: </a:t>
            </a:r>
            <a:r>
              <a:rPr lang="en-US" dirty="0"/>
              <a:t>The support person visited Mrs. Thill in the hospital and  was able to help Mrs. Thill get an order for protection from her husband. The person was also able to connect Mrs. Thill with local resources and support.  </a:t>
            </a:r>
            <a:endParaRPr lang="en-US" dirty="0">
              <a:cs typeface="Calibri"/>
            </a:endParaRPr>
          </a:p>
          <a:p>
            <a:r>
              <a:rPr lang="en-US" b="1" dirty="0"/>
              <a:t>EAGLE Resource: </a:t>
            </a:r>
            <a:r>
              <a:rPr lang="en-US" dirty="0"/>
              <a:t>Use the </a:t>
            </a:r>
            <a:r>
              <a:rPr lang="en-US" b="1" dirty="0">
                <a:hlinkClick r:id="rId4"/>
              </a:rPr>
              <a:t>Community Resource Referral</a:t>
            </a:r>
            <a:r>
              <a:rPr lang="en-US" dirty="0"/>
              <a:t> to find local services and resources. Enter your Zip Code to populate a list of resources, including Adult Protective Services, Area Agencies on Aging, and legal assistance, in your area. The Community Resource Referral is a great tool to share with older adults, families, and caregivers. </a:t>
            </a:r>
            <a:endParaRPr lang="en-US" dirty="0">
              <a:cs typeface="Calibri"/>
            </a:endParaRPr>
          </a:p>
          <a:p>
            <a:r>
              <a:rPr lang="en-US" b="1" dirty="0"/>
              <a:t>Additional MDT</a:t>
            </a:r>
            <a:r>
              <a:rPr lang="en-US" dirty="0"/>
              <a:t> </a:t>
            </a:r>
            <a:endParaRPr lang="en-US" dirty="0">
              <a:cs typeface="Calibri"/>
            </a:endParaRPr>
          </a:p>
          <a:p>
            <a:r>
              <a:rPr lang="en-US" dirty="0"/>
              <a:t>Elder abuse is a complex crime often requiring a multidisciplinary response. Elder abuse multidisciplinary teams (MDTs) are typically comprised of law enforcement, adult protective services (APS), medical professionals, prosecutors, psychologists, and/or other specialists. MDTs meet on a regular basis to review complex cases. Law enforcement builds stronger cases when working with professionals on an MDT. Visit the </a:t>
            </a:r>
            <a:r>
              <a:rPr lang="en-US" dirty="0">
                <a:hlinkClick r:id="rId5"/>
              </a:rPr>
              <a:t>MDT Technical Assistance Cente</a:t>
            </a:r>
            <a:r>
              <a:rPr lang="en-US" dirty="0"/>
              <a:t>r to learn more about MDTs. </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31</a:t>
            </a:fld>
            <a:endParaRPr lang="en-IN"/>
          </a:p>
        </p:txBody>
      </p:sp>
    </p:spTree>
    <p:extLst>
      <p:ext uri="{BB962C8B-B14F-4D97-AF65-F5344CB8AC3E}">
        <p14:creationId xmlns:p14="http://schemas.microsoft.com/office/powerpoint/2010/main" val="1616791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Would Like to Learn More About Elder Abuse</a:t>
            </a:r>
            <a:endParaRPr lang="en-US"/>
          </a:p>
          <a:p>
            <a:r>
              <a:rPr lang="en-US"/>
              <a:t>Use EAGLE as a free resource. If you would like further training on elder abuse in-general or even on a specific topic, EAGLE offers other training options: </a:t>
            </a:r>
          </a:p>
          <a:p>
            <a:r>
              <a:rPr lang="en-US" b="1" u="sng">
                <a:hlinkClick r:id="rId3"/>
              </a:rPr>
              <a:t>NW3C Training</a:t>
            </a:r>
            <a:r>
              <a:rPr lang="en-US" b="1"/>
              <a:t>- </a:t>
            </a:r>
            <a:r>
              <a:rPr lang="en-US"/>
              <a:t>EAGLE has collaborated with the National White Collar Crime Center (NW3C) to create a free online training covering the features of EAGLE and the types of elder abuse, with a focus on financial elder abuse. </a:t>
            </a:r>
          </a:p>
          <a:p>
            <a:r>
              <a:rPr lang="en-US" b="1" u="sng">
                <a:hlinkClick r:id="rId4"/>
              </a:rPr>
              <a:t>In-Person Training</a:t>
            </a:r>
            <a:r>
              <a:rPr lang="en-US" b="1"/>
              <a:t>- </a:t>
            </a:r>
            <a:r>
              <a:rPr lang="en-US"/>
              <a:t>The EAGLE team can also perform in-person or virtual training at no cost to your organization. The training can cover elder abuse broadly or go into a specific topic. </a:t>
            </a:r>
          </a:p>
          <a:p>
            <a:endParaRPr lang="en-US"/>
          </a:p>
          <a:p>
            <a:r>
              <a:rPr lang="en-US" b="1"/>
              <a:t>Confident in Knowledge About Elder Abuse</a:t>
            </a:r>
            <a:endParaRPr lang="en-US"/>
          </a:p>
          <a:p>
            <a:r>
              <a:rPr lang="en-US"/>
              <a:t>Having taken this training course, you are now confident in your ability to respond to elder abuse cases. Use the </a:t>
            </a:r>
            <a:r>
              <a:rPr lang="en-US" b="1" u="sng">
                <a:hlinkClick r:id="rId5"/>
              </a:rPr>
              <a:t>EAGLE Roll-Call Videos</a:t>
            </a:r>
            <a:r>
              <a:rPr lang="en-US"/>
              <a:t> as a reference if you come across similar cases. </a:t>
            </a:r>
          </a:p>
          <a:p>
            <a:r>
              <a:rPr lang="en-US"/>
              <a:t>Go out into your communities and share the information you have learned through </a:t>
            </a:r>
            <a:r>
              <a:rPr lang="en-US" b="1" u="sng">
                <a:hlinkClick r:id="rId6"/>
              </a:rPr>
              <a:t>community engagement</a:t>
            </a:r>
            <a:r>
              <a:rPr lang="en-US"/>
              <a:t>. To assist in outreach and training efforts, EAGLE has created materials for you to download and customize for social media and community presentations on elder abuse. </a:t>
            </a:r>
            <a:r>
              <a:rPr lang="en-US" b="1" u="sng">
                <a:hlinkClick r:id="rId7"/>
              </a:rPr>
              <a:t>National resources</a:t>
            </a:r>
            <a:r>
              <a:rPr lang="en-US"/>
              <a:t> such as the National Elder Fraud Hotline, the National Association of Adult Protective Services, domestic violence centers, and the National Center on Elder Abuse (NCEA) are available for assistance and guidance. </a:t>
            </a:r>
          </a:p>
          <a:p>
            <a:r>
              <a:rPr lang="en-US"/>
              <a:t>To stay in the loop about the latest in elder abuse, sign-up for the </a:t>
            </a:r>
            <a:r>
              <a:rPr lang="en-US" b="1" u="sng">
                <a:hlinkClick r:id="rId8"/>
              </a:rPr>
              <a:t>EAGLE Newsletter</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32</a:t>
            </a:fld>
            <a:endParaRPr lang="en-IN"/>
          </a:p>
        </p:txBody>
      </p:sp>
    </p:spTree>
    <p:extLst>
      <p:ext uri="{BB962C8B-B14F-4D97-AF65-F5344CB8AC3E}">
        <p14:creationId xmlns:p14="http://schemas.microsoft.com/office/powerpoint/2010/main" val="240752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33</a:t>
            </a:fld>
            <a:endParaRPr lang="en-IN"/>
          </a:p>
        </p:txBody>
      </p:sp>
    </p:spTree>
    <p:extLst>
      <p:ext uri="{BB962C8B-B14F-4D97-AF65-F5344CB8AC3E}">
        <p14:creationId xmlns:p14="http://schemas.microsoft.com/office/powerpoint/2010/main" val="398368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more on the types of abuse, visit </a:t>
            </a:r>
            <a:r>
              <a:rPr lang="en-US">
                <a:cs typeface="Calibri"/>
                <a:hlinkClick r:id="rId3"/>
              </a:rPr>
              <a:t>EAGLE'S Elder Abuse Overview</a:t>
            </a:r>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34</a:t>
            </a:fld>
            <a:endParaRPr lang="en-IN"/>
          </a:p>
        </p:txBody>
      </p:sp>
    </p:spTree>
    <p:extLst>
      <p:ext uri="{BB962C8B-B14F-4D97-AF65-F5344CB8AC3E}">
        <p14:creationId xmlns:p14="http://schemas.microsoft.com/office/powerpoint/2010/main" val="748182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35</a:t>
            </a:fld>
            <a:endParaRPr lang="en-IN"/>
          </a:p>
        </p:txBody>
      </p:sp>
    </p:spTree>
    <p:extLst>
      <p:ext uri="{BB962C8B-B14F-4D97-AF65-F5344CB8AC3E}">
        <p14:creationId xmlns:p14="http://schemas.microsoft.com/office/powerpoint/2010/main" val="3050010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36</a:t>
            </a:fld>
            <a:endParaRPr lang="en-US"/>
          </a:p>
        </p:txBody>
      </p:sp>
    </p:spTree>
    <p:extLst>
      <p:ext uri="{BB962C8B-B14F-4D97-AF65-F5344CB8AC3E}">
        <p14:creationId xmlns:p14="http://schemas.microsoft.com/office/powerpoint/2010/main" val="230400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Survey link: </a:t>
            </a:r>
            <a:r>
              <a:rPr lang="en-US">
                <a:hlinkClick r:id="rId3"/>
              </a:rPr>
              <a:t>https://forms.office.com/r/5VSvE7M05S</a:t>
            </a:r>
            <a:r>
              <a:rPr lang="en-US"/>
              <a:t>  </a:t>
            </a:r>
            <a:endParaRPr lang="en-US">
              <a:cs typeface="Calibri"/>
            </a:endParaRPr>
          </a:p>
          <a:p>
            <a:endParaRPr lang="en-US">
              <a:cs typeface="Calibri"/>
            </a:endParaRPr>
          </a:p>
          <a:p>
            <a:r>
              <a:rPr lang="en-US"/>
              <a:t>It would be the trainer's individual responsibility &amp; their institution's, to make sure that trainees passed the course. They will be the ones to issue a certificate pre/post test etc.</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37</a:t>
            </a:fld>
            <a:endParaRPr lang="en-IN"/>
          </a:p>
        </p:txBody>
      </p:sp>
    </p:spTree>
    <p:extLst>
      <p:ext uri="{BB962C8B-B14F-4D97-AF65-F5344CB8AC3E}">
        <p14:creationId xmlns:p14="http://schemas.microsoft.com/office/powerpoint/2010/main" val="4004392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38</a:t>
            </a:fld>
            <a:endParaRPr lang="en-IN"/>
          </a:p>
        </p:txBody>
      </p:sp>
    </p:spTree>
    <p:extLst>
      <p:ext uri="{BB962C8B-B14F-4D97-AF65-F5344CB8AC3E}">
        <p14:creationId xmlns:p14="http://schemas.microsoft.com/office/powerpoint/2010/main" val="3760559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39</a:t>
            </a:fld>
            <a:endParaRPr lang="en-IN"/>
          </a:p>
        </p:txBody>
      </p:sp>
    </p:spTree>
    <p:extLst>
      <p:ext uri="{BB962C8B-B14F-4D97-AF65-F5344CB8AC3E}">
        <p14:creationId xmlns:p14="http://schemas.microsoft.com/office/powerpoint/2010/main" val="90263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EAGLE is funded by the Department of Justice (DOJ) and was developed at the University of Southern California (USC). EAGLE is cross-tested by law enforcement, making it by law enforcement, for law enforcement!</a:t>
            </a:r>
            <a:endParaRPr lang="en-US" dirty="0"/>
          </a:p>
        </p:txBody>
      </p:sp>
      <p:sp>
        <p:nvSpPr>
          <p:cNvPr id="4" name="Slide Number Placeholder 3"/>
          <p:cNvSpPr>
            <a:spLocks noGrp="1"/>
          </p:cNvSpPr>
          <p:nvPr>
            <p:ph type="sldNum" sz="quarter" idx="5"/>
          </p:nvPr>
        </p:nvSpPr>
        <p:spPr/>
        <p:txBody>
          <a:bodyPr/>
          <a:lstStyle/>
          <a:p>
            <a:fld id="{1ABA9125-8A2F-42BA-9222-611E0995E269}" type="slidenum">
              <a:rPr lang="en-US" smtClean="0"/>
              <a:t>4</a:t>
            </a:fld>
            <a:endParaRPr lang="en-US"/>
          </a:p>
        </p:txBody>
      </p:sp>
    </p:spTree>
    <p:extLst>
      <p:ext uri="{BB962C8B-B14F-4D97-AF65-F5344CB8AC3E}">
        <p14:creationId xmlns:p14="http://schemas.microsoft.com/office/powerpoint/2010/main" val="11708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key tools available on the EAGLE site. </a:t>
            </a:r>
          </a:p>
          <a:p>
            <a:endParaRPr lang="en-US" dirty="0">
              <a:cs typeface="Calibri"/>
            </a:endParaRPr>
          </a:p>
          <a:p>
            <a:r>
              <a:rPr lang="en-US" dirty="0">
                <a:cs typeface="Calibri"/>
              </a:rPr>
              <a:t>There is an elder abuse overview of six types of elder abuse, providing the definitions, signs, questions to consider, and actions to take if you encounter these calls.</a:t>
            </a:r>
          </a:p>
          <a:p>
            <a:endParaRPr lang="en-US" dirty="0">
              <a:cs typeface="Calibri"/>
            </a:endParaRPr>
          </a:p>
          <a:p>
            <a:r>
              <a:rPr lang="en-US" dirty="0">
                <a:cs typeface="Calibri"/>
              </a:rPr>
              <a:t>There are also two types of checklists that assist in identifying and documenting signs of elder abuse: The First Responder's Checklist and Evidence Collection Checklist, which are covered in the site tour video.</a:t>
            </a:r>
          </a:p>
          <a:p>
            <a:endParaRPr lang="en-US" dirty="0">
              <a:cs typeface="Calibri"/>
            </a:endParaRPr>
          </a:p>
          <a:p>
            <a:r>
              <a:rPr lang="en-US" dirty="0">
                <a:cs typeface="Calibri"/>
              </a:rPr>
              <a:t>The Community Resource Referral Tool is powered by </a:t>
            </a:r>
            <a:r>
              <a:rPr lang="en-US" dirty="0" err="1">
                <a:cs typeface="Calibri"/>
              </a:rPr>
              <a:t>ElderCare</a:t>
            </a:r>
            <a:r>
              <a:rPr lang="en-US" dirty="0">
                <a:cs typeface="Calibri"/>
              </a:rPr>
              <a:t> Locator, which gives local resources when you enter a zip code. </a:t>
            </a:r>
          </a:p>
          <a:p>
            <a:endParaRPr lang="en-US" dirty="0">
              <a:cs typeface="Calibri"/>
            </a:endParaRPr>
          </a:p>
          <a:p>
            <a:r>
              <a:rPr lang="en-US" dirty="0">
                <a:cs typeface="Calibri"/>
              </a:rPr>
              <a:t>The State Specific Laws provide state penal codes and statutes on elder abuse. Information varies by state.</a:t>
            </a:r>
          </a:p>
          <a:p>
            <a:endParaRPr lang="en-US" dirty="0">
              <a:cs typeface="Calibri"/>
            </a:endParaRPr>
          </a:p>
          <a:p>
            <a:r>
              <a:rPr lang="en-US" dirty="0">
                <a:cs typeface="Calibri"/>
              </a:rPr>
              <a:t>There are also roll call videos that range from 7-10 minutes and provide demonstrations of how law enforcement approached real-life cases of elder abuse.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5</a:t>
            </a:fld>
            <a:endParaRPr lang="en-US"/>
          </a:p>
        </p:txBody>
      </p:sp>
    </p:spTree>
    <p:extLst>
      <p:ext uri="{BB962C8B-B14F-4D97-AF65-F5344CB8AC3E}">
        <p14:creationId xmlns:p14="http://schemas.microsoft.com/office/powerpoint/2010/main" val="33234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u="sng">
              <a:ea typeface="Calibri"/>
              <a:cs typeface="Calibri"/>
            </a:endParaRPr>
          </a:p>
          <a:p>
            <a:r>
              <a:rPr lang="en-US" b="1" u="sng">
                <a:hlinkClick r:id="rId3"/>
              </a:rPr>
              <a:t>Website: eagle.usc.edu</a:t>
            </a:r>
            <a:endParaRPr lang="en-US" b="1" u="sng">
              <a:cs typeface="Calibri" panose="020F0502020204030204"/>
            </a:endParaRPr>
          </a:p>
          <a:p>
            <a:endParaRPr lang="en-US" b="1" u="sng">
              <a:cs typeface="Calibri" panose="020F0502020204030204"/>
            </a:endParaRPr>
          </a:p>
          <a:p>
            <a:r>
              <a:rPr lang="en-US">
                <a:cs typeface="Calibri" panose="020F0502020204030204"/>
              </a:rPr>
              <a:t>This video is a brief walkthrough of the EAGLE site and its key resources. (10 min)</a:t>
            </a:r>
          </a:p>
          <a:p>
            <a:endParaRPr lang="en-US" b="1" u="sng">
              <a:cs typeface="Calibri" panose="020F0502020204030204"/>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6</a:t>
            </a:fld>
            <a:endParaRPr lang="en-IN"/>
          </a:p>
        </p:txBody>
      </p:sp>
    </p:spTree>
    <p:extLst>
      <p:ext uri="{BB962C8B-B14F-4D97-AF65-F5344CB8AC3E}">
        <p14:creationId xmlns:p14="http://schemas.microsoft.com/office/powerpoint/2010/main" val="57229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cs typeface="Calibri" panose="020F0502020204030204"/>
              </a:rPr>
              <a:t>EAGLE is mobile friendly and easy to use in the field. </a:t>
            </a:r>
          </a:p>
          <a:p>
            <a:endParaRPr lang="en-US">
              <a:cs typeface="Calibri" panose="020F0502020204030204"/>
            </a:endParaRPr>
          </a:p>
          <a:p>
            <a:r>
              <a:rPr lang="en-US">
                <a:cs typeface="Calibri" panose="020F0502020204030204"/>
              </a:rPr>
              <a:t>Here are some instructions on how you can pin it to your mobile device's homepage for ease of access. </a:t>
            </a:r>
          </a:p>
          <a:p>
            <a:endParaRPr lang="en-US">
              <a:cs typeface="Calibri" panose="020F0502020204030204"/>
            </a:endParaRPr>
          </a:p>
          <a:p>
            <a:r>
              <a:rPr lang="en-US" i="1">
                <a:cs typeface="Calibri" panose="020F0502020204030204"/>
              </a:rPr>
              <a:t>If this method does not work, there is a demo on how to make an EAGLE shortcut on the following slide. </a:t>
            </a:r>
          </a:p>
        </p:txBody>
      </p:sp>
      <p:sp>
        <p:nvSpPr>
          <p:cNvPr id="4" name="Slide Number Placeholder 3"/>
          <p:cNvSpPr>
            <a:spLocks noGrp="1"/>
          </p:cNvSpPr>
          <p:nvPr>
            <p:ph type="sldNum" sz="quarter" idx="5"/>
          </p:nvPr>
        </p:nvSpPr>
        <p:spPr/>
        <p:txBody>
          <a:bodyPr/>
          <a:lstStyle/>
          <a:p>
            <a:fld id="{D2B526AC-CE48-4A4B-8082-EBDAF9039BD3}" type="slidenum">
              <a:rPr lang="en-US" smtClean="0"/>
              <a:t>7</a:t>
            </a:fld>
            <a:endParaRPr lang="en-US"/>
          </a:p>
        </p:txBody>
      </p:sp>
    </p:spTree>
    <p:extLst>
      <p:ext uri="{BB962C8B-B14F-4D97-AF65-F5344CB8AC3E}">
        <p14:creationId xmlns:p14="http://schemas.microsoft.com/office/powerpoint/2010/main" val="33424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key take aways from this EAGLE introduction. </a:t>
            </a:r>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8</a:t>
            </a:fld>
            <a:endParaRPr lang="en-US"/>
          </a:p>
        </p:txBody>
      </p:sp>
    </p:spTree>
    <p:extLst>
      <p:ext uri="{BB962C8B-B14F-4D97-AF65-F5344CB8AC3E}">
        <p14:creationId xmlns:p14="http://schemas.microsoft.com/office/powerpoint/2010/main" val="1557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a:solidFill>
                <a:schemeClr val="tx1"/>
              </a:solidFill>
              <a:effectLst/>
              <a:latin typeface="+mn-lt"/>
              <a:ea typeface="Calibri" panose="020F0502020204030204"/>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2B526AC-CE48-4A4B-8082-EBDAF9039BD3}" type="slidenum">
              <a:rPr lang="en-US" smtClean="0"/>
              <a:t>9</a:t>
            </a:fld>
            <a:endParaRPr lang="en-US"/>
          </a:p>
        </p:txBody>
      </p:sp>
      <p:sp>
        <p:nvSpPr>
          <p:cNvPr id="5" name="TextBox 4">
            <a:extLst>
              <a:ext uri="{FF2B5EF4-FFF2-40B4-BE49-F238E27FC236}">
                <a16:creationId xmlns:a16="http://schemas.microsoft.com/office/drawing/2014/main" id="{B6DD5A4D-CF9B-3FF6-E4B3-480ED023233B}"/>
              </a:ext>
            </a:extLst>
          </p:cNvPr>
          <p:cNvSpPr txBox="1"/>
          <p:nvPr/>
        </p:nvSpPr>
        <p:spPr>
          <a:xfrm>
            <a:off x="1367624" y="5275691"/>
            <a:ext cx="4830297" cy="646331"/>
          </a:xfrm>
          <a:prstGeom prst="rect">
            <a:avLst/>
          </a:prstGeom>
          <a:noFill/>
        </p:spPr>
        <p:txBody>
          <a:bodyPr wrap="none" rtlCol="0">
            <a:spAutoFit/>
          </a:bodyPr>
          <a:lstStyle/>
          <a:p>
            <a:r>
              <a:rPr lang="en-US">
                <a:highlight>
                  <a:srgbClr val="FFFF00"/>
                </a:highlight>
              </a:rPr>
              <a:t>The photo/screenshot is blurry to me (and I could</a:t>
            </a:r>
          </a:p>
          <a:p>
            <a:r>
              <a:rPr lang="en-US">
                <a:highlight>
                  <a:srgbClr val="FFFF00"/>
                </a:highlight>
              </a:rPr>
              <a:t>not get this to work either)</a:t>
            </a:r>
          </a:p>
        </p:txBody>
      </p:sp>
    </p:spTree>
    <p:extLst>
      <p:ext uri="{BB962C8B-B14F-4D97-AF65-F5344CB8AC3E}">
        <p14:creationId xmlns:p14="http://schemas.microsoft.com/office/powerpoint/2010/main" val="174421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07A384-89AD-9B45-9F00-6C0523C261BC}"/>
              </a:ext>
            </a:extLst>
          </p:cNvPr>
          <p:cNvSpPr/>
          <p:nvPr userDrawn="1"/>
        </p:nvSpPr>
        <p:spPr>
          <a:xfrm>
            <a:off x="0" y="-3492"/>
            <a:ext cx="12201940" cy="686149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3812C08-1F3A-4A49-ADB2-D38C3F433C2D}"/>
              </a:ext>
            </a:extLst>
          </p:cNvPr>
          <p:cNvGrpSpPr/>
          <p:nvPr userDrawn="1"/>
        </p:nvGrpSpPr>
        <p:grpSpPr>
          <a:xfrm>
            <a:off x="0" y="4558696"/>
            <a:ext cx="6476054" cy="2330702"/>
            <a:chOff x="-3491597" y="4523919"/>
            <a:chExt cx="8838013" cy="2348761"/>
          </a:xfrm>
        </p:grpSpPr>
        <p:sp>
          <p:nvSpPr>
            <p:cNvPr id="20" name="Round Single Corner Rectangle 7">
              <a:extLst>
                <a:ext uri="{FF2B5EF4-FFF2-40B4-BE49-F238E27FC236}">
                  <a16:creationId xmlns:a16="http://schemas.microsoft.com/office/drawing/2014/main" id="{823D9750-1982-5947-99E4-7B03B4A7A038}"/>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8A8F1E-2211-E348-AF12-D78D6B0D087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9940" y="6275621"/>
            <a:ext cx="5536096" cy="8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logo&#10;&#10;Description automatically generated with medium confidence">
            <a:extLst>
              <a:ext uri="{FF2B5EF4-FFF2-40B4-BE49-F238E27FC236}">
                <a16:creationId xmlns:a16="http://schemas.microsoft.com/office/drawing/2014/main" id="{61A4E23B-DEA1-7842-8B86-5E041DEF118C}"/>
              </a:ext>
            </a:extLst>
          </p:cNvPr>
          <p:cNvPicPr>
            <a:picLocks noChangeAspect="1"/>
          </p:cNvPicPr>
          <p:nvPr userDrawn="1"/>
        </p:nvPicPr>
        <p:blipFill>
          <a:blip r:embed="rId2"/>
          <a:stretch>
            <a:fillRect/>
          </a:stretch>
        </p:blipFill>
        <p:spPr>
          <a:xfrm>
            <a:off x="496956" y="852803"/>
            <a:ext cx="3045691" cy="738066"/>
          </a:xfrm>
          <a:prstGeom prst="rect">
            <a:avLst/>
          </a:prstGeom>
        </p:spPr>
      </p:pic>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18344" y="-49680"/>
            <a:ext cx="8160562" cy="702815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523849 w 7882483"/>
              <a:gd name="connsiteY0" fmla="*/ 4990 h 6906555"/>
              <a:gd name="connsiteX1" fmla="*/ 7882483 w 7882483"/>
              <a:gd name="connsiteY1" fmla="*/ 35545 h 6906555"/>
              <a:gd name="connsiteX2" fmla="*/ 7859040 w 7882483"/>
              <a:gd name="connsiteY2" fmla="*/ 6868508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50" y="4605460"/>
                  <a:pt x="7859040" y="6868508"/>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441541" y="2176238"/>
            <a:ext cx="6024573" cy="2176463"/>
          </a:xfrm>
        </p:spPr>
        <p:txBody>
          <a:bodyPr>
            <a:normAutofit/>
          </a:bodyPr>
          <a:lstStyle>
            <a:lvl1pPr marL="0" indent="0">
              <a:lnSpc>
                <a:spcPct val="100000"/>
              </a:lnSpc>
              <a:spcBef>
                <a:spcPts val="0"/>
              </a:spcBef>
              <a:buNone/>
              <a:defRPr sz="4800" b="1">
                <a:solidFill>
                  <a:schemeClr val="bg1"/>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441541" y="4996670"/>
            <a:ext cx="4791075" cy="1416050"/>
          </a:xfrm>
        </p:spPr>
        <p:txBody>
          <a:bodyPr>
            <a:noAutofit/>
          </a:bodyPr>
          <a:lstStyle>
            <a:lvl1pPr marL="0" indent="0">
              <a:lnSpc>
                <a:spcPct val="100000"/>
              </a:lnSpc>
              <a:buNone/>
              <a:defRPr sz="2000" b="1">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7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417442" y="2194560"/>
            <a:ext cx="4354583" cy="396708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21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4188460" y="-74365"/>
            <a:ext cx="8148906" cy="7018114"/>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0975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1CAB-09C4-D54F-8998-E461207709AD}"/>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D3A984-5071-604D-8B1D-E03749B5942E}"/>
              </a:ext>
            </a:extLst>
          </p:cNvPr>
          <p:cNvSpPr>
            <a:spLocks noGrp="1"/>
          </p:cNvSpPr>
          <p:nvPr>
            <p:ph idx="1"/>
          </p:nvPr>
        </p:nvSpPr>
        <p:spPr>
          <a:xfrm>
            <a:off x="4979504" y="457201"/>
            <a:ext cx="6761922" cy="5403850"/>
          </a:xfrm>
        </p:spPr>
        <p:txBody>
          <a:bodyPr/>
          <a:lstStyle>
            <a:lvl1pPr>
              <a:defRPr sz="2800" b="1">
                <a:solidFill>
                  <a:srgbClr val="835C2F"/>
                </a:solidFill>
              </a:defRPr>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0F409-CF2B-424B-B320-FF3ED3A6192E}"/>
              </a:ext>
            </a:extLst>
          </p:cNvPr>
          <p:cNvSpPr>
            <a:spLocks noGrp="1"/>
          </p:cNvSpPr>
          <p:nvPr>
            <p:ph type="body" sz="half" idx="2"/>
          </p:nvPr>
        </p:nvSpPr>
        <p:spPr>
          <a:xfrm>
            <a:off x="417442" y="2057400"/>
            <a:ext cx="43545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475EE1-33D8-9D4D-AA98-035CBBA07CBF}"/>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58502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172200"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391478"/>
            <a:ext cx="5580133"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6172200" y="1391478"/>
            <a:ext cx="5569226"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2051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51D24-8FB7-D149-BCBA-E15194082DFF}"/>
              </a:ext>
            </a:extLst>
          </p:cNvPr>
          <p:cNvSpPr/>
          <p:nvPr userDrawn="1"/>
        </p:nvSpPr>
        <p:spPr>
          <a:xfrm>
            <a:off x="10988299" y="0"/>
            <a:ext cx="1203702" cy="4079393"/>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70588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F02C7-572E-5449-AF3D-5592006AA287}"/>
              </a:ext>
            </a:extLst>
          </p:cNvPr>
          <p:cNvSpPr/>
          <p:nvPr userDrawn="1"/>
        </p:nvSpPr>
        <p:spPr>
          <a:xfrm>
            <a:off x="0" y="0"/>
            <a:ext cx="1203702" cy="4079393"/>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1076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417442"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417442"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548639" y="1350963"/>
            <a:ext cx="5438027" cy="2172202"/>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6157060"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6157060"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6288257" y="1350963"/>
            <a:ext cx="5438027" cy="2172202"/>
          </a:xfrm>
        </p:spPr>
        <p:txBody>
          <a:bodyPr/>
          <a:lstStyle/>
          <a:p>
            <a:endParaRPr lang="en-US"/>
          </a:p>
        </p:txBody>
      </p:sp>
    </p:spTree>
    <p:extLst>
      <p:ext uri="{BB962C8B-B14F-4D97-AF65-F5344CB8AC3E}">
        <p14:creationId xmlns:p14="http://schemas.microsoft.com/office/powerpoint/2010/main" val="299351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133600"/>
            <a:ext cx="3622553" cy="404336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1460739"/>
            <a:ext cx="362255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1460739"/>
            <a:ext cx="3630399"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1460739"/>
            <a:ext cx="368794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57340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3643532"/>
            <a:ext cx="3622553" cy="251811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3191065"/>
            <a:ext cx="3622552"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3191065"/>
            <a:ext cx="3630399"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3191065"/>
            <a:ext cx="3622553"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548640" y="1350963"/>
            <a:ext cx="3491355" cy="1687512"/>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4346917" y="1350963"/>
            <a:ext cx="3518945" cy="1687512"/>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8131127" y="1350963"/>
            <a:ext cx="3544910" cy="1687512"/>
          </a:xfrm>
        </p:spPr>
        <p:txBody>
          <a:bodyPr/>
          <a:lstStyle/>
          <a:p>
            <a:endParaRPr lang="en-US"/>
          </a:p>
        </p:txBody>
      </p:sp>
    </p:spTree>
    <p:extLst>
      <p:ext uri="{BB962C8B-B14F-4D97-AF65-F5344CB8AC3E}">
        <p14:creationId xmlns:p14="http://schemas.microsoft.com/office/powerpoint/2010/main" val="3050788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264223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166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417442" y="1448972"/>
            <a:ext cx="11323984" cy="4375053"/>
          </a:xfrm>
        </p:spPr>
        <p:txBody>
          <a:bodyPr/>
          <a:lstStyle/>
          <a:p>
            <a:endParaRPr lang="en-US"/>
          </a:p>
        </p:txBody>
      </p:sp>
    </p:spTree>
    <p:extLst>
      <p:ext uri="{BB962C8B-B14F-4D97-AF65-F5344CB8AC3E}">
        <p14:creationId xmlns:p14="http://schemas.microsoft.com/office/powerpoint/2010/main" val="370078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417513" y="1420813"/>
            <a:ext cx="11323637" cy="4473550"/>
          </a:xfrm>
        </p:spPr>
        <p:txBody>
          <a:bodyPr/>
          <a:lstStyle/>
          <a:p>
            <a:endParaRPr lang="en-US"/>
          </a:p>
        </p:txBody>
      </p:sp>
    </p:spTree>
    <p:extLst>
      <p:ext uri="{BB962C8B-B14F-4D97-AF65-F5344CB8AC3E}">
        <p14:creationId xmlns:p14="http://schemas.microsoft.com/office/powerpoint/2010/main" val="22839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74352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AB5C279-21F6-0D48-B57E-08F3C254BBC5}"/>
              </a:ext>
            </a:extLst>
          </p:cNvPr>
          <p:cNvGrpSpPr/>
          <p:nvPr userDrawn="1"/>
        </p:nvGrpSpPr>
        <p:grpSpPr>
          <a:xfrm>
            <a:off x="0" y="4568431"/>
            <a:ext cx="6476054" cy="2330702"/>
            <a:chOff x="-3491597" y="4523919"/>
            <a:chExt cx="8838013" cy="2348761"/>
          </a:xfrm>
        </p:grpSpPr>
        <p:sp>
          <p:nvSpPr>
            <p:cNvPr id="26" name="Round Single Corner Rectangle 7">
              <a:extLst>
                <a:ext uri="{FF2B5EF4-FFF2-40B4-BE49-F238E27FC236}">
                  <a16:creationId xmlns:a16="http://schemas.microsoft.com/office/drawing/2014/main" id="{F8801E04-D630-FF4B-9B4F-A0C6727C2223}"/>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02AB69-5626-CF45-828A-02064344B5B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0" y="6275621"/>
            <a:ext cx="5536096" cy="8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441541" y="2176238"/>
            <a:ext cx="6024573" cy="2176463"/>
          </a:xfrm>
        </p:spPr>
        <p:txBody>
          <a:bodyPr>
            <a:normAutofit/>
          </a:bodyPr>
          <a:lstStyle>
            <a:lvl1pPr marL="0" indent="0">
              <a:lnSpc>
                <a:spcPct val="100000"/>
              </a:lnSpc>
              <a:spcBef>
                <a:spcPts val="0"/>
              </a:spcBef>
              <a:buNone/>
              <a:defRPr sz="6000" b="1">
                <a:solidFill>
                  <a:srgbClr val="0F1336"/>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441542" y="4558695"/>
            <a:ext cx="3758984" cy="1422403"/>
          </a:xfrm>
        </p:spPr>
        <p:txBody>
          <a:bodyPr anchor="b">
            <a:noAutofit/>
          </a:bodyPr>
          <a:lstStyle>
            <a:lvl1pPr marL="0" indent="0">
              <a:lnSpc>
                <a:spcPct val="100000"/>
              </a:lnSpc>
              <a:buNone/>
              <a:defRPr sz="2400" b="1">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19" name="Round Single Corner Rectangle 7">
            <a:extLst>
              <a:ext uri="{FF2B5EF4-FFF2-40B4-BE49-F238E27FC236}">
                <a16:creationId xmlns:a16="http://schemas.microsoft.com/office/drawing/2014/main" id="{7C288BAB-7F3F-BD4E-AB00-9801D998BD92}"/>
              </a:ext>
            </a:extLst>
          </p:cNvPr>
          <p:cNvSpPr/>
          <p:nvPr userDrawn="1"/>
        </p:nvSpPr>
        <p:spPr>
          <a:xfrm flipH="1">
            <a:off x="4507638" y="-105522"/>
            <a:ext cx="7825491" cy="7083838"/>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78205-BD22-CE4B-A723-2B05F03469DD}"/>
              </a:ext>
            </a:extLst>
          </p:cNvPr>
          <p:cNvSpPr/>
          <p:nvPr userDrawn="1"/>
        </p:nvSpPr>
        <p:spPr>
          <a:xfrm>
            <a:off x="9457875" y="920118"/>
            <a:ext cx="2859157"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F42D7E-C75F-0B46-ABFD-A2C7218BD7CC}"/>
              </a:ext>
            </a:extLst>
          </p:cNvPr>
          <p:cNvSpPr/>
          <p:nvPr userDrawn="1"/>
        </p:nvSpPr>
        <p:spPr>
          <a:xfrm>
            <a:off x="8677585" y="2463101"/>
            <a:ext cx="3639447"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1E2767-3891-2949-BD1C-2B396656C910}"/>
              </a:ext>
            </a:extLst>
          </p:cNvPr>
          <p:cNvSpPr/>
          <p:nvPr userDrawn="1"/>
        </p:nvSpPr>
        <p:spPr>
          <a:xfrm>
            <a:off x="9539368" y="1702462"/>
            <a:ext cx="2793761"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43E8EC6-0A07-1241-BD45-AD0E7EC46D2F}"/>
              </a:ext>
            </a:extLst>
          </p:cNvPr>
          <p:cNvPicPr>
            <a:picLocks noChangeAspect="1"/>
          </p:cNvPicPr>
          <p:nvPr userDrawn="1"/>
        </p:nvPicPr>
        <p:blipFill>
          <a:blip r:embed="rId2"/>
          <a:stretch>
            <a:fillRect/>
          </a:stretch>
        </p:blipFill>
        <p:spPr>
          <a:xfrm>
            <a:off x="483104" y="798698"/>
            <a:ext cx="3059543" cy="835369"/>
          </a:xfrm>
          <a:prstGeom prst="rect">
            <a:avLst/>
          </a:prstGeom>
        </p:spPr>
      </p:pic>
      <p:sp>
        <p:nvSpPr>
          <p:cNvPr id="24" name="Rectangle 23">
            <a:extLst>
              <a:ext uri="{FF2B5EF4-FFF2-40B4-BE49-F238E27FC236}">
                <a16:creationId xmlns:a16="http://schemas.microsoft.com/office/drawing/2014/main" id="{0563418B-543F-4D4A-B32F-92BDDA5FEC11}"/>
              </a:ext>
            </a:extLst>
          </p:cNvPr>
          <p:cNvSpPr/>
          <p:nvPr userDrawn="1"/>
        </p:nvSpPr>
        <p:spPr>
          <a:xfrm rot="2055170">
            <a:off x="8125001" y="-236288"/>
            <a:ext cx="785191" cy="625095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6">
            <a:extLst>
              <a:ext uri="{FF2B5EF4-FFF2-40B4-BE49-F238E27FC236}">
                <a16:creationId xmlns:a16="http://schemas.microsoft.com/office/drawing/2014/main" id="{2D126E60-7D1D-8C44-859E-2834A34599D8}"/>
              </a:ext>
            </a:extLst>
          </p:cNvPr>
          <p:cNvSpPr>
            <a:spLocks noGrp="1"/>
          </p:cNvSpPr>
          <p:nvPr>
            <p:ph type="body" sz="quarter" idx="16"/>
          </p:nvPr>
        </p:nvSpPr>
        <p:spPr>
          <a:xfrm>
            <a:off x="7807270" y="3097883"/>
            <a:ext cx="3758984" cy="2883215"/>
          </a:xfrm>
        </p:spPr>
        <p:txBody>
          <a:bodyPr anchor="b">
            <a:noAutofit/>
          </a:bodyPr>
          <a:lstStyle>
            <a:lvl1pPr marL="0" indent="0" algn="r">
              <a:lnSpc>
                <a:spcPct val="100000"/>
              </a:lnSpc>
              <a:buNone/>
              <a:defRPr sz="2000" b="0">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836652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1219200"/>
            <a:ext cx="109728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fld id="{27F064B2-D370-4DD6-B6FE-EBDC9479FA60}" type="datetime1">
              <a:rPr lang="en-US" smtClean="0"/>
              <a:t>3/20/25</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148934727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20058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4188460" y="-74365"/>
            <a:ext cx="8148906" cy="7018114"/>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55339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172200"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391478"/>
            <a:ext cx="5580133"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6172200" y="1391478"/>
            <a:ext cx="5569226"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34690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27802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691971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417442"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417442"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548639" y="1350963"/>
            <a:ext cx="5438027" cy="2172202"/>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6157060"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6157060"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6288257" y="1350963"/>
            <a:ext cx="5438027" cy="2172202"/>
          </a:xfrm>
        </p:spPr>
        <p:txBody>
          <a:bodyPr/>
          <a:lstStyle/>
          <a:p>
            <a:endParaRPr lang="en-US"/>
          </a:p>
        </p:txBody>
      </p:sp>
    </p:spTree>
    <p:extLst>
      <p:ext uri="{BB962C8B-B14F-4D97-AF65-F5344CB8AC3E}">
        <p14:creationId xmlns:p14="http://schemas.microsoft.com/office/powerpoint/2010/main" val="124046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133600"/>
            <a:ext cx="3622553" cy="404336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1460739"/>
            <a:ext cx="362255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1460739"/>
            <a:ext cx="3630399"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1460739"/>
            <a:ext cx="368794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100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3643532"/>
            <a:ext cx="3622553" cy="251811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3191065"/>
            <a:ext cx="3622552"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3191065"/>
            <a:ext cx="3630399"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3191065"/>
            <a:ext cx="3622553"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548640" y="1350963"/>
            <a:ext cx="3491355" cy="1687512"/>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4346917" y="1350963"/>
            <a:ext cx="3518945" cy="1687512"/>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8131127" y="1350963"/>
            <a:ext cx="3544910" cy="1687512"/>
          </a:xfrm>
        </p:spPr>
        <p:txBody>
          <a:bodyPr/>
          <a:lstStyle/>
          <a:p>
            <a:endParaRPr lang="en-US"/>
          </a:p>
        </p:txBody>
      </p:sp>
    </p:spTree>
    <p:extLst>
      <p:ext uri="{BB962C8B-B14F-4D97-AF65-F5344CB8AC3E}">
        <p14:creationId xmlns:p14="http://schemas.microsoft.com/office/powerpoint/2010/main" val="180175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283809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417442" y="1448972"/>
            <a:ext cx="11323984" cy="4375053"/>
          </a:xfrm>
        </p:spPr>
        <p:txBody>
          <a:bodyPr/>
          <a:lstStyle/>
          <a:p>
            <a:endParaRPr lang="en-US"/>
          </a:p>
        </p:txBody>
      </p:sp>
    </p:spTree>
    <p:extLst>
      <p:ext uri="{BB962C8B-B14F-4D97-AF65-F5344CB8AC3E}">
        <p14:creationId xmlns:p14="http://schemas.microsoft.com/office/powerpoint/2010/main" val="4110343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417513" y="1420813"/>
            <a:ext cx="11323637" cy="4473550"/>
          </a:xfrm>
        </p:spPr>
        <p:txBody>
          <a:bodyPr/>
          <a:lstStyle/>
          <a:p>
            <a:endParaRPr lang="en-US"/>
          </a:p>
        </p:txBody>
      </p:sp>
    </p:spTree>
    <p:extLst>
      <p:ext uri="{BB962C8B-B14F-4D97-AF65-F5344CB8AC3E}">
        <p14:creationId xmlns:p14="http://schemas.microsoft.com/office/powerpoint/2010/main" val="3323640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417442" y="2194560"/>
            <a:ext cx="4354583" cy="396708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0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14068" y="-69188"/>
            <a:ext cx="9200774" cy="699637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5355203" y="546100"/>
            <a:ext cx="6419356" cy="5285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231469"/>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5993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2623279" y="0"/>
            <a:ext cx="956872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427684"/>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43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8354439" y="0"/>
            <a:ext cx="3837561" cy="6858000"/>
          </a:xfrm>
          <a:prstGeom prst="rect">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046748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3/20/25</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55799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46792-8990-AE46-9B2F-C8D11E2AC551}"/>
              </a:ext>
            </a:extLst>
          </p:cNvPr>
          <p:cNvSpPr>
            <a:spLocks noGrp="1"/>
          </p:cNvSpPr>
          <p:nvPr>
            <p:ph type="dt" sz="half" idx="10"/>
          </p:nvPr>
        </p:nvSpPr>
        <p:spPr/>
        <p:txBody>
          <a:bodyPr/>
          <a:lstStyle/>
          <a:p>
            <a:fld id="{665FD332-ACE3-064E-BD0D-3D95DDE5B93F}" type="datetimeFigureOut">
              <a:rPr lang="en-US" smtClean="0"/>
              <a:t>3/20/25</a:t>
            </a:fld>
            <a:endParaRPr lang="en-US"/>
          </a:p>
        </p:txBody>
      </p:sp>
      <p:sp>
        <p:nvSpPr>
          <p:cNvPr id="3" name="Footer Placeholder 2">
            <a:extLst>
              <a:ext uri="{FF2B5EF4-FFF2-40B4-BE49-F238E27FC236}">
                <a16:creationId xmlns:a16="http://schemas.microsoft.com/office/drawing/2014/main" id="{84BB780B-D63E-094A-B1FC-60FCCF311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4037662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2364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F1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solidFill>
                  <a:srgbClr val="835C2F"/>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Rectangle 8">
            <a:extLst>
              <a:ext uri="{FF2B5EF4-FFF2-40B4-BE49-F238E27FC236}">
                <a16:creationId xmlns:a16="http://schemas.microsoft.com/office/drawing/2014/main" id="{F17C3511-CD3D-F04A-8A67-6D2456ECCAF9}"/>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with medium confidence">
            <a:extLst>
              <a:ext uri="{FF2B5EF4-FFF2-40B4-BE49-F238E27FC236}">
                <a16:creationId xmlns:a16="http://schemas.microsoft.com/office/drawing/2014/main" id="{DCCDAA35-3F32-CA45-9D64-03263C1C99E1}"/>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Tree>
    <p:extLst>
      <p:ext uri="{BB962C8B-B14F-4D97-AF65-F5344CB8AC3E}">
        <p14:creationId xmlns:p14="http://schemas.microsoft.com/office/powerpoint/2010/main" val="366272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14068" y="-69188"/>
            <a:ext cx="9200774" cy="699637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5355203" y="546100"/>
            <a:ext cx="6419356" cy="5285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231469"/>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7266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2623279" y="0"/>
            <a:ext cx="956872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427684"/>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2793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8942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1016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26"/>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Lst>
  <p:hf hdr="0" ftr="0" dt="0"/>
  <p:txStyles>
    <p:titleStyle>
      <a:lvl1pPr algn="l" defTabSz="914400" rtl="0" eaLnBrk="1" latinLnBrk="0" hangingPunct="1">
        <a:lnSpc>
          <a:spcPct val="90000"/>
        </a:lnSpc>
        <a:spcBef>
          <a:spcPct val="0"/>
        </a:spcBef>
        <a:buNone/>
        <a:defRPr sz="3200" b="1" kern="1200">
          <a:solidFill>
            <a:srgbClr val="0F1336"/>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0" y="1"/>
            <a:ext cx="11951025" cy="1249201"/>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18"/>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35" r:id="rId16"/>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D5F2B-30E9-CB44-AFC2-81DDEB9AB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FD332-ACE3-064E-BD0D-3D95DDE5B93F}" type="datetimeFigureOut">
              <a:rPr lang="en-US" smtClean="0"/>
              <a:t>3/20/25</a:t>
            </a:fld>
            <a:endParaRPr lang="en-US"/>
          </a:p>
        </p:txBody>
      </p:sp>
      <p:sp>
        <p:nvSpPr>
          <p:cNvPr id="5" name="Footer Placeholder 4">
            <a:extLst>
              <a:ext uri="{FF2B5EF4-FFF2-40B4-BE49-F238E27FC236}">
                <a16:creationId xmlns:a16="http://schemas.microsoft.com/office/drawing/2014/main" id="{71802BE0-E5CD-934E-B866-3AB50E513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1D3B-AE3D-1E40-A0D2-3E32FC67085E}" type="slidenum">
              <a:rPr lang="en-US" smtClean="0"/>
              <a:t>‹#›</a:t>
            </a:fld>
            <a:endParaRPr lang="en-US"/>
          </a:p>
        </p:txBody>
      </p:sp>
    </p:spTree>
    <p:extLst>
      <p:ext uri="{BB962C8B-B14F-4D97-AF65-F5344CB8AC3E}">
        <p14:creationId xmlns:p14="http://schemas.microsoft.com/office/powerpoint/2010/main" val="548929506"/>
      </p:ext>
    </p:extLst>
  </p:cSld>
  <p:clrMap bg1="lt1" tx1="dk1" bg2="lt2" tx2="dk2" accent1="accent1" accent2="accent2" accent3="accent3" accent4="accent4" accent5="accent5" accent6="accent6" hlink="hlink" folHlink="folHlink"/>
  <p:sldLayoutIdLst>
    <p:sldLayoutId id="2147483783" r:id="rId1"/>
    <p:sldLayoutId id="21474837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Description automatically generated with medium confidence">
            <a:extLst>
              <a:ext uri="{FF2B5EF4-FFF2-40B4-BE49-F238E27FC236}">
                <a16:creationId xmlns:a16="http://schemas.microsoft.com/office/drawing/2014/main" id="{547109C1-744A-FB4D-ABED-10938A403E60}"/>
              </a:ext>
            </a:extLst>
          </p:cNvPr>
          <p:cNvPicPr>
            <a:picLocks noChangeAspect="1"/>
          </p:cNvPicPr>
          <p:nvPr userDrawn="1"/>
        </p:nvPicPr>
        <p:blipFill rotWithShape="1">
          <a:blip r:embed="rId3"/>
          <a:srcRect l="56953" t="6872" b="37083"/>
          <a:stretch/>
        </p:blipFill>
        <p:spPr>
          <a:xfrm>
            <a:off x="310789" y="6442075"/>
            <a:ext cx="875487" cy="276225"/>
          </a:xfrm>
          <a:prstGeom prst="rect">
            <a:avLst/>
          </a:prstGeom>
        </p:spPr>
      </p:pic>
    </p:spTree>
    <p:extLst>
      <p:ext uri="{BB962C8B-B14F-4D97-AF65-F5344CB8AC3E}">
        <p14:creationId xmlns:p14="http://schemas.microsoft.com/office/powerpoint/2010/main" val="3119814945"/>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bg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bg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bg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bg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video" Target="https://www.youtube.com/embed/mDzE1RmW-_M?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hyperlink" Target="https://eagle.usc.edu/law-enforcement-resources/interviewing-older-adults/#1520544748350-e678a6ce-eb94" TargetMode="External"/><Relationship Id="rId5" Type="http://schemas.openxmlformats.org/officeDocument/2006/relationships/hyperlink" Target="https://eagle.usc.edu/law-enforcement-resources/recognizing-abusers/" TargetMode="External"/><Relationship Id="rId4" Type="http://schemas.openxmlformats.org/officeDocument/2006/relationships/hyperlink" Target="https://eagle.usc.edu/first-responder-checkli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agle.usc.edu/law-enforcement-resources/elder-abuse-photography-tips/"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hyperlink" Target="https://eagle.usc.edu/types-of-abu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agle.usc.edu/wp-content/uploads/2018/02/Bruising-identification-chart.pdf"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hyperlink" Target="https://eagle.usc.edu/law-enforcement-resources/documenting-bed-sor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7" Type="http://schemas.openxmlformats.org/officeDocument/2006/relationships/hyperlink" Target="https://www.hhs.gov/sites/default/files/ocr/privacy/hipaa/understanding/special/emergency/final_hipaa_guide_law_enforcement.pdf" TargetMode="External"/><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hyperlink" Target="https://eagle.usc.edu/law-enforcement-resources/adult-protective-services-your-partner-in-prevention/" TargetMode="External"/><Relationship Id="rId5" Type="http://schemas.openxmlformats.org/officeDocument/2006/relationships/hyperlink" Target="https://eagle.usc.edu/law-enforcement-resources/community-resource-referral/" TargetMode="External"/><Relationship Id="rId4" Type="http://schemas.openxmlformats.org/officeDocument/2006/relationships/hyperlink" Target="https://eagle.usc.edu/state-specific-law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video" Target="https://www.youtube.com/embed/HFDaVjCcFYQ?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vD_idH4O880?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hyperlink" Target="https://eagle.usc.edu/law-enforcement-resources/interviewing-older-adults/#1520544748350-e678a6ce-eb94" TargetMode="External"/><Relationship Id="rId4" Type="http://schemas.openxmlformats.org/officeDocument/2006/relationships/hyperlink" Target="https://eagle.usc.edu/law-enforcement-resources/recognizing-abus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hyperlink" Target="https://eagle.usc.edu/types-of-abuse/financial/" TargetMode="External"/><Relationship Id="rId4" Type="http://schemas.openxmlformats.org/officeDocument/2006/relationships/hyperlink" Target="https://eagle.usc.edu/types-of-abuse/emotion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hyperlink" Target="https://eagle.usc.edu/first-responder-checklist/" TargetMode="External"/><Relationship Id="rId4" Type="http://schemas.openxmlformats.org/officeDocument/2006/relationships/hyperlink" Target="https://eagle.usc.edu/law-enforcement-resources/elder-abuse-photography-tip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hyperlink" Target="https://eagle.usc.edu/law-enforcement-resources/adult-protective-services-your-partner-in-prevention/" TargetMode="External"/><Relationship Id="rId5" Type="http://schemas.openxmlformats.org/officeDocument/2006/relationships/hyperlink" Target="https://eagle.usc.edu/law-enforcement-resources/community-resource-referral/" TargetMode="External"/><Relationship Id="rId4" Type="http://schemas.openxmlformats.org/officeDocument/2006/relationships/hyperlink" Target="https://www.justice.gov/elderjustice/safta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3.xml"/><Relationship Id="rId1" Type="http://schemas.openxmlformats.org/officeDocument/2006/relationships/video" Target="https://www.youtube.com/embed/6mfg_xx0byc?start=4&amp;feature=oembed"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agle.usc.edu/law-enforcement-resources/elder-abuse-photography-tips/" TargetMode="External"/><Relationship Id="rId2" Type="http://schemas.openxmlformats.org/officeDocument/2006/relationships/notesSlide" Target="../notesSlides/notesSlide28.xml"/><Relationship Id="rId1" Type="http://schemas.openxmlformats.org/officeDocument/2006/relationships/slideLayout" Target="../slideLayouts/slideLayout43.xml"/><Relationship Id="rId5" Type="http://schemas.openxmlformats.org/officeDocument/2006/relationships/hyperlink" Target="https://eagle.usc.edu/law-enforcement-resources/interviewing-older-adults/" TargetMode="External"/><Relationship Id="rId4" Type="http://schemas.openxmlformats.org/officeDocument/2006/relationships/hyperlink" Target="https://eagle.usc.edu/types-of-abu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agle.usc.edu/first-responder-checklist/"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5" Type="http://schemas.openxmlformats.org/officeDocument/2006/relationships/hyperlink" Target="https://eagle.usc.edu/wp-content/uploads/2018/02/Bruising-identification-chart.pdf" TargetMode="External"/><Relationship Id="rId4" Type="http://schemas.openxmlformats.org/officeDocument/2006/relationships/hyperlink" Target="https://www.hhs.gov/sites/default/files/ocr/privacy/hipaa/understanding/special/emergency/final_hipaa_guide_law_enforcemen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hyperlink" Target="https://eagle.usc.edu/law-enforcement-resources/recognizing-abuser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justice.gov/elderjustice/mdt-tac" TargetMode="External"/><Relationship Id="rId2" Type="http://schemas.openxmlformats.org/officeDocument/2006/relationships/notesSlide" Target="../notesSlides/notesSlide31.xml"/><Relationship Id="rId1" Type="http://schemas.openxmlformats.org/officeDocument/2006/relationships/slideLayout" Target="../slideLayouts/slideLayout43.xml"/><Relationship Id="rId5" Type="http://schemas.openxmlformats.org/officeDocument/2006/relationships/hyperlink" Target="https://eagle.usc.edu/state-specific-laws/" TargetMode="External"/><Relationship Id="rId4" Type="http://schemas.openxmlformats.org/officeDocument/2006/relationships/hyperlink" Target="https://eagle.usc.edu/law-enforcement-resources/community-resource-referra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3.xml"/><Relationship Id="rId1" Type="http://schemas.openxmlformats.org/officeDocument/2006/relationships/video" Target="https://www.youtube.com/embed/Nqg68_LQ1kA?feature=oembed"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hyperlink" Target="mailto:eaglehelp@usc.edu"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8" Type="http://schemas.openxmlformats.org/officeDocument/2006/relationships/hyperlink" Target="https://www.liftingupvoices.net/" TargetMode="External"/><Relationship Id="rId3" Type="http://schemas.openxmlformats.org/officeDocument/2006/relationships/hyperlink" Target="https://theconsumervoice.org/issues/other-issues-and-resources" TargetMode="External"/><Relationship Id="rId7" Type="http://schemas.openxmlformats.org/officeDocument/2006/relationships/hyperlink" Target="https://www.napsa-now.org/understanding-and-working-with-adult-protective-services/"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hyperlink" Target="https://eagle.usc.edu/state-specific-laws/" TargetMode="External"/><Relationship Id="rId5" Type="http://schemas.openxmlformats.org/officeDocument/2006/relationships/hyperlink" Target="https://elderjusticeny.org/resources/legal-risk-detector-app/" TargetMode="External"/><Relationship Id="rId10" Type="http://schemas.openxmlformats.org/officeDocument/2006/relationships/hyperlink" Target="https://eagle.usc.edu/law-enforcement-resources/working-with-others-to-build-a-case/" TargetMode="External"/><Relationship Id="rId4" Type="http://schemas.openxmlformats.org/officeDocument/2006/relationships/hyperlink" Target="https://www.justice.gov/file/1284316/download" TargetMode="External"/><Relationship Id="rId9" Type="http://schemas.openxmlformats.org/officeDocument/2006/relationships/hyperlink" Target="https://www.justice.gov/elderjustice/support/resources-neighborhoo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s://eagle.usc.edu/roll-call-training-videos/" TargetMode="External"/><Relationship Id="rId5" Type="http://schemas.openxmlformats.org/officeDocument/2006/relationships/hyperlink" Target="https://eagle.usc.edu/state-specific-laws/" TargetMode="External"/><Relationship Id="rId4" Type="http://schemas.openxmlformats.org/officeDocument/2006/relationships/hyperlink" Target="https://eagle.usc.edu/law-enforcement-resources/community-resource-referra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bzec0TGpLfA?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eagle.usc.edu/roll-call-training-videos/" TargetMode="External"/><Relationship Id="rId3" Type="http://schemas.openxmlformats.org/officeDocument/2006/relationships/hyperlink" Target="https://eagle.usc.edu/state-specific-laws/" TargetMode="External"/><Relationship Id="rId7" Type="http://schemas.openxmlformats.org/officeDocument/2006/relationships/hyperlink" Target="https://eagle.usc.edu/law-enforcement-resources/eagle-train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s://eagle.usc.edu/law-enforcement-resources/community-resource-referral/" TargetMode="External"/><Relationship Id="rId5" Type="http://schemas.openxmlformats.org/officeDocument/2006/relationships/hyperlink" Target="https://eagle.usc.edu/wp-content/uploads/2018/02/Elder-Abuse-Evidence-Collection-Checklist.pdf" TargetMode="External"/><Relationship Id="rId4" Type="http://schemas.openxmlformats.org/officeDocument/2006/relationships/hyperlink" Target="https://eagle.usc.edu/first-responder-checklist/" TargetMode="External"/><Relationship Id="rId9" Type="http://schemas.openxmlformats.org/officeDocument/2006/relationships/hyperlink" Target="https://eagle.usc.edu/types-of-abus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video" Target="https://www.youtube.com/embed/-ygLz5UVALA?feature=oembed" TargetMode="External"/><Relationship Id="rId5" Type="http://schemas.openxmlformats.org/officeDocument/2006/relationships/image" Target="../media/image12.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17442" y="1171853"/>
            <a:ext cx="7930691" cy="3248580"/>
          </a:xfrm>
        </p:spPr>
        <p:txBody>
          <a:bodyPr>
            <a:normAutofit/>
          </a:bodyPr>
          <a:lstStyle/>
          <a:p>
            <a:r>
              <a:rPr lang="en-US">
                <a:solidFill>
                  <a:schemeClr val="bg1"/>
                </a:solidFill>
                <a:latin typeface="Source Sans Pro"/>
                <a:ea typeface="Source Sans Pro"/>
              </a:rPr>
              <a:t>Introducing EAGLE:</a:t>
            </a:r>
            <a:br>
              <a:rPr lang="en-US"/>
            </a:br>
            <a:r>
              <a:rPr lang="en-US" sz="4000" b="0">
                <a:solidFill>
                  <a:schemeClr val="bg1"/>
                </a:solidFill>
                <a:latin typeface="Source Sans Pro"/>
                <a:ea typeface="Source Sans Pro"/>
              </a:rPr>
              <a:t>A tool for professionals investigating cases of Elder Abuse</a:t>
            </a:r>
            <a:endParaRPr lang="en-US" b="0">
              <a:solidFill>
                <a:schemeClr val="bg1"/>
              </a:solidFill>
              <a:latin typeface="Source Sans Pro"/>
              <a:ea typeface="Source Sans Pro"/>
            </a:endParaRPr>
          </a:p>
        </p:txBody>
      </p:sp>
      <p:pic>
        <p:nvPicPr>
          <p:cNvPr id="20" name="Picture Placeholder 19" descr="A picture containing person, wall, indoor, person&#10;&#10;Description automatically generated">
            <a:extLst>
              <a:ext uri="{FF2B5EF4-FFF2-40B4-BE49-F238E27FC236}">
                <a16:creationId xmlns:a16="http://schemas.microsoft.com/office/drawing/2014/main" id="{0F876489-E3BE-4C10-A206-E38F4FF8F6F6}"/>
              </a:ext>
            </a:extLst>
          </p:cNvPr>
          <p:cNvPicPr>
            <a:picLocks noGrp="1" noChangeAspect="1"/>
          </p:cNvPicPr>
          <p:nvPr>
            <p:ph type="pic" sz="quarter" idx="13"/>
          </p:nvPr>
        </p:nvPicPr>
        <p:blipFill rotWithShape="1">
          <a:blip r:embed="rId3"/>
          <a:srcRect l="28253" t="-5021" r="24907" b="-209"/>
          <a:stretch/>
        </p:blipFill>
        <p:spPr>
          <a:xfrm>
            <a:off x="6800851" y="-333374"/>
            <a:ext cx="5439449" cy="7247440"/>
          </a:xfrm>
        </p:spPr>
      </p:pic>
    </p:spTree>
    <p:extLst>
      <p:ext uri="{BB962C8B-B14F-4D97-AF65-F5344CB8AC3E}">
        <p14:creationId xmlns:p14="http://schemas.microsoft.com/office/powerpoint/2010/main" val="86422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Let's Review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fontScale="92500"/>
          </a:bodyPr>
          <a:lstStyle/>
          <a:p>
            <a:pPr marL="342900" indent="-342900">
              <a:buChar char="•"/>
            </a:pPr>
            <a:r>
              <a:rPr lang="en-US">
                <a:latin typeface="Source Sans Pro"/>
                <a:ea typeface="Source Sans Pro"/>
              </a:rPr>
              <a:t>Cases of elder abuse are complex</a:t>
            </a:r>
            <a:endParaRPr lang="en-US">
              <a:ea typeface="Source Sans Pro"/>
            </a:endParaRPr>
          </a:p>
          <a:p>
            <a:pPr marL="342900" indent="-342900">
              <a:buChar char="•"/>
            </a:pPr>
            <a:r>
              <a:rPr lang="en-US">
                <a:latin typeface="Source Sans Pro"/>
                <a:ea typeface="Source Sans Pro"/>
              </a:rPr>
              <a:t>EAGLE provides tools to assist in identifying, intervening, and resolving cases of elder abuse</a:t>
            </a:r>
          </a:p>
          <a:p>
            <a:pPr marL="342900" indent="-342900">
              <a:buChar char="•"/>
            </a:pPr>
            <a:r>
              <a:rPr lang="en-US">
                <a:latin typeface="Source Sans Pro"/>
                <a:ea typeface="Source Sans Pro"/>
              </a:rPr>
              <a:t>Reach out to experts in your community to assist in complex cases </a:t>
            </a: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056527"/>
            <a:ext cx="9203364" cy="4079393"/>
          </a:xfrm>
        </p:spPr>
        <p:txBody>
          <a:bodyPr vert="horz" lIns="91440" tIns="45720" rIns="91440" bIns="45720" rtlCol="0" anchor="t">
            <a:normAutofit/>
          </a:bodyPr>
          <a:lstStyle/>
          <a:p>
            <a:r>
              <a:rPr lang="en-US">
                <a:latin typeface="Source Sans Pro"/>
                <a:ea typeface="Source Sans Pro"/>
              </a:rPr>
              <a:t>Apply your knowledge of elder abuse and the Elder Abuse Guide for Law Enforcement to real cases </a:t>
            </a:r>
            <a:endParaRPr lang="en-US"/>
          </a:p>
          <a:p>
            <a:pPr marL="571500" lvl="1" indent="-342900">
              <a:spcAft>
                <a:spcPts val="0"/>
              </a:spcAft>
              <a:buChar char="•"/>
            </a:pPr>
            <a:r>
              <a:rPr lang="en-US">
                <a:latin typeface="Source Sans Pro"/>
                <a:ea typeface="Source Sans Pro"/>
              </a:rPr>
              <a:t>Conduct Interviews</a:t>
            </a:r>
            <a:endParaRPr lang="en-US">
              <a:ea typeface="Source Sans Pro"/>
            </a:endParaRPr>
          </a:p>
          <a:p>
            <a:pPr marL="571500" lvl="1" indent="-342900">
              <a:spcAft>
                <a:spcPts val="0"/>
              </a:spcAft>
              <a:buChar char="•"/>
            </a:pPr>
            <a:r>
              <a:rPr lang="en-US">
                <a:latin typeface="Source Sans Pro"/>
                <a:ea typeface="Source Sans Pro"/>
              </a:rPr>
              <a:t>Investigate Suspicions</a:t>
            </a:r>
            <a:endParaRPr lang="en-US">
              <a:ea typeface="Source Sans Pro"/>
            </a:endParaRPr>
          </a:p>
          <a:p>
            <a:pPr marL="571500" lvl="1" indent="-342900">
              <a:spcAft>
                <a:spcPts val="0"/>
              </a:spcAft>
              <a:buChar char="•"/>
            </a:pPr>
            <a:r>
              <a:rPr lang="en-US">
                <a:latin typeface="Source Sans Pro"/>
                <a:ea typeface="Source Sans Pro"/>
              </a:rPr>
              <a:t>Build Your Case</a:t>
            </a:r>
            <a:endParaRPr lang="en-US">
              <a:ea typeface="Source Sans Pro"/>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10</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519041" y="3442396"/>
            <a:ext cx="9549154" cy="2400611"/>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50058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62075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65067" y="1276628"/>
            <a:ext cx="6755715" cy="3248580"/>
          </a:xfrm>
        </p:spPr>
        <p:txBody>
          <a:bodyPr>
            <a:normAutofit/>
          </a:bodyPr>
          <a:lstStyle/>
          <a:p>
            <a:r>
              <a:rPr lang="en-US">
                <a:solidFill>
                  <a:schemeClr val="bg1"/>
                </a:solidFill>
                <a:latin typeface="Source Sans Pro"/>
              </a:rPr>
              <a:t>Case Studies:</a:t>
            </a:r>
            <a:br>
              <a:rPr lang="en-US"/>
            </a:br>
            <a:r>
              <a:rPr lang="en-US" sz="4000" b="0">
                <a:solidFill>
                  <a:schemeClr val="bg1"/>
                </a:solidFill>
                <a:latin typeface="Source Sans Pro"/>
              </a:rPr>
              <a:t>Using EAGLE in cases of elder abuse</a:t>
            </a:r>
            <a:endParaRPr lang="en-US" b="0">
              <a:solidFill>
                <a:schemeClr val="bg1"/>
              </a:solidFill>
              <a:latin typeface="Source Sans Pro"/>
            </a:endParaRPr>
          </a:p>
        </p:txBody>
      </p:sp>
      <p:pic>
        <p:nvPicPr>
          <p:cNvPr id="11" name="Picture Placeholder 10" descr="A picture containing person&#10;&#10;Description automatically generated">
            <a:extLst>
              <a:ext uri="{FF2B5EF4-FFF2-40B4-BE49-F238E27FC236}">
                <a16:creationId xmlns:a16="http://schemas.microsoft.com/office/drawing/2014/main" id="{09E19940-D339-4D70-BB25-C012E846E92F}"/>
              </a:ext>
            </a:extLst>
          </p:cNvPr>
          <p:cNvPicPr>
            <a:picLocks noGrp="1" noChangeAspect="1"/>
          </p:cNvPicPr>
          <p:nvPr>
            <p:ph type="pic" sz="quarter" idx="13"/>
          </p:nvPr>
        </p:nvPicPr>
        <p:blipFill rotWithShape="1">
          <a:blip r:embed="rId3"/>
          <a:srcRect l="14824" t="1" r="38224" b="-425"/>
          <a:stretch/>
        </p:blipFill>
        <p:spPr>
          <a:xfrm>
            <a:off x="6248400" y="0"/>
            <a:ext cx="5985805" cy="6887117"/>
          </a:xfrm>
        </p:spPr>
      </p:pic>
    </p:spTree>
    <p:extLst>
      <p:ext uri="{BB962C8B-B14F-4D97-AF65-F5344CB8AC3E}">
        <p14:creationId xmlns:p14="http://schemas.microsoft.com/office/powerpoint/2010/main" val="196794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7E948-F4BE-71DC-D717-9B5EE05360CA}"/>
              </a:ext>
            </a:extLst>
          </p:cNvPr>
          <p:cNvSpPr>
            <a:spLocks noGrp="1"/>
          </p:cNvSpPr>
          <p:nvPr>
            <p:ph type="sldNum" sz="quarter" idx="12"/>
          </p:nvPr>
        </p:nvSpPr>
        <p:spPr/>
        <p:txBody>
          <a:bodyPr/>
          <a:lstStyle/>
          <a:p>
            <a:fld id="{F32B1D3B-AE3D-1E40-A0D2-3E32FC67085E}" type="slidenum">
              <a:rPr lang="en-US" smtClean="0"/>
              <a:t>12</a:t>
            </a:fld>
            <a:endParaRPr lang="en-US"/>
          </a:p>
        </p:txBody>
      </p:sp>
      <p:sp>
        <p:nvSpPr>
          <p:cNvPr id="3" name="Title 2">
            <a:extLst>
              <a:ext uri="{FF2B5EF4-FFF2-40B4-BE49-F238E27FC236}">
                <a16:creationId xmlns:a16="http://schemas.microsoft.com/office/drawing/2014/main" id="{ED2E1EC9-FDE6-A500-88BC-CFE99E22057C}"/>
              </a:ext>
            </a:extLst>
          </p:cNvPr>
          <p:cNvSpPr>
            <a:spLocks noGrp="1"/>
          </p:cNvSpPr>
          <p:nvPr>
            <p:ph type="title"/>
          </p:nvPr>
        </p:nvSpPr>
        <p:spPr/>
        <p:txBody>
          <a:bodyPr/>
          <a:lstStyle/>
          <a:p>
            <a:r>
              <a:rPr lang="en-US">
                <a:latin typeface="Source Sans Pro"/>
                <a:ea typeface="Source Sans Pro"/>
              </a:rPr>
              <a:t>Case Studies Demo </a:t>
            </a:r>
            <a:endParaRPr lang="en-US">
              <a:ea typeface="Source Sans Pro"/>
            </a:endParaRPr>
          </a:p>
        </p:txBody>
      </p:sp>
      <p:pic>
        <p:nvPicPr>
          <p:cNvPr id="4" name="Online Media 3" title="Case Studies Demo">
            <a:hlinkClick r:id="" action="ppaction://media"/>
            <a:extLst>
              <a:ext uri="{FF2B5EF4-FFF2-40B4-BE49-F238E27FC236}">
                <a16:creationId xmlns:a16="http://schemas.microsoft.com/office/drawing/2014/main" id="{AF5C2642-F951-EE94-6CDA-79D00211A4FD}"/>
              </a:ext>
            </a:extLst>
          </p:cNvPr>
          <p:cNvPicPr>
            <a:picLocks noRot="1" noChangeAspect="1"/>
          </p:cNvPicPr>
          <p:nvPr>
            <a:videoFile r:link="rId1"/>
          </p:nvPr>
        </p:nvPicPr>
        <p:blipFill>
          <a:blip r:embed="rId4"/>
          <a:stretch>
            <a:fillRect/>
          </a:stretch>
        </p:blipFill>
        <p:spPr>
          <a:xfrm>
            <a:off x="1705251" y="1315278"/>
            <a:ext cx="8738912" cy="4823792"/>
          </a:xfrm>
          <a:prstGeom prst="rect">
            <a:avLst/>
          </a:prstGeom>
        </p:spPr>
      </p:pic>
    </p:spTree>
    <p:extLst>
      <p:ext uri="{BB962C8B-B14F-4D97-AF65-F5344CB8AC3E}">
        <p14:creationId xmlns:p14="http://schemas.microsoft.com/office/powerpoint/2010/main" val="233414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8280859"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ea typeface="Source Sans Pro"/>
              </a:rPr>
              <a:t>Case Study 1</a:t>
            </a:r>
            <a:endParaRPr lang="en-US">
              <a:solidFill>
                <a:schemeClr val="bg1"/>
              </a:solidFill>
              <a:latin typeface="Source Sans Pro"/>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Mrs. Smith: 78-year-old female</a:t>
            </a:r>
          </a:p>
          <a:p>
            <a:r>
              <a:rPr lang="en-US" sz="4000">
                <a:latin typeface="Source Sans Pro"/>
                <a:ea typeface="Source Sans Pro"/>
              </a:rPr>
              <a:t>Neighbors called reporting Mrs. Smith was outside on the curb near her home. She is disoriented and dressed only in dirty undergarments.</a:t>
            </a:r>
          </a:p>
          <a:p>
            <a:endParaRPr lang="en-US" sz="4000">
              <a:ea typeface="Source Sans Pro"/>
            </a:endParaRPr>
          </a:p>
        </p:txBody>
      </p:sp>
    </p:spTree>
    <p:extLst>
      <p:ext uri="{BB962C8B-B14F-4D97-AF65-F5344CB8AC3E}">
        <p14:creationId xmlns:p14="http://schemas.microsoft.com/office/powerpoint/2010/main" val="200949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9E15372B-CAFF-7221-032D-CE6620E81532}"/>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CC66C394-E934-DA9E-1DF2-619CAC4C754D}"/>
              </a:ext>
            </a:extLst>
          </p:cNvPr>
          <p:cNvSpPr txBox="1">
            <a:spLocks/>
          </p:cNvSpPr>
          <p:nvPr/>
        </p:nvSpPr>
        <p:spPr>
          <a:xfrm>
            <a:off x="546838" y="387949"/>
            <a:ext cx="7130671" cy="6664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a:lstStyle>
          <a:p>
            <a:r>
              <a:rPr lang="en-US" sz="6000">
                <a:latin typeface="Source Sans Pro"/>
              </a:rPr>
              <a:t>Initial Interviews </a:t>
            </a:r>
            <a:endParaRPr lang="en-US" sz="6000">
              <a:ea typeface="Source Sans Pro"/>
            </a:endParaRPr>
          </a:p>
        </p:txBody>
      </p:sp>
      <p:sp>
        <p:nvSpPr>
          <p:cNvPr id="21" name="Text Placeholder 4">
            <a:extLst>
              <a:ext uri="{FF2B5EF4-FFF2-40B4-BE49-F238E27FC236}">
                <a16:creationId xmlns:a16="http://schemas.microsoft.com/office/drawing/2014/main" id="{D877BBFC-3F0F-F10E-4878-AF4DE75F6953}"/>
              </a:ext>
            </a:extLst>
          </p:cNvPr>
          <p:cNvSpPr txBox="1">
            <a:spLocks/>
          </p:cNvSpPr>
          <p:nvPr/>
        </p:nvSpPr>
        <p:spPr>
          <a:xfrm>
            <a:off x="421811" y="1171674"/>
            <a:ext cx="7554355" cy="66222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3200" b="0" kern="1200">
                <a:solidFill>
                  <a:schemeClr val="bg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800" kern="1200">
                <a:solidFill>
                  <a:schemeClr val="bg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kern="1200">
                <a:solidFill>
                  <a:schemeClr val="bg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kern="1200">
                <a:solidFill>
                  <a:schemeClr val="bg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kern="1200">
                <a:solidFill>
                  <a:schemeClr val="bg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a:latin typeface="Source Sans Pro"/>
              </a:rPr>
              <a:t>(click  each box for more information)</a:t>
            </a:r>
            <a:endParaRPr lang="en-US" sz="2000">
              <a:ea typeface="Source Sans Pro"/>
            </a:endParaRPr>
          </a:p>
        </p:txBody>
      </p:sp>
      <p:grpSp>
        <p:nvGrpSpPr>
          <p:cNvPr id="28" name="Mrs. Smith Answer">
            <a:extLst>
              <a:ext uri="{FF2B5EF4-FFF2-40B4-BE49-F238E27FC236}">
                <a16:creationId xmlns:a16="http://schemas.microsoft.com/office/drawing/2014/main" id="{1F450D21-7B3E-F1E1-587F-593A31667137}"/>
              </a:ext>
            </a:extLst>
          </p:cNvPr>
          <p:cNvGrpSpPr/>
          <p:nvPr/>
        </p:nvGrpSpPr>
        <p:grpSpPr>
          <a:xfrm>
            <a:off x="8142438" y="1766078"/>
            <a:ext cx="3775494" cy="4091795"/>
            <a:chOff x="246392" y="1849467"/>
            <a:chExt cx="3775494" cy="4091795"/>
          </a:xfrm>
        </p:grpSpPr>
        <p:sp>
          <p:nvSpPr>
            <p:cNvPr id="26" name="Rectangle: Rounded Corners 25">
              <a:extLst>
                <a:ext uri="{FF2B5EF4-FFF2-40B4-BE49-F238E27FC236}">
                  <a16:creationId xmlns:a16="http://schemas.microsoft.com/office/drawing/2014/main" id="{075C60E8-AFF1-4DED-C43C-92F035755A45}"/>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5EF98B-A655-ABBD-9EC3-E3E04BB475D7}"/>
                </a:ext>
              </a:extLst>
            </p:cNvPr>
            <p:cNvSpPr txBox="1"/>
            <p:nvPr/>
          </p:nvSpPr>
          <p:spPr>
            <a:xfrm>
              <a:off x="481271" y="2124507"/>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Smith says she was out on the curb because she is “tired of being locked in her room everyday”. </a:t>
              </a:r>
              <a:endParaRPr lang="en-US">
                <a:ea typeface="+mn-lt"/>
                <a:cs typeface="+mn-lt"/>
              </a:endParaRPr>
            </a:p>
            <a:p>
              <a:pPr marL="285750" indent="-285750">
                <a:buFont typeface="Arial"/>
                <a:buChar char="•"/>
              </a:pPr>
              <a:r>
                <a:rPr lang="en-US" sz="1600">
                  <a:ea typeface="+mn-lt"/>
                  <a:cs typeface="+mn-lt"/>
                </a:rPr>
                <a:t>She complains of a pain on her heels when she lies down. </a:t>
              </a:r>
              <a:endParaRPr lang="en-US">
                <a:ea typeface="+mn-lt"/>
                <a:cs typeface="+mn-lt"/>
              </a:endParaRPr>
            </a:p>
            <a:p>
              <a:pPr marL="285750" indent="-285750">
                <a:buFont typeface="Arial"/>
                <a:buChar char="•"/>
              </a:pPr>
              <a:r>
                <a:rPr lang="en-US" sz="1600">
                  <a:ea typeface="+mn-lt"/>
                  <a:cs typeface="+mn-lt"/>
                </a:rPr>
                <a:t>During the interview, you notice some bruising on her face, neck, and arms. </a:t>
              </a:r>
              <a:endParaRPr lang="en-US"/>
            </a:p>
            <a:p>
              <a:pPr marL="285750" indent="-285750">
                <a:buFont typeface="Arial"/>
                <a:buChar char="•"/>
              </a:pPr>
              <a:r>
                <a:rPr lang="en-US" sz="1600">
                  <a:ea typeface="+mn-lt"/>
                  <a:cs typeface="+mn-lt"/>
                </a:rPr>
                <a:t>Mrs. Smith’s bed has soiled sheets</a:t>
              </a:r>
              <a:endParaRPr lang="en-US">
                <a:ea typeface="+mn-lt"/>
                <a:cs typeface="+mn-lt"/>
              </a:endParaRPr>
            </a:p>
            <a:p>
              <a:pPr marL="285750" indent="-285750">
                <a:buFont typeface="Symbol"/>
                <a:buChar char="•"/>
              </a:pPr>
              <a:endParaRPr lang="en-US" sz="1600">
                <a:ea typeface="Verdana"/>
                <a:cs typeface="+mn-lt"/>
              </a:endParaRPr>
            </a:p>
            <a:p>
              <a:r>
                <a:rPr lang="en-US" sz="1600" b="1">
                  <a:latin typeface="Calibri"/>
                  <a:ea typeface="+mn-lt"/>
                  <a:cs typeface="+mn-lt"/>
                </a:rPr>
                <a:t>EAGLE Resource: </a:t>
              </a:r>
            </a:p>
            <a:p>
              <a:pPr marL="285750" indent="-285750">
                <a:buFont typeface="Symbol"/>
                <a:buChar char="•"/>
              </a:pPr>
              <a:r>
                <a:rPr lang="en-US" sz="1600" u="sng">
                  <a:solidFill>
                    <a:srgbClr val="0563C1"/>
                  </a:solidFill>
                  <a:latin typeface="Calibri"/>
                  <a:ea typeface="Verdana"/>
                  <a:cs typeface="+mn-lt"/>
                  <a:hlinkClick r:id="rId3"/>
                </a:rPr>
                <a:t>Interviewing Older Adults</a:t>
              </a:r>
              <a:endParaRPr lang="en-US" sz="1600" u="sng">
                <a:latin typeface="Calibri"/>
                <a:ea typeface="Verdana"/>
                <a:cs typeface="+mn-lt"/>
              </a:endParaRPr>
            </a:p>
            <a:p>
              <a:pPr marL="285750" indent="-285750">
                <a:buFont typeface="Symbol"/>
                <a:buChar char="•"/>
              </a:pPr>
              <a:r>
                <a:rPr lang="en-US" sz="1600" u="sng">
                  <a:solidFill>
                    <a:srgbClr val="0563C1"/>
                  </a:solidFill>
                  <a:latin typeface="Calibri"/>
                  <a:ea typeface="Verdana"/>
                  <a:cs typeface="+mn-lt"/>
                  <a:hlinkClick r:id="rId4"/>
                </a:rPr>
                <a:t>First Responder Checklist</a:t>
              </a:r>
              <a:endParaRPr lang="en-US" sz="1600" u="sng">
                <a:latin typeface="Calibri"/>
                <a:ea typeface="Verdana"/>
                <a:cs typeface="+mn-lt"/>
              </a:endParaRPr>
            </a:p>
            <a:p>
              <a:endParaRPr lang="en-US" sz="1600">
                <a:latin typeface="Calibri"/>
                <a:cs typeface="Calibri"/>
              </a:endParaRPr>
            </a:p>
          </p:txBody>
        </p:sp>
      </p:grpSp>
      <p:grpSp>
        <p:nvGrpSpPr>
          <p:cNvPr id="38" name="Mrs. Smith">
            <a:extLst>
              <a:ext uri="{FF2B5EF4-FFF2-40B4-BE49-F238E27FC236}">
                <a16:creationId xmlns:a16="http://schemas.microsoft.com/office/drawing/2014/main" id="{12BCD67A-98BD-81F1-CEC8-9B3768E99022}"/>
              </a:ext>
            </a:extLst>
          </p:cNvPr>
          <p:cNvGrpSpPr/>
          <p:nvPr/>
        </p:nvGrpSpPr>
        <p:grpSpPr>
          <a:xfrm>
            <a:off x="8146097" y="1772034"/>
            <a:ext cx="3775494" cy="4077418"/>
            <a:chOff x="246391" y="1849466"/>
            <a:chExt cx="3775494" cy="4091795"/>
          </a:xfrm>
        </p:grpSpPr>
        <p:sp>
          <p:nvSpPr>
            <p:cNvPr id="33" name="Rectangle: Rounded Corners 32">
              <a:extLst>
                <a:ext uri="{FF2B5EF4-FFF2-40B4-BE49-F238E27FC236}">
                  <a16:creationId xmlns:a16="http://schemas.microsoft.com/office/drawing/2014/main" id="{93D41CDC-64E9-A0F8-8624-772FB6E0EBA2}"/>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
              <a:extLst>
                <a:ext uri="{FF2B5EF4-FFF2-40B4-BE49-F238E27FC236}">
                  <a16:creationId xmlns:a16="http://schemas.microsoft.com/office/drawing/2014/main" id="{8A0725EF-26D8-6F28-3F77-2986B471D8A1}"/>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Smith</a:t>
              </a:r>
              <a:endParaRPr lang="en-US"/>
            </a:p>
          </p:txBody>
        </p:sp>
      </p:grpSp>
      <p:grpSp>
        <p:nvGrpSpPr>
          <p:cNvPr id="42" name="Daughter Answer">
            <a:extLst>
              <a:ext uri="{FF2B5EF4-FFF2-40B4-BE49-F238E27FC236}">
                <a16:creationId xmlns:a16="http://schemas.microsoft.com/office/drawing/2014/main" id="{42D27953-213D-6D21-AFD0-F608BCA9B12F}"/>
              </a:ext>
            </a:extLst>
          </p:cNvPr>
          <p:cNvGrpSpPr/>
          <p:nvPr/>
        </p:nvGrpSpPr>
        <p:grpSpPr>
          <a:xfrm>
            <a:off x="4208793" y="1757452"/>
            <a:ext cx="3775494" cy="4077418"/>
            <a:chOff x="246392" y="1849467"/>
            <a:chExt cx="3775494" cy="4091795"/>
          </a:xfrm>
        </p:grpSpPr>
        <p:sp>
          <p:nvSpPr>
            <p:cNvPr id="40" name="Rectangle: Rounded Corners 39">
              <a:extLst>
                <a:ext uri="{FF2B5EF4-FFF2-40B4-BE49-F238E27FC236}">
                  <a16:creationId xmlns:a16="http://schemas.microsoft.com/office/drawing/2014/main" id="{32CAEB2F-F325-6011-7CEB-2BBEE85BAFE4}"/>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F2E5AB3-E111-1398-7292-151D1E768D57}"/>
                </a:ext>
              </a:extLst>
            </p:cNvPr>
            <p:cNvSpPr txBox="1"/>
            <p:nvPr/>
          </p:nvSpPr>
          <p:spPr>
            <a:xfrm>
              <a:off x="483333" y="2075624"/>
              <a:ext cx="3305735" cy="3799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Daughter works during the day and Mrs. Smith stays alone in the home. </a:t>
              </a:r>
              <a:endParaRPr lang="en-US"/>
            </a:p>
            <a:p>
              <a:pPr marL="285750" indent="-285750">
                <a:buFont typeface="Arial"/>
                <a:buChar char="•"/>
              </a:pPr>
              <a:r>
                <a:rPr lang="en-US" sz="1600">
                  <a:ea typeface="+mn-lt"/>
                  <a:cs typeface="+mn-lt"/>
                </a:rPr>
                <a:t>Daughter states Mrs. Smith gets upset when  she tries to bathe and dress her mother. </a:t>
              </a:r>
              <a:endParaRPr lang="en-US"/>
            </a:p>
            <a:p>
              <a:pPr marL="285750" indent="-285750">
                <a:buFont typeface="Arial"/>
                <a:buChar char="•"/>
              </a:pPr>
              <a:r>
                <a:rPr lang="en-US" sz="1600">
                  <a:ea typeface="+mn-lt"/>
                  <a:cs typeface="+mn-lt"/>
                </a:rPr>
                <a:t>Daughter attributes Mrs. Smith's bruises to a recent fall. </a:t>
              </a:r>
              <a:endParaRPr lang="en-US">
                <a:ea typeface="+mn-lt"/>
                <a:cs typeface="+mn-lt"/>
              </a:endParaRPr>
            </a:p>
            <a:p>
              <a:pPr marL="285750" indent="-285750">
                <a:buFont typeface="Arial"/>
                <a:buChar char="•"/>
              </a:pPr>
              <a:r>
                <a:rPr lang="en-US" sz="1600">
                  <a:ea typeface="+mn-lt"/>
                  <a:cs typeface="+mn-lt"/>
                </a:rPr>
                <a:t>The home has bad odors including the smell of feces and urine.  </a:t>
              </a:r>
              <a:endParaRPr lang="en-US"/>
            </a:p>
            <a:p>
              <a:endParaRPr lang="en-US" sz="1600" b="1">
                <a:ea typeface="Verdana"/>
                <a:cs typeface="+mn-lt"/>
              </a:endParaRPr>
            </a:p>
            <a:p>
              <a:pPr marL="285750" indent="-285750">
                <a:buFont typeface="Symbol"/>
                <a:buChar char="•"/>
              </a:pPr>
              <a:endParaRPr lang="en-US" sz="1600">
                <a:latin typeface="Calibri"/>
                <a:ea typeface="Verdana"/>
                <a:cs typeface="Calibri"/>
              </a:endParaRPr>
            </a:p>
            <a:p>
              <a:r>
                <a:rPr lang="en-US" sz="1600" b="1">
                  <a:latin typeface="Calibri"/>
                  <a:ea typeface="+mn-lt"/>
                  <a:cs typeface="+mn-lt"/>
                </a:rPr>
                <a:t>EAGLE Resource</a:t>
              </a:r>
            </a:p>
            <a:p>
              <a:pPr marL="285750" indent="-285750">
                <a:buFont typeface="Symbol"/>
                <a:buChar char="•"/>
              </a:pPr>
              <a:r>
                <a:rPr lang="en-US" sz="1600">
                  <a:latin typeface="Calibri"/>
                  <a:ea typeface="Verdana"/>
                  <a:cs typeface="+mn-lt"/>
                  <a:hlinkClick r:id="rId5"/>
                </a:rPr>
                <a:t>Recognizing Abusers</a:t>
              </a:r>
              <a:endParaRPr lang="en-US" sz="1600">
                <a:latin typeface="Calibri"/>
                <a:ea typeface="Verdana"/>
                <a:cs typeface="Calibri"/>
              </a:endParaRPr>
            </a:p>
            <a:p>
              <a:endParaRPr lang="en-US" sz="1600">
                <a:latin typeface="Calibri"/>
                <a:cs typeface="Calibri"/>
              </a:endParaRPr>
            </a:p>
          </p:txBody>
        </p:sp>
      </p:grpSp>
      <p:grpSp>
        <p:nvGrpSpPr>
          <p:cNvPr id="46" name="Daughter">
            <a:extLst>
              <a:ext uri="{FF2B5EF4-FFF2-40B4-BE49-F238E27FC236}">
                <a16:creationId xmlns:a16="http://schemas.microsoft.com/office/drawing/2014/main" id="{869543F0-9AD6-D193-2709-25D05E2787E3}"/>
              </a:ext>
            </a:extLst>
          </p:cNvPr>
          <p:cNvGrpSpPr/>
          <p:nvPr/>
        </p:nvGrpSpPr>
        <p:grpSpPr>
          <a:xfrm>
            <a:off x="4208791" y="1737324"/>
            <a:ext cx="3789871" cy="4149304"/>
            <a:chOff x="246391" y="1849466"/>
            <a:chExt cx="3775494" cy="4091795"/>
          </a:xfrm>
        </p:grpSpPr>
        <p:sp>
          <p:nvSpPr>
            <p:cNvPr id="44" name="Rectangle: Rounded Corners 43">
              <a:extLst>
                <a:ext uri="{FF2B5EF4-FFF2-40B4-BE49-F238E27FC236}">
                  <a16:creationId xmlns:a16="http://schemas.microsoft.com/office/drawing/2014/main" id="{980924E9-C1B5-7DEC-CB9D-90AAA19B9758}"/>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1">
              <a:extLst>
                <a:ext uri="{FF2B5EF4-FFF2-40B4-BE49-F238E27FC236}">
                  <a16:creationId xmlns:a16="http://schemas.microsoft.com/office/drawing/2014/main" id="{E970E5A6-9D71-548B-3ECA-186111FC7029}"/>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Daughter</a:t>
              </a:r>
              <a:endParaRPr lang="en-US"/>
            </a:p>
          </p:txBody>
        </p:sp>
      </p:grpSp>
      <p:grpSp>
        <p:nvGrpSpPr>
          <p:cNvPr id="50" name="Neighbor Answer">
            <a:extLst>
              <a:ext uri="{FF2B5EF4-FFF2-40B4-BE49-F238E27FC236}">
                <a16:creationId xmlns:a16="http://schemas.microsoft.com/office/drawing/2014/main" id="{2F94081B-2937-6B0F-8157-48AD4C424082}"/>
              </a:ext>
            </a:extLst>
          </p:cNvPr>
          <p:cNvGrpSpPr/>
          <p:nvPr/>
        </p:nvGrpSpPr>
        <p:grpSpPr>
          <a:xfrm>
            <a:off x="260770" y="1763203"/>
            <a:ext cx="3775494" cy="4091795"/>
            <a:chOff x="246392" y="1849467"/>
            <a:chExt cx="3775494" cy="4091795"/>
          </a:xfrm>
        </p:grpSpPr>
        <p:sp>
          <p:nvSpPr>
            <p:cNvPr id="48" name="Rectangle: Rounded Corners 47">
              <a:extLst>
                <a:ext uri="{FF2B5EF4-FFF2-40B4-BE49-F238E27FC236}">
                  <a16:creationId xmlns:a16="http://schemas.microsoft.com/office/drawing/2014/main" id="{29609EEF-31E1-2793-1A3F-170DA62A3BC0}"/>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46993BB-2F5D-8645-40DF-C000EDD573EF}"/>
                </a:ext>
              </a:extLst>
            </p:cNvPr>
            <p:cNvSpPr txBox="1"/>
            <p:nvPr/>
          </p:nvSpPr>
          <p:spPr>
            <a:xfrm>
              <a:off x="483333" y="210437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Smith is a widow who lives with her daughter.  </a:t>
              </a:r>
              <a:endParaRPr lang="en-US"/>
            </a:p>
            <a:p>
              <a:pPr marL="285750" indent="-285750">
                <a:buFont typeface="Arial"/>
                <a:buChar char="•"/>
              </a:pPr>
              <a:r>
                <a:rPr lang="en-US" sz="1600">
                  <a:ea typeface="+mn-lt"/>
                  <a:cs typeface="+mn-lt"/>
                </a:rPr>
                <a:t>Screams and crying can be heard coming from the house a couple times a week. </a:t>
              </a:r>
              <a:endParaRPr lang="en-US">
                <a:ea typeface="+mn-lt"/>
                <a:cs typeface="+mn-lt"/>
              </a:endParaRPr>
            </a:p>
            <a:p>
              <a:pPr marL="285750" indent="-285750">
                <a:buFont typeface="Arial"/>
                <a:buChar char="•"/>
              </a:pPr>
              <a:r>
                <a:rPr lang="en-US" sz="1600">
                  <a:ea typeface="+mn-lt"/>
                  <a:cs typeface="+mn-lt"/>
                </a:rPr>
                <a:t>Mrs. Smith has dementia.  </a:t>
              </a:r>
              <a:endParaRPr lang="en-US"/>
            </a:p>
            <a:p>
              <a:endParaRPr lang="en-US" sz="1600">
                <a:ea typeface="+mn-lt"/>
                <a:cs typeface="+mn-lt"/>
              </a:endParaRPr>
            </a:p>
            <a:p>
              <a:endParaRPr lang="en-US" sz="1600" b="1">
                <a:latin typeface="Calibri"/>
                <a:ea typeface="Verdana"/>
                <a:cs typeface="Calibri"/>
              </a:endParaRPr>
            </a:p>
            <a:p>
              <a:endParaRPr lang="en-US" sz="1600" b="1">
                <a:latin typeface="Calibri"/>
                <a:ea typeface="Verdana"/>
                <a:cs typeface="+mn-lt"/>
              </a:endParaRPr>
            </a:p>
            <a:p>
              <a:r>
                <a:rPr lang="en-US" sz="1600" b="1">
                  <a:latin typeface="Calibri"/>
                  <a:ea typeface="+mn-lt"/>
                  <a:cs typeface="+mn-lt"/>
                </a:rPr>
                <a:t>EAGLE Resource</a:t>
              </a:r>
              <a:endParaRPr lang="en-US" sz="1600" b="1">
                <a:latin typeface="Calibri"/>
                <a:cs typeface="Calibri Light"/>
              </a:endParaRPr>
            </a:p>
            <a:p>
              <a:pPr marL="285750" indent="-285750">
                <a:buFont typeface="Symbol"/>
                <a:buChar char="•"/>
              </a:pPr>
              <a:r>
                <a:rPr lang="en-US" sz="1600" u="sng">
                  <a:latin typeface="Calibri"/>
                  <a:ea typeface="Verdana"/>
                  <a:cs typeface="Calibri"/>
                  <a:hlinkClick r:id="rId6"/>
                </a:rPr>
                <a:t>Do’s and Don’ts of Memory Loss</a:t>
              </a:r>
            </a:p>
            <a:p>
              <a:endParaRPr lang="en-US" sz="1600">
                <a:latin typeface="Calibri"/>
                <a:cs typeface="Calibri"/>
              </a:endParaRPr>
            </a:p>
            <a:p>
              <a:endParaRPr lang="en-US" sz="1600">
                <a:latin typeface="Calibri"/>
                <a:cs typeface="Calibri"/>
              </a:endParaRPr>
            </a:p>
          </p:txBody>
        </p:sp>
      </p:grpSp>
      <p:grpSp>
        <p:nvGrpSpPr>
          <p:cNvPr id="54" name="Neighbor ">
            <a:extLst>
              <a:ext uri="{FF2B5EF4-FFF2-40B4-BE49-F238E27FC236}">
                <a16:creationId xmlns:a16="http://schemas.microsoft.com/office/drawing/2014/main" id="{520F049C-C26C-D413-1EE7-E3DE0F8FBBD8}"/>
              </a:ext>
            </a:extLst>
          </p:cNvPr>
          <p:cNvGrpSpPr/>
          <p:nvPr/>
        </p:nvGrpSpPr>
        <p:grpSpPr>
          <a:xfrm>
            <a:off x="262310" y="1765779"/>
            <a:ext cx="3775494" cy="4149304"/>
            <a:chOff x="246391" y="1849466"/>
            <a:chExt cx="3775494" cy="4091795"/>
          </a:xfrm>
        </p:grpSpPr>
        <p:sp>
          <p:nvSpPr>
            <p:cNvPr id="52" name="Rectangle: Rounded Corners 51">
              <a:extLst>
                <a:ext uri="{FF2B5EF4-FFF2-40B4-BE49-F238E27FC236}">
                  <a16:creationId xmlns:a16="http://schemas.microsoft.com/office/drawing/2014/main" id="{5D773A31-97EE-7607-5A82-E65B626E4091}"/>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
              <a:extLst>
                <a:ext uri="{FF2B5EF4-FFF2-40B4-BE49-F238E27FC236}">
                  <a16:creationId xmlns:a16="http://schemas.microsoft.com/office/drawing/2014/main" id="{D76E3998-BAB7-2E11-BEA0-ADBDC12A53B1}"/>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Neighbor </a:t>
              </a:r>
              <a:endParaRPr lang="en-US" sz="4000">
                <a:solidFill>
                  <a:schemeClr val="bg1"/>
                </a:solidFill>
                <a:latin typeface="source-sans-pro"/>
              </a:endParaRPr>
            </a:p>
          </p:txBody>
        </p:sp>
      </p:grpSp>
    </p:spTree>
    <p:extLst>
      <p:ext uri="{BB962C8B-B14F-4D97-AF65-F5344CB8AC3E}">
        <p14:creationId xmlns:p14="http://schemas.microsoft.com/office/powerpoint/2010/main" val="17741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7" presetClass="exit" presetSubtype="10" fill="hold" nodeType="clickEffect">
                                  <p:stCondLst>
                                    <p:cond delay="0"/>
                                  </p:stCondLst>
                                  <p:childTnLst>
                                    <p:anim calcmode="lin" valueType="num">
                                      <p:cBhvr>
                                        <p:cTn id="23" dur="500"/>
                                        <p:tgtEl>
                                          <p:spTgt spid="38"/>
                                        </p:tgtEl>
                                        <p:attrNameLst>
                                          <p:attrName>ppt_w</p:attrName>
                                        </p:attrNameLst>
                                      </p:cBhvr>
                                      <p:tavLst>
                                        <p:tav tm="0">
                                          <p:val>
                                            <p:strVal val="ppt_w"/>
                                          </p:val>
                                        </p:tav>
                                        <p:tav tm="100000">
                                          <p:val>
                                            <p:fltVal val="0"/>
                                          </p:val>
                                        </p:tav>
                                      </p:tavLst>
                                    </p:anim>
                                    <p:anim calcmode="lin" valueType="num">
                                      <p:cBhvr>
                                        <p:cTn id="24" dur="500"/>
                                        <p:tgtEl>
                                          <p:spTgt spid="38"/>
                                        </p:tgtEl>
                                        <p:attrNameLst>
                                          <p:attrName>ppt_h</p:attrName>
                                        </p:attrNameLst>
                                      </p:cBhvr>
                                      <p:tavLst>
                                        <p:tav tm="0">
                                          <p:val>
                                            <p:strVal val="ppt_h"/>
                                          </p:val>
                                        </p:tav>
                                        <p:tav tm="100000">
                                          <p:val>
                                            <p:strVal val="ppt_h"/>
                                          </p:val>
                                        </p:tav>
                                      </p:tavLst>
                                    </p:anim>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strVal val="ppt_h"/>
                                          </p:val>
                                        </p:tav>
                                      </p:tavLst>
                                    </p:anim>
                                    <p:set>
                                      <p:cBhvr>
                                        <p:cTn id="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54"/>
                    </p:tgtEl>
                  </p:cond>
                </p:stCondLst>
                <p:endSync evt="end" delay="0">
                  <p:rtn val="all"/>
                </p:endSync>
                <p:childTnLst>
                  <p:par>
                    <p:cTn id="34" fill="hold">
                      <p:stCondLst>
                        <p:cond delay="0"/>
                      </p:stCondLst>
                      <p:childTnLst>
                        <p:par>
                          <p:cTn id="35" fill="hold">
                            <p:stCondLst>
                              <p:cond delay="0"/>
                            </p:stCondLst>
                            <p:childTnLst>
                              <p:par>
                                <p:cTn id="36" presetID="17" presetClass="exit" presetSubtype="10" fill="hold" nodeType="clickEffect">
                                  <p:stCondLst>
                                    <p:cond delay="0"/>
                                  </p:stCondLst>
                                  <p:childTnLst>
                                    <p:anim calcmode="lin" valueType="num">
                                      <p:cBhvr>
                                        <p:cTn id="37" dur="500"/>
                                        <p:tgtEl>
                                          <p:spTgt spid="54"/>
                                        </p:tgtEl>
                                        <p:attrNameLst>
                                          <p:attrName>ppt_w</p:attrName>
                                        </p:attrNameLst>
                                      </p:cBhvr>
                                      <p:tavLst>
                                        <p:tav tm="0">
                                          <p:val>
                                            <p:strVal val="ppt_w"/>
                                          </p:val>
                                        </p:tav>
                                        <p:tav tm="100000">
                                          <p:val>
                                            <p:fltVal val="0"/>
                                          </p:val>
                                        </p:tav>
                                      </p:tavLst>
                                    </p:anim>
                                    <p:anim calcmode="lin" valueType="num">
                                      <p:cBhvr>
                                        <p:cTn id="38" dur="500"/>
                                        <p:tgtEl>
                                          <p:spTgt spid="54"/>
                                        </p:tgtEl>
                                        <p:attrNameLst>
                                          <p:attrName>ppt_h</p:attrName>
                                        </p:attrNameLst>
                                      </p:cBhvr>
                                      <p:tavLst>
                                        <p:tav tm="0">
                                          <p:val>
                                            <p:strVal val="ppt_h"/>
                                          </p:val>
                                        </p:tav>
                                        <p:tav tm="100000">
                                          <p:val>
                                            <p:strVal val="ppt_h"/>
                                          </p:val>
                                        </p:tav>
                                      </p:tavLst>
                                    </p:anim>
                                    <p:set>
                                      <p:cBhvr>
                                        <p:cTn id="3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21260C5-9C49-39F9-4185-436CA6B15D34}"/>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E4500F54-59AA-B865-3744-7BC15674A6C7}"/>
              </a:ext>
            </a:extLst>
          </p:cNvPr>
          <p:cNvSpPr>
            <a:spLocks noGrp="1"/>
          </p:cNvSpPr>
          <p:nvPr>
            <p:ph type="title"/>
          </p:nvPr>
        </p:nvSpPr>
        <p:spPr>
          <a:xfrm>
            <a:off x="446197" y="373571"/>
            <a:ext cx="7130671" cy="666474"/>
          </a:xfrm>
        </p:spPr>
        <p:txBody>
          <a:bodyPr>
            <a:noAutofit/>
          </a:bodyPr>
          <a:lstStyle/>
          <a:p>
            <a:r>
              <a:rPr lang="en-US" sz="6000">
                <a:latin typeface="Source Sans Pro"/>
              </a:rPr>
              <a:t>Abuse Present</a:t>
            </a:r>
            <a:endParaRPr lang="en-US" sz="6000">
              <a:ea typeface="Source Sans Pro"/>
            </a:endParaRPr>
          </a:p>
        </p:txBody>
      </p:sp>
      <p:grpSp>
        <p:nvGrpSpPr>
          <p:cNvPr id="26" name="Document Answer">
            <a:extLst>
              <a:ext uri="{FF2B5EF4-FFF2-40B4-BE49-F238E27FC236}">
                <a16:creationId xmlns:a16="http://schemas.microsoft.com/office/drawing/2014/main" id="{B71A3805-A122-7CE5-06F4-A14545009B33}"/>
              </a:ext>
            </a:extLst>
          </p:cNvPr>
          <p:cNvGrpSpPr/>
          <p:nvPr/>
        </p:nvGrpSpPr>
        <p:grpSpPr>
          <a:xfrm>
            <a:off x="6096000" y="1739745"/>
            <a:ext cx="3775494" cy="4091795"/>
            <a:chOff x="246392" y="1849467"/>
            <a:chExt cx="3775494" cy="4091795"/>
          </a:xfrm>
        </p:grpSpPr>
        <p:sp>
          <p:nvSpPr>
            <p:cNvPr id="21" name="Rectangle: Rounded Corners 20">
              <a:extLst>
                <a:ext uri="{FF2B5EF4-FFF2-40B4-BE49-F238E27FC236}">
                  <a16:creationId xmlns:a16="http://schemas.microsoft.com/office/drawing/2014/main" id="{BEB58271-FE6A-95CA-D9DD-BB994EFEA26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603002-BB67-702B-E8E2-C5D79E7505FF}"/>
                </a:ext>
              </a:extLst>
            </p:cNvPr>
            <p:cNvSpPr txBox="1"/>
            <p:nvPr/>
          </p:nvSpPr>
          <p:spPr>
            <a:xfrm>
              <a:off x="483333" y="2161888"/>
              <a:ext cx="330573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mn-lt"/>
                </a:rPr>
                <a:t>Clearly document all suspicions of abuse</a:t>
              </a:r>
            </a:p>
            <a:p>
              <a:pPr marL="285750" indent="-285750">
                <a:buFont typeface="Symbol"/>
                <a:buChar char="•"/>
              </a:pPr>
              <a:r>
                <a:rPr lang="en-US">
                  <a:latin typeface="Calibri Light"/>
                  <a:ea typeface="Verdana"/>
                  <a:cs typeface="+mn-lt"/>
                </a:rPr>
                <a:t>Observations</a:t>
              </a:r>
            </a:p>
            <a:p>
              <a:pPr marL="285750" indent="-285750">
                <a:buFont typeface="Symbol"/>
                <a:buChar char="•"/>
              </a:pPr>
              <a:r>
                <a:rPr lang="en-US">
                  <a:latin typeface="Calibri Light"/>
                  <a:ea typeface="Verdana"/>
                  <a:cs typeface="+mn-lt"/>
                </a:rPr>
                <a:t>Narrative</a:t>
              </a:r>
            </a:p>
            <a:p>
              <a:pPr marL="285750" indent="-285750">
                <a:buFont typeface="Symbol"/>
                <a:buChar char="•"/>
              </a:pPr>
              <a:r>
                <a:rPr lang="en-US">
                  <a:latin typeface="Calibri Light"/>
                  <a:ea typeface="Verdana"/>
                  <a:cs typeface="+mn-lt"/>
                </a:rPr>
                <a:t>Photographs </a:t>
              </a:r>
            </a:p>
            <a:p>
              <a:pPr marL="285750" indent="-285750">
                <a:buFont typeface="Symbol"/>
                <a:buChar char="•"/>
              </a:pPr>
              <a:endParaRPr lang="en-US">
                <a:latin typeface="Calibri Light"/>
                <a:ea typeface="Verdana"/>
                <a:cs typeface="+mn-lt"/>
              </a:endParaRPr>
            </a:p>
            <a:p>
              <a:r>
                <a:rPr lang="en-US" b="1">
                  <a:latin typeface="Calibri Light"/>
                  <a:ea typeface="+mn-lt"/>
                  <a:cs typeface="+mn-lt"/>
                </a:rPr>
                <a:t>EAGLE Resource: </a:t>
              </a:r>
            </a:p>
            <a:p>
              <a:pPr marL="285750" indent="-285750">
                <a:buFont typeface="Symbol"/>
                <a:buChar char="•"/>
              </a:pPr>
              <a:r>
                <a:rPr lang="en-US" b="1" u="sng">
                  <a:solidFill>
                    <a:srgbClr val="0563C1"/>
                  </a:solidFill>
                  <a:latin typeface="Calibri Light"/>
                  <a:ea typeface="Verdana"/>
                  <a:cs typeface="+mn-lt"/>
                  <a:hlinkClick r:id="rId3"/>
                </a:rPr>
                <a:t>Elder Abuse Photography Tips</a:t>
              </a:r>
              <a:endParaRPr lang="en-US" u="sng">
                <a:latin typeface="Calibri Light"/>
                <a:ea typeface="Verdana"/>
                <a:cs typeface="+mn-lt"/>
              </a:endParaRPr>
            </a:p>
            <a:p>
              <a:endParaRPr lang="en-US">
                <a:latin typeface="Calibri Light"/>
                <a:cs typeface="Calibri"/>
              </a:endParaRPr>
            </a:p>
          </p:txBody>
        </p:sp>
      </p:grpSp>
      <p:grpSp>
        <p:nvGrpSpPr>
          <p:cNvPr id="30" name="Document">
            <a:extLst>
              <a:ext uri="{FF2B5EF4-FFF2-40B4-BE49-F238E27FC236}">
                <a16:creationId xmlns:a16="http://schemas.microsoft.com/office/drawing/2014/main" id="{7ECEC341-5AD2-696A-CE64-4911B3222D22}"/>
              </a:ext>
            </a:extLst>
          </p:cNvPr>
          <p:cNvGrpSpPr/>
          <p:nvPr/>
        </p:nvGrpSpPr>
        <p:grpSpPr>
          <a:xfrm>
            <a:off x="6096000" y="1739745"/>
            <a:ext cx="3789871" cy="4149304"/>
            <a:chOff x="246391" y="1849466"/>
            <a:chExt cx="3775494" cy="4091795"/>
          </a:xfrm>
        </p:grpSpPr>
        <p:sp>
          <p:nvSpPr>
            <p:cNvPr id="28" name="Rectangle: Rounded Corners 27">
              <a:extLst>
                <a:ext uri="{FF2B5EF4-FFF2-40B4-BE49-F238E27FC236}">
                  <a16:creationId xmlns:a16="http://schemas.microsoft.com/office/drawing/2014/main" id="{850084E4-4173-0293-48B5-82D418523AD4}"/>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
              <a:extLst>
                <a:ext uri="{FF2B5EF4-FFF2-40B4-BE49-F238E27FC236}">
                  <a16:creationId xmlns:a16="http://schemas.microsoft.com/office/drawing/2014/main" id="{A8BD8C59-1C98-68DC-61C4-5CD96C4746D4}"/>
                </a:ext>
              </a:extLst>
            </p:cNvPr>
            <p:cNvSpPr txBox="1"/>
            <p:nvPr/>
          </p:nvSpPr>
          <p:spPr>
            <a:xfrm>
              <a:off x="481270"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Document Abuse</a:t>
              </a:r>
              <a:endParaRPr lang="en-US"/>
            </a:p>
          </p:txBody>
        </p:sp>
      </p:grpSp>
      <p:grpSp>
        <p:nvGrpSpPr>
          <p:cNvPr id="34" name="Types of Abuse Answer">
            <a:extLst>
              <a:ext uri="{FF2B5EF4-FFF2-40B4-BE49-F238E27FC236}">
                <a16:creationId xmlns:a16="http://schemas.microsoft.com/office/drawing/2014/main" id="{F0FF829E-24AE-10CC-AE61-E303C3C4F868}"/>
              </a:ext>
            </a:extLst>
          </p:cNvPr>
          <p:cNvGrpSpPr/>
          <p:nvPr/>
        </p:nvGrpSpPr>
        <p:grpSpPr>
          <a:xfrm>
            <a:off x="2147977" y="1731119"/>
            <a:ext cx="3775494" cy="4091795"/>
            <a:chOff x="246392" y="1849467"/>
            <a:chExt cx="3775494" cy="4091795"/>
          </a:xfrm>
        </p:grpSpPr>
        <p:sp>
          <p:nvSpPr>
            <p:cNvPr id="32" name="Rectangle: Rounded Corners 31">
              <a:extLst>
                <a:ext uri="{FF2B5EF4-FFF2-40B4-BE49-F238E27FC236}">
                  <a16:creationId xmlns:a16="http://schemas.microsoft.com/office/drawing/2014/main" id="{787238CC-4F8D-89C5-DCB6-CB2BD211C196}"/>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34405A8-9F37-42FA-EECC-92B14EDE9A94}"/>
                </a:ext>
              </a:extLst>
            </p:cNvPr>
            <p:cNvSpPr txBox="1"/>
            <p:nvPr/>
          </p:nvSpPr>
          <p:spPr>
            <a:xfrm>
              <a:off x="483333" y="2161888"/>
              <a:ext cx="33057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mn-lt"/>
                </a:rPr>
                <a:t>If you are suspicious for one type of abuse, consider ALL types of abuse</a:t>
              </a:r>
            </a:p>
            <a:p>
              <a:pPr marL="285750" indent="-285750">
                <a:buFont typeface="Symbol"/>
                <a:buChar char="•"/>
              </a:pPr>
              <a:r>
                <a:rPr lang="en-US">
                  <a:latin typeface="Calibri Light"/>
                  <a:ea typeface="Verdana"/>
                  <a:cs typeface="+mn-lt"/>
                </a:rPr>
                <a:t>Emotional Abuse </a:t>
              </a:r>
            </a:p>
            <a:p>
              <a:pPr marL="285750" indent="-285750">
                <a:buFont typeface="Symbol"/>
                <a:buChar char="•"/>
              </a:pPr>
              <a:r>
                <a:rPr lang="en-US">
                  <a:latin typeface="Calibri Light"/>
                  <a:ea typeface="Verdana"/>
                  <a:cs typeface="+mn-lt"/>
                </a:rPr>
                <a:t>Financial Abuse </a:t>
              </a:r>
            </a:p>
            <a:p>
              <a:pPr marL="285750" indent="-285750">
                <a:buFont typeface="Symbol"/>
                <a:buChar char="•"/>
              </a:pPr>
              <a:r>
                <a:rPr lang="en-US">
                  <a:latin typeface="Calibri Light"/>
                  <a:ea typeface="Verdana"/>
                  <a:cs typeface="+mn-lt"/>
                </a:rPr>
                <a:t>Neglect </a:t>
              </a:r>
            </a:p>
            <a:p>
              <a:pPr marL="285750" indent="-285750">
                <a:buFont typeface="Symbol"/>
                <a:buChar char="•"/>
              </a:pPr>
              <a:r>
                <a:rPr lang="en-US">
                  <a:latin typeface="Calibri Light"/>
                  <a:ea typeface="Verdana"/>
                  <a:cs typeface="+mn-lt"/>
                </a:rPr>
                <a:t>Physical Abuse</a:t>
              </a:r>
            </a:p>
            <a:p>
              <a:pPr marL="285750" indent="-285750">
                <a:buFont typeface="Symbol"/>
                <a:buChar char="•"/>
              </a:pPr>
              <a:r>
                <a:rPr lang="en-US">
                  <a:latin typeface="Calibri Light"/>
                  <a:ea typeface="Verdana"/>
                  <a:cs typeface="+mn-lt"/>
                </a:rPr>
                <a:t>Sexual Abuse</a:t>
              </a:r>
              <a:endParaRPr lang="en-US">
                <a:latin typeface="Calibri Light"/>
                <a:ea typeface="Verdana"/>
                <a:cs typeface="Calibri"/>
              </a:endParaRPr>
            </a:p>
            <a:p>
              <a:pPr marL="285750" indent="-285750">
                <a:buFont typeface="Symbol"/>
                <a:buChar char="•"/>
              </a:pPr>
              <a:endParaRPr lang="en-US">
                <a:latin typeface="Calibri Light"/>
                <a:ea typeface="Verdana"/>
                <a:cs typeface="+mn-lt"/>
              </a:endParaRPr>
            </a:p>
            <a:p>
              <a:r>
                <a:rPr lang="en-US" b="1">
                  <a:latin typeface="Calibri Light"/>
                  <a:ea typeface="+mn-lt"/>
                  <a:cs typeface="+mn-lt"/>
                </a:rPr>
                <a:t>EAGLE Resource: </a:t>
              </a:r>
            </a:p>
            <a:p>
              <a:pPr marL="285750" indent="-285750">
                <a:buFont typeface="Symbol"/>
                <a:buChar char="•"/>
              </a:pPr>
              <a:r>
                <a:rPr lang="en-US" u="sng">
                  <a:solidFill>
                    <a:srgbClr val="0563C1"/>
                  </a:solidFill>
                  <a:latin typeface="Calibri Light"/>
                  <a:ea typeface="Verdana"/>
                  <a:cs typeface="+mn-lt"/>
                  <a:hlinkClick r:id="rId4"/>
                </a:rPr>
                <a:t>Elder Abuse Overview</a:t>
              </a:r>
              <a:r>
                <a:rPr lang="en-US">
                  <a:latin typeface="Calibri Light"/>
                  <a:ea typeface="Verdana"/>
                  <a:cs typeface="+mn-lt"/>
                </a:rPr>
                <a:t> </a:t>
              </a:r>
            </a:p>
            <a:p>
              <a:endParaRPr lang="en-US">
                <a:latin typeface="Calibri Light"/>
                <a:cs typeface="Calibri"/>
              </a:endParaRPr>
            </a:p>
          </p:txBody>
        </p:sp>
      </p:grpSp>
      <p:sp>
        <p:nvSpPr>
          <p:cNvPr id="36" name="Text Placeholder 4">
            <a:extLst>
              <a:ext uri="{FF2B5EF4-FFF2-40B4-BE49-F238E27FC236}">
                <a16:creationId xmlns:a16="http://schemas.microsoft.com/office/drawing/2014/main" id="{7FFE100A-0CA5-C98A-0A5C-65A5A71447A6}"/>
              </a:ext>
            </a:extLst>
          </p:cNvPr>
          <p:cNvSpPr>
            <a:spLocks noGrp="1"/>
          </p:cNvSpPr>
          <p:nvPr/>
        </p:nvSpPr>
        <p:spPr>
          <a:xfrm>
            <a:off x="450565" y="1186050"/>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40" name="Types of Abuse">
            <a:extLst>
              <a:ext uri="{FF2B5EF4-FFF2-40B4-BE49-F238E27FC236}">
                <a16:creationId xmlns:a16="http://schemas.microsoft.com/office/drawing/2014/main" id="{84B4310D-D473-C05F-D861-F92B178B932E}"/>
              </a:ext>
            </a:extLst>
          </p:cNvPr>
          <p:cNvGrpSpPr/>
          <p:nvPr/>
        </p:nvGrpSpPr>
        <p:grpSpPr>
          <a:xfrm>
            <a:off x="2147977" y="1712305"/>
            <a:ext cx="3775494" cy="4091795"/>
            <a:chOff x="246391" y="1849466"/>
            <a:chExt cx="3775494" cy="4091795"/>
          </a:xfrm>
        </p:grpSpPr>
        <p:sp>
          <p:nvSpPr>
            <p:cNvPr id="38" name="Rectangle: Rounded Corners 37">
              <a:extLst>
                <a:ext uri="{FF2B5EF4-FFF2-40B4-BE49-F238E27FC236}">
                  <a16:creationId xmlns:a16="http://schemas.microsoft.com/office/drawing/2014/main" id="{057A6FFD-D932-937F-4A37-58BA29EF6EE9}"/>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
              <a:extLst>
                <a:ext uri="{FF2B5EF4-FFF2-40B4-BE49-F238E27FC236}">
                  <a16:creationId xmlns:a16="http://schemas.microsoft.com/office/drawing/2014/main" id="{16B2BBF1-BFA6-C9CB-CFD8-76BA0FE6820D}"/>
                </a:ext>
              </a:extLst>
            </p:cNvPr>
            <p:cNvSpPr txBox="1"/>
            <p:nvPr/>
          </p:nvSpPr>
          <p:spPr>
            <a:xfrm>
              <a:off x="478834" y="2948511"/>
              <a:ext cx="330573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Learn About The Types of Abuse </a:t>
              </a:r>
              <a:endParaRPr lang="en-US" sz="4000">
                <a:solidFill>
                  <a:schemeClr val="bg1"/>
                </a:solidFill>
                <a:latin typeface="source-sans-pro"/>
              </a:endParaRPr>
            </a:p>
          </p:txBody>
        </p:sp>
      </p:grpSp>
    </p:spTree>
    <p:extLst>
      <p:ext uri="{BB962C8B-B14F-4D97-AF65-F5344CB8AC3E}">
        <p14:creationId xmlns:p14="http://schemas.microsoft.com/office/powerpoint/2010/main" val="225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0"/>
                                        </p:tgtEl>
                                        <p:attrNameLst>
                                          <p:attrName>ppt_w</p:attrName>
                                        </p:attrNameLst>
                                      </p:cBhvr>
                                      <p:tavLst>
                                        <p:tav tm="0">
                                          <p:val>
                                            <p:strVal val="ppt_w"/>
                                          </p:val>
                                        </p:tav>
                                        <p:tav tm="100000">
                                          <p:val>
                                            <p:fltVal val="0"/>
                                          </p:val>
                                        </p:tav>
                                      </p:tavLst>
                                    </p:anim>
                                    <p:anim calcmode="lin" valueType="num">
                                      <p:cBhvr>
                                        <p:cTn id="19" dur="500"/>
                                        <p:tgtEl>
                                          <p:spTgt spid="30"/>
                                        </p:tgtEl>
                                        <p:attrNameLst>
                                          <p:attrName>ppt_h</p:attrName>
                                        </p:attrNameLst>
                                      </p:cBhvr>
                                      <p:tavLst>
                                        <p:tav tm="0">
                                          <p:val>
                                            <p:strVal val="ppt_h"/>
                                          </p:val>
                                        </p:tav>
                                        <p:tav tm="100000">
                                          <p:val>
                                            <p:strVal val="ppt_h"/>
                                          </p:val>
                                        </p:tav>
                                      </p:tavLst>
                                    </p:anim>
                                    <p:set>
                                      <p:cBhvr>
                                        <p:cTn id="2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 restart="whenNotActive" fill="hold" evtFilter="cancelBubble" nodeType="interactiveSeq">
                <p:stCondLst>
                  <p:cond evt="onClick" delay="0">
                    <p:tgtEl>
                      <p:spTgt spid="40"/>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strVal val="ppt_h"/>
                                          </p:val>
                                        </p:tav>
                                      </p:tavLst>
                                    </p:anim>
                                    <p:set>
                                      <p:cBhvr>
                                        <p:cTn id="2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37F6CB65-B017-ADD2-419C-931D2930EE7D}"/>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17613BA3-F7FA-3A77-6548-D8B09A39AB9A}"/>
              </a:ext>
            </a:extLst>
          </p:cNvPr>
          <p:cNvSpPr>
            <a:spLocks noGrp="1"/>
          </p:cNvSpPr>
          <p:nvPr>
            <p:ph type="title"/>
          </p:nvPr>
        </p:nvSpPr>
        <p:spPr>
          <a:xfrm>
            <a:off x="431819" y="402326"/>
            <a:ext cx="10705488" cy="666474"/>
          </a:xfrm>
        </p:spPr>
        <p:txBody>
          <a:bodyPr>
            <a:noAutofit/>
          </a:bodyPr>
          <a:lstStyle/>
          <a:p>
            <a:r>
              <a:rPr lang="en-US" sz="6000">
                <a:latin typeface="Source Sans Pro"/>
              </a:rPr>
              <a:t>Investigate Suspicious Wounds</a:t>
            </a:r>
            <a:endParaRPr lang="en-US" sz="6000">
              <a:ea typeface="Source Sans Pro"/>
            </a:endParaRPr>
          </a:p>
        </p:txBody>
      </p:sp>
      <p:grpSp>
        <p:nvGrpSpPr>
          <p:cNvPr id="26" name="Bruises Answer">
            <a:extLst>
              <a:ext uri="{FF2B5EF4-FFF2-40B4-BE49-F238E27FC236}">
                <a16:creationId xmlns:a16="http://schemas.microsoft.com/office/drawing/2014/main" id="{82CC7C79-C4AD-56B8-AB49-3148D7BE2AF4}"/>
              </a:ext>
            </a:extLst>
          </p:cNvPr>
          <p:cNvGrpSpPr/>
          <p:nvPr/>
        </p:nvGrpSpPr>
        <p:grpSpPr>
          <a:xfrm>
            <a:off x="6096000" y="1803914"/>
            <a:ext cx="3775494" cy="4091795"/>
            <a:chOff x="246392" y="1849467"/>
            <a:chExt cx="3775494" cy="4091795"/>
          </a:xfrm>
        </p:grpSpPr>
        <p:sp>
          <p:nvSpPr>
            <p:cNvPr id="21" name="Rectangle: Rounded Corners 20">
              <a:extLst>
                <a:ext uri="{FF2B5EF4-FFF2-40B4-BE49-F238E27FC236}">
                  <a16:creationId xmlns:a16="http://schemas.microsoft.com/office/drawing/2014/main" id="{0E5D5BB7-1E50-C89B-8AA4-ACB6BA140FC5}"/>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7377DC8-C74C-6187-9F3B-0EF9DE5B4E3E}"/>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Taking a closer look at Mrs. Smith, you notice bruising on her face, neck, and arms. </a:t>
              </a:r>
              <a:endParaRPr lang="en-US">
                <a:ea typeface="+mn-lt"/>
                <a:cs typeface="+mn-lt"/>
              </a:endParaRPr>
            </a:p>
            <a:p>
              <a:pPr marL="285750" indent="-285750">
                <a:buFont typeface="Arial"/>
                <a:buChar char="•"/>
              </a:pPr>
              <a:r>
                <a:rPr lang="en-US" sz="1600">
                  <a:ea typeface="+mn-lt"/>
                  <a:cs typeface="+mn-lt"/>
                </a:rPr>
                <a:t>You are suspicious these bruises all came from one fall, as the daughter claimed. </a:t>
              </a:r>
              <a:endParaRPr lang="en-US">
                <a:ea typeface="+mn-lt"/>
                <a:cs typeface="+mn-lt"/>
              </a:endParaRPr>
            </a:p>
            <a:p>
              <a:pPr marL="285750" indent="-285750">
                <a:buFont typeface="Arial"/>
                <a:buChar char="•"/>
              </a:pPr>
              <a:r>
                <a:rPr lang="en-US" sz="1600">
                  <a:ea typeface="+mn-lt"/>
                  <a:cs typeface="+mn-lt"/>
                </a:rPr>
                <a:t>You determine they may not be due to an accident.</a:t>
              </a:r>
              <a:endParaRPr lang="en-US">
                <a:ea typeface="+mn-lt"/>
                <a:cs typeface="+mn-lt"/>
              </a:endParaRPr>
            </a:p>
            <a:p>
              <a:endParaRPr lang="en-US" sz="1600">
                <a:latin typeface="Calibri"/>
                <a:cs typeface="Calibri" panose="020F0502020204030204"/>
              </a:endParaRPr>
            </a:p>
            <a:p>
              <a:pPr marL="285750" indent="-285750">
                <a:buFont typeface="Symbol"/>
                <a:buChar char="•"/>
              </a:pPr>
              <a:endParaRPr lang="en-US" sz="1600">
                <a:latin typeface="Calibri"/>
                <a:ea typeface="Verdana"/>
                <a:cs typeface="+mn-lt"/>
              </a:endParaRPr>
            </a:p>
            <a:p>
              <a:r>
                <a:rPr lang="en-US" sz="1600" b="1">
                  <a:latin typeface="Calibri"/>
                  <a:ea typeface="+mn-lt"/>
                  <a:cs typeface="+mn-lt"/>
                </a:rPr>
                <a:t>EAGLE Resource: </a:t>
              </a:r>
            </a:p>
            <a:p>
              <a:pPr marL="285750" indent="-285750">
                <a:buFont typeface="Symbol"/>
                <a:buChar char="•"/>
              </a:pPr>
              <a:r>
                <a:rPr lang="en-US" sz="1600" u="sng">
                  <a:solidFill>
                    <a:srgbClr val="0563C1"/>
                  </a:solidFill>
                  <a:latin typeface="Calibri"/>
                  <a:ea typeface="Verdana"/>
                  <a:cs typeface="+mn-lt"/>
                  <a:hlinkClick r:id="rId3"/>
                </a:rPr>
                <a:t>Bruising Identification Chart</a:t>
              </a:r>
              <a:endParaRPr lang="en-US" sz="1600" u="sng">
                <a:latin typeface="Calibri"/>
                <a:ea typeface="Verdana"/>
                <a:cs typeface="+mn-lt"/>
              </a:endParaRPr>
            </a:p>
            <a:p>
              <a:endParaRPr lang="en-US" sz="1600">
                <a:latin typeface="Calibri"/>
                <a:cs typeface="Calibri"/>
              </a:endParaRPr>
            </a:p>
          </p:txBody>
        </p:sp>
      </p:grpSp>
      <p:grpSp>
        <p:nvGrpSpPr>
          <p:cNvPr id="30" name="Bruises">
            <a:extLst>
              <a:ext uri="{FF2B5EF4-FFF2-40B4-BE49-F238E27FC236}">
                <a16:creationId xmlns:a16="http://schemas.microsoft.com/office/drawing/2014/main" id="{1DBE9AD9-FD4F-16AA-DE04-3AEAF0083F05}"/>
              </a:ext>
            </a:extLst>
          </p:cNvPr>
          <p:cNvGrpSpPr/>
          <p:nvPr/>
        </p:nvGrpSpPr>
        <p:grpSpPr>
          <a:xfrm>
            <a:off x="6100406" y="1767743"/>
            <a:ext cx="3789871" cy="4149304"/>
            <a:chOff x="246391" y="1849466"/>
            <a:chExt cx="3775494" cy="4091795"/>
          </a:xfrm>
        </p:grpSpPr>
        <p:sp>
          <p:nvSpPr>
            <p:cNvPr id="28" name="Rectangle: Rounded Corners 27">
              <a:extLst>
                <a:ext uri="{FF2B5EF4-FFF2-40B4-BE49-F238E27FC236}">
                  <a16:creationId xmlns:a16="http://schemas.microsoft.com/office/drawing/2014/main" id="{5EFD6E46-4FF4-94C5-5AC5-A24F10D750D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
              <a:extLst>
                <a:ext uri="{FF2B5EF4-FFF2-40B4-BE49-F238E27FC236}">
                  <a16:creationId xmlns:a16="http://schemas.microsoft.com/office/drawing/2014/main" id="{D781F574-A2B8-21CB-3093-E785C77604F3}"/>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Bruises</a:t>
              </a:r>
              <a:endParaRPr lang="en-US"/>
            </a:p>
          </p:txBody>
        </p:sp>
      </p:grpSp>
      <p:grpSp>
        <p:nvGrpSpPr>
          <p:cNvPr id="34" name="Bed Sores Answer">
            <a:extLst>
              <a:ext uri="{FF2B5EF4-FFF2-40B4-BE49-F238E27FC236}">
                <a16:creationId xmlns:a16="http://schemas.microsoft.com/office/drawing/2014/main" id="{16BFD9AE-03AC-DC42-84FF-433844A1DC6E}"/>
              </a:ext>
            </a:extLst>
          </p:cNvPr>
          <p:cNvGrpSpPr/>
          <p:nvPr/>
        </p:nvGrpSpPr>
        <p:grpSpPr>
          <a:xfrm>
            <a:off x="2147977" y="1795288"/>
            <a:ext cx="3775494" cy="4091795"/>
            <a:chOff x="246392" y="1849467"/>
            <a:chExt cx="3775494" cy="4091795"/>
          </a:xfrm>
        </p:grpSpPr>
        <p:sp>
          <p:nvSpPr>
            <p:cNvPr id="32" name="Rectangle: Rounded Corners 31">
              <a:extLst>
                <a:ext uri="{FF2B5EF4-FFF2-40B4-BE49-F238E27FC236}">
                  <a16:creationId xmlns:a16="http://schemas.microsoft.com/office/drawing/2014/main" id="{0DA87168-49CF-1CD0-5443-431F845CB9D3}"/>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1A8F045-2657-4C13-6706-0BA4F602E0F8}"/>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With permission, Mrs. Smith allows you to inspect the painful area on her heels. </a:t>
              </a:r>
              <a:endParaRPr lang="en-US">
                <a:ea typeface="+mn-lt"/>
                <a:cs typeface="+mn-lt"/>
              </a:endParaRPr>
            </a:p>
            <a:p>
              <a:pPr marL="285750" indent="-285750">
                <a:buFont typeface="Arial"/>
                <a:buChar char="•"/>
              </a:pPr>
              <a:r>
                <a:rPr lang="en-US" sz="1600">
                  <a:ea typeface="+mn-lt"/>
                  <a:cs typeface="+mn-lt"/>
                </a:rPr>
                <a:t>You note a red wound, possibly a bed sore. </a:t>
              </a:r>
              <a:endParaRPr lang="en-US">
                <a:ea typeface="+mn-lt"/>
                <a:cs typeface="+mn-lt"/>
              </a:endParaRPr>
            </a:p>
            <a:p>
              <a:pPr marL="285750" indent="-285750">
                <a:buFont typeface="Arial"/>
                <a:buChar char="•"/>
              </a:pPr>
              <a:r>
                <a:rPr lang="en-US" sz="1600">
                  <a:ea typeface="+mn-lt"/>
                  <a:cs typeface="+mn-lt"/>
                </a:rPr>
                <a:t>Consult with a medical professional to verify your suspicions.   </a:t>
              </a:r>
              <a:endParaRPr lang="en-US"/>
            </a:p>
            <a:p>
              <a:endParaRPr lang="en-US" sz="1600">
                <a:latin typeface="Calibri"/>
                <a:ea typeface="Verdana"/>
                <a:cs typeface="Calibri"/>
              </a:endParaRPr>
            </a:p>
            <a:p>
              <a:pPr marL="285750" indent="-285750">
                <a:buFont typeface="Symbol"/>
                <a:buChar char="•"/>
              </a:pPr>
              <a:endParaRPr lang="en-US" sz="1600">
                <a:latin typeface="Calibri"/>
                <a:ea typeface="Verdana"/>
                <a:cs typeface="+mn-lt"/>
              </a:endParaRPr>
            </a:p>
            <a:p>
              <a:r>
                <a:rPr lang="en-US" sz="1600" b="1">
                  <a:latin typeface="Calibri"/>
                  <a:ea typeface="+mn-lt"/>
                  <a:cs typeface="+mn-lt"/>
                </a:rPr>
                <a:t>EAGLE Resource:</a:t>
              </a:r>
            </a:p>
            <a:p>
              <a:pPr marL="285750" indent="-285750">
                <a:buFont typeface="Symbol"/>
                <a:buChar char="•"/>
              </a:pPr>
              <a:r>
                <a:rPr lang="en-US" sz="1600" u="sng">
                  <a:solidFill>
                    <a:srgbClr val="0563C1"/>
                  </a:solidFill>
                  <a:latin typeface="Calibri"/>
                  <a:ea typeface="Verdana"/>
                  <a:cs typeface="+mn-lt"/>
                  <a:hlinkClick r:id="rId4"/>
                </a:rPr>
                <a:t>Documenting Bed Sores</a:t>
              </a:r>
              <a:endParaRPr lang="en-US" sz="1600" u="sng">
                <a:latin typeface="Calibri"/>
                <a:ea typeface="Verdana"/>
                <a:cs typeface="+mn-lt"/>
              </a:endParaRPr>
            </a:p>
            <a:p>
              <a:endParaRPr lang="en-US" sz="1600">
                <a:latin typeface="Calibri"/>
                <a:ea typeface="+mn-lt"/>
                <a:cs typeface="+mn-lt"/>
              </a:endParaRPr>
            </a:p>
          </p:txBody>
        </p:sp>
      </p:grpSp>
      <p:grpSp>
        <p:nvGrpSpPr>
          <p:cNvPr id="38" name="Bed Sores">
            <a:extLst>
              <a:ext uri="{FF2B5EF4-FFF2-40B4-BE49-F238E27FC236}">
                <a16:creationId xmlns:a16="http://schemas.microsoft.com/office/drawing/2014/main" id="{A1CE41B8-5C77-708A-7B8A-350240B43C60}"/>
              </a:ext>
            </a:extLst>
          </p:cNvPr>
          <p:cNvGrpSpPr/>
          <p:nvPr/>
        </p:nvGrpSpPr>
        <p:grpSpPr>
          <a:xfrm>
            <a:off x="2154917" y="1773398"/>
            <a:ext cx="3775494" cy="4091795"/>
            <a:chOff x="246391" y="1849466"/>
            <a:chExt cx="3775494" cy="4091795"/>
          </a:xfrm>
        </p:grpSpPr>
        <p:sp>
          <p:nvSpPr>
            <p:cNvPr id="36" name="Rectangle: Rounded Corners 35">
              <a:extLst>
                <a:ext uri="{FF2B5EF4-FFF2-40B4-BE49-F238E27FC236}">
                  <a16:creationId xmlns:a16="http://schemas.microsoft.com/office/drawing/2014/main" id="{E6F6890E-C379-2B87-EE00-13E48BAACBA5}"/>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
              <a:extLst>
                <a:ext uri="{FF2B5EF4-FFF2-40B4-BE49-F238E27FC236}">
                  <a16:creationId xmlns:a16="http://schemas.microsoft.com/office/drawing/2014/main" id="{2926E1C3-ED43-B1D4-900C-7293DEF3526F}"/>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Skin Wound</a:t>
              </a:r>
            </a:p>
          </p:txBody>
        </p:sp>
      </p:grpSp>
      <p:sp>
        <p:nvSpPr>
          <p:cNvPr id="40" name="Text Placeholder 4">
            <a:extLst>
              <a:ext uri="{FF2B5EF4-FFF2-40B4-BE49-F238E27FC236}">
                <a16:creationId xmlns:a16="http://schemas.microsoft.com/office/drawing/2014/main" id="{C3E45252-0944-2B79-6580-1220A7147750}"/>
              </a:ext>
            </a:extLst>
          </p:cNvPr>
          <p:cNvSpPr>
            <a:spLocks noGrp="1"/>
          </p:cNvSpPr>
          <p:nvPr/>
        </p:nvSpPr>
        <p:spPr>
          <a:xfrm>
            <a:off x="436188" y="1243559"/>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30876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0"/>
                                        </p:tgtEl>
                                        <p:attrNameLst>
                                          <p:attrName>ppt_w</p:attrName>
                                        </p:attrNameLst>
                                      </p:cBhvr>
                                      <p:tavLst>
                                        <p:tav tm="0">
                                          <p:val>
                                            <p:strVal val="ppt_w"/>
                                          </p:val>
                                        </p:tav>
                                        <p:tav tm="100000">
                                          <p:val>
                                            <p:fltVal val="0"/>
                                          </p:val>
                                        </p:tav>
                                      </p:tavLst>
                                    </p:anim>
                                    <p:anim calcmode="lin" valueType="num">
                                      <p:cBhvr>
                                        <p:cTn id="19" dur="500"/>
                                        <p:tgtEl>
                                          <p:spTgt spid="30"/>
                                        </p:tgtEl>
                                        <p:attrNameLst>
                                          <p:attrName>ppt_h</p:attrName>
                                        </p:attrNameLst>
                                      </p:cBhvr>
                                      <p:tavLst>
                                        <p:tav tm="0">
                                          <p:val>
                                            <p:strVal val="ppt_h"/>
                                          </p:val>
                                        </p:tav>
                                        <p:tav tm="100000">
                                          <p:val>
                                            <p:strVal val="ppt_h"/>
                                          </p:val>
                                        </p:tav>
                                      </p:tavLst>
                                    </p:anim>
                                    <p:set>
                                      <p:cBhvr>
                                        <p:cTn id="2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 restart="whenNotActive" fill="hold" evtFilter="cancelBubble" nodeType="interactiveSeq">
                <p:stCondLst>
                  <p:cond evt="onClick" delay="0">
                    <p:tgtEl>
                      <p:spTgt spid="38"/>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38"/>
                                        </p:tgtEl>
                                        <p:attrNameLst>
                                          <p:attrName>ppt_w</p:attrName>
                                        </p:attrNameLst>
                                      </p:cBhvr>
                                      <p:tavLst>
                                        <p:tav tm="0">
                                          <p:val>
                                            <p:strVal val="ppt_w"/>
                                          </p:val>
                                        </p:tav>
                                        <p:tav tm="100000">
                                          <p:val>
                                            <p:fltVal val="0"/>
                                          </p:val>
                                        </p:tav>
                                      </p:tavLst>
                                    </p:anim>
                                    <p:anim calcmode="lin" valueType="num">
                                      <p:cBhvr>
                                        <p:cTn id="26" dur="500"/>
                                        <p:tgtEl>
                                          <p:spTgt spid="38"/>
                                        </p:tgtEl>
                                        <p:attrNameLst>
                                          <p:attrName>ppt_h</p:attrName>
                                        </p:attrNameLst>
                                      </p:cBhvr>
                                      <p:tavLst>
                                        <p:tav tm="0">
                                          <p:val>
                                            <p:strVal val="ppt_h"/>
                                          </p:val>
                                        </p:tav>
                                        <p:tav tm="100000">
                                          <p:val>
                                            <p:strVal val="ppt_h"/>
                                          </p:val>
                                        </p:tav>
                                      </p:tavLst>
                                    </p:anim>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a:extLst>
              <a:ext uri="{FF2B5EF4-FFF2-40B4-BE49-F238E27FC236}">
                <a16:creationId xmlns:a16="http://schemas.microsoft.com/office/drawing/2014/main" id="{C8C27EC0-58EB-0674-9626-072410B5357C}"/>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grpSp>
        <p:nvGrpSpPr>
          <p:cNvPr id="45" name="Prosecutor Answer">
            <a:extLst>
              <a:ext uri="{FF2B5EF4-FFF2-40B4-BE49-F238E27FC236}">
                <a16:creationId xmlns:a16="http://schemas.microsoft.com/office/drawing/2014/main" id="{B2948990-9CFB-D7E5-99EC-205C794724DF}"/>
              </a:ext>
            </a:extLst>
          </p:cNvPr>
          <p:cNvGrpSpPr/>
          <p:nvPr/>
        </p:nvGrpSpPr>
        <p:grpSpPr>
          <a:xfrm>
            <a:off x="8156815" y="1708568"/>
            <a:ext cx="3775494" cy="4091795"/>
            <a:chOff x="246392" y="1849467"/>
            <a:chExt cx="3775494" cy="4091795"/>
          </a:xfrm>
        </p:grpSpPr>
        <p:sp>
          <p:nvSpPr>
            <p:cNvPr id="43" name="Rectangle: Rounded Corners 42">
              <a:extLst>
                <a:ext uri="{FF2B5EF4-FFF2-40B4-BE49-F238E27FC236}">
                  <a16:creationId xmlns:a16="http://schemas.microsoft.com/office/drawing/2014/main" id="{C1A0382C-D292-3269-0A10-F2621FA0B57F}"/>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2865C60-DC14-E4BB-2A1C-5ED080C473E2}"/>
                </a:ext>
              </a:extLst>
            </p:cNvPr>
            <p:cNvSpPr txBox="1"/>
            <p:nvPr/>
          </p:nvSpPr>
          <p:spPr>
            <a:xfrm>
              <a:off x="481271" y="2016386"/>
              <a:ext cx="330573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prosecutor thanks you for being so thorough in your documentation and collection of evidence. </a:t>
              </a:r>
              <a:endParaRPr lang="en-US">
                <a:ea typeface="+mn-lt"/>
                <a:cs typeface="+mn-lt"/>
              </a:endParaRPr>
            </a:p>
            <a:p>
              <a:pPr marL="285750" indent="-285750">
                <a:buFont typeface="Arial"/>
                <a:buChar char="•"/>
              </a:pPr>
              <a:r>
                <a:rPr lang="en-US" sz="1600">
                  <a:ea typeface="+mn-lt"/>
                  <a:cs typeface="+mn-lt"/>
                </a:rPr>
                <a:t>They plan to bring charges against the daughter. </a:t>
              </a:r>
              <a:endParaRPr lang="en-US"/>
            </a:p>
            <a:p>
              <a:endParaRPr lang="en-US"/>
            </a:p>
            <a:p>
              <a:endParaRPr lang="en-US" sz="1600" b="1">
                <a:ea typeface="Verdana"/>
                <a:cs typeface="+mn-lt"/>
              </a:endParaRPr>
            </a:p>
            <a:p>
              <a:endParaRPr lang="en-US" sz="1600">
                <a:latin typeface="Calibri"/>
                <a:ea typeface="Verdana"/>
                <a:cs typeface="+mn-lt"/>
              </a:endParaRPr>
            </a:p>
            <a:p>
              <a:r>
                <a:rPr lang="en-US" sz="1600" b="1">
                  <a:latin typeface="Calibri"/>
                  <a:ea typeface="+mn-lt"/>
                  <a:cs typeface="+mn-lt"/>
                </a:rPr>
                <a:t>EAGLE Resource: </a:t>
              </a:r>
            </a:p>
            <a:p>
              <a:pPr marL="285750" indent="-285750">
                <a:buFont typeface="Symbol"/>
                <a:buChar char="•"/>
              </a:pPr>
              <a:r>
                <a:rPr lang="en-US" sz="1600">
                  <a:latin typeface="Calibri"/>
                  <a:ea typeface="Verdana"/>
                  <a:cs typeface="+mn-lt"/>
                  <a:hlinkClick r:id="rId3"/>
                </a:rPr>
                <a:t>Evidence Collection Checklist</a:t>
              </a:r>
              <a:r>
                <a:rPr lang="en-US" sz="1600">
                  <a:latin typeface="Calibri"/>
                  <a:ea typeface="Verdana"/>
                  <a:cs typeface="+mn-lt"/>
                </a:rPr>
                <a:t> </a:t>
              </a:r>
            </a:p>
            <a:p>
              <a:pPr marL="285750" indent="-285750">
                <a:buFont typeface="Symbol"/>
                <a:buChar char="•"/>
              </a:pPr>
              <a:r>
                <a:rPr lang="en-US" sz="1600">
                  <a:latin typeface="Calibri"/>
                  <a:ea typeface="Verdana"/>
                  <a:cs typeface="+mn-lt"/>
                  <a:hlinkClick r:id="rId4"/>
                </a:rPr>
                <a:t>State Specific Laws</a:t>
              </a:r>
              <a:r>
                <a:rPr lang="en-US" sz="1600">
                  <a:latin typeface="Calibri"/>
                  <a:ea typeface="Verdana"/>
                  <a:cs typeface="+mn-lt"/>
                </a:rPr>
                <a:t> </a:t>
              </a:r>
            </a:p>
            <a:p>
              <a:endParaRPr lang="en-US" sz="1600">
                <a:latin typeface="Calibri"/>
                <a:cs typeface="Calibri"/>
              </a:endParaRPr>
            </a:p>
          </p:txBody>
        </p:sp>
      </p:grpSp>
      <p:grpSp>
        <p:nvGrpSpPr>
          <p:cNvPr id="49" name="Prosecutor">
            <a:extLst>
              <a:ext uri="{FF2B5EF4-FFF2-40B4-BE49-F238E27FC236}">
                <a16:creationId xmlns:a16="http://schemas.microsoft.com/office/drawing/2014/main" id="{9DF0A943-4E91-F414-FDEB-89C62AFA212F}"/>
              </a:ext>
            </a:extLst>
          </p:cNvPr>
          <p:cNvGrpSpPr/>
          <p:nvPr/>
        </p:nvGrpSpPr>
        <p:grpSpPr>
          <a:xfrm>
            <a:off x="8156816" y="1702111"/>
            <a:ext cx="3789871" cy="4149304"/>
            <a:chOff x="246391" y="1849466"/>
            <a:chExt cx="3775494" cy="4091795"/>
          </a:xfrm>
        </p:grpSpPr>
        <p:sp>
          <p:nvSpPr>
            <p:cNvPr id="47" name="Rectangle: Rounded Corners 46">
              <a:extLst>
                <a:ext uri="{FF2B5EF4-FFF2-40B4-BE49-F238E27FC236}">
                  <a16:creationId xmlns:a16="http://schemas.microsoft.com/office/drawing/2014/main" id="{ED3BC5DE-B2AB-8B53-152F-92B915D5C193}"/>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1">
              <a:extLst>
                <a:ext uri="{FF2B5EF4-FFF2-40B4-BE49-F238E27FC236}">
                  <a16:creationId xmlns:a16="http://schemas.microsoft.com/office/drawing/2014/main" id="{90842EC0-7B77-4560-901E-964C90940DCF}"/>
                </a:ext>
              </a:extLst>
            </p:cNvPr>
            <p:cNvSpPr txBox="1"/>
            <p:nvPr/>
          </p:nvSpPr>
          <p:spPr>
            <a:xfrm>
              <a:off x="527526" y="3479713"/>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p>
          </p:txBody>
        </p:sp>
      </p:grpSp>
      <p:grpSp>
        <p:nvGrpSpPr>
          <p:cNvPr id="53" name="APS Answer">
            <a:extLst>
              <a:ext uri="{FF2B5EF4-FFF2-40B4-BE49-F238E27FC236}">
                <a16:creationId xmlns:a16="http://schemas.microsoft.com/office/drawing/2014/main" id="{F41F456C-6660-CEF9-F91C-D2D61645EAA2}"/>
              </a:ext>
            </a:extLst>
          </p:cNvPr>
          <p:cNvGrpSpPr/>
          <p:nvPr/>
        </p:nvGrpSpPr>
        <p:grpSpPr>
          <a:xfrm>
            <a:off x="4208793" y="1771829"/>
            <a:ext cx="3775494" cy="4188710"/>
            <a:chOff x="246392" y="1849467"/>
            <a:chExt cx="3775494" cy="4188710"/>
          </a:xfrm>
        </p:grpSpPr>
        <p:sp>
          <p:nvSpPr>
            <p:cNvPr id="51" name="Rectangle: Rounded Corners 50">
              <a:extLst>
                <a:ext uri="{FF2B5EF4-FFF2-40B4-BE49-F238E27FC236}">
                  <a16:creationId xmlns:a16="http://schemas.microsoft.com/office/drawing/2014/main" id="{F5966534-FD53-2511-BA8E-58CA1A794488}"/>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BE9ACF2E-1EDB-A2AF-CFF5-C149CC0FFEEF}"/>
                </a:ext>
              </a:extLst>
            </p:cNvPr>
            <p:cNvSpPr txBox="1"/>
            <p:nvPr/>
          </p:nvSpPr>
          <p:spPr>
            <a:xfrm>
              <a:off x="454254" y="2006304"/>
              <a:ext cx="335869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APS had been called out to the same residence on a report of abuse of Mr. Smith who subsequently died. </a:t>
              </a:r>
              <a:endParaRPr lang="en-US"/>
            </a:p>
            <a:p>
              <a:pPr marL="285750" indent="-285750">
                <a:buFont typeface="Arial"/>
                <a:buChar char="•"/>
              </a:pPr>
              <a:r>
                <a:rPr lang="en-US" sz="1600">
                  <a:ea typeface="+mn-lt"/>
                  <a:cs typeface="+mn-lt"/>
                </a:rPr>
                <a:t>No further action was taken at the time but you want more information about what had happened. </a:t>
              </a:r>
              <a:endParaRPr lang="en-US"/>
            </a:p>
            <a:p>
              <a:endParaRPr lang="en-US" sz="1600" b="1">
                <a:ea typeface="+mn-lt"/>
                <a:cs typeface="+mn-lt"/>
              </a:endParaRPr>
            </a:p>
            <a:p>
              <a:r>
                <a:rPr lang="en-US" sz="1600" b="1">
                  <a:latin typeface="Calibri"/>
                  <a:ea typeface="+mn-lt"/>
                  <a:cs typeface="+mn-lt"/>
                </a:rPr>
                <a:t>EAGLE Resource:</a:t>
              </a:r>
              <a:endParaRPr lang="en-US" sz="1600">
                <a:latin typeface="Calibri"/>
                <a:cs typeface="Calibri"/>
              </a:endParaRPr>
            </a:p>
            <a:p>
              <a:pPr marL="285750" indent="-285750">
                <a:buFont typeface="Symbol"/>
                <a:buChar char="•"/>
              </a:pPr>
              <a:r>
                <a:rPr lang="en-US" sz="1600">
                  <a:ea typeface="+mn-lt"/>
                  <a:cs typeface="+mn-lt"/>
                </a:rPr>
                <a:t>Find contact information for APS in your area using:</a:t>
              </a:r>
              <a:r>
                <a:rPr lang="en-US" sz="1600">
                  <a:solidFill>
                    <a:srgbClr val="000000"/>
                  </a:solidFill>
                  <a:ea typeface="Verdana"/>
                  <a:cs typeface="+mn-lt"/>
                </a:rPr>
                <a:t> </a:t>
              </a:r>
              <a:r>
                <a:rPr lang="en-US" sz="1600" b="1" u="sng">
                  <a:solidFill>
                    <a:srgbClr val="0563C1"/>
                  </a:solidFill>
                  <a:ea typeface="Verdana"/>
                  <a:cs typeface="+mn-lt"/>
                  <a:hlinkClick r:id="rId5">
                    <a:extLst>
                      <a:ext uri="{A12FA001-AC4F-418D-AE19-62706E023703}">
                        <ahyp:hlinkClr xmlns:ahyp="http://schemas.microsoft.com/office/drawing/2018/hyperlinkcolor" val="tx"/>
                      </a:ext>
                    </a:extLst>
                  </a:hlinkClick>
                </a:rPr>
                <a:t>Community Resource Referral</a:t>
              </a:r>
              <a:endParaRPr lang="en-US" sz="1600">
                <a:solidFill>
                  <a:srgbClr val="000000"/>
                </a:solidFill>
                <a:ea typeface="Verdana"/>
                <a:cs typeface="Calibri Light"/>
              </a:endParaRPr>
            </a:p>
            <a:p>
              <a:pPr marL="285750" indent="-285750">
                <a:buFont typeface="Symbol"/>
                <a:buChar char="•"/>
              </a:pPr>
              <a:r>
                <a:rPr lang="en-US" sz="1600">
                  <a:solidFill>
                    <a:srgbClr val="000000"/>
                  </a:solidFill>
                  <a:ea typeface="Verdana"/>
                  <a:cs typeface="+mn-lt"/>
                </a:rPr>
                <a:t>APS and Law Enforcement: </a:t>
              </a:r>
              <a:r>
                <a:rPr lang="en-US" sz="1600" b="1" u="sng">
                  <a:solidFill>
                    <a:srgbClr val="0563C1"/>
                  </a:solidFill>
                  <a:ea typeface="Verdana"/>
                  <a:cs typeface="+mn-lt"/>
                  <a:hlinkClick r:id="rId6"/>
                </a:rPr>
                <a:t>Partners in Prevention </a:t>
              </a:r>
              <a:endParaRPr lang="en-US" sz="1600">
                <a:solidFill>
                  <a:srgbClr val="000000"/>
                </a:solidFill>
                <a:latin typeface="Calibri"/>
                <a:ea typeface="Verdana"/>
                <a:cs typeface="Calibri Light"/>
              </a:endParaRPr>
            </a:p>
            <a:p>
              <a:endParaRPr lang="en-US" sz="1600" b="1">
                <a:latin typeface="Calibri"/>
                <a:cs typeface="Calibri"/>
              </a:endParaRPr>
            </a:p>
          </p:txBody>
        </p:sp>
      </p:grpSp>
      <p:grpSp>
        <p:nvGrpSpPr>
          <p:cNvPr id="57" name="APS">
            <a:extLst>
              <a:ext uri="{FF2B5EF4-FFF2-40B4-BE49-F238E27FC236}">
                <a16:creationId xmlns:a16="http://schemas.microsoft.com/office/drawing/2014/main" id="{83321D8D-4C99-5168-D129-2B452EA3AB60}"/>
              </a:ext>
            </a:extLst>
          </p:cNvPr>
          <p:cNvGrpSpPr/>
          <p:nvPr/>
        </p:nvGrpSpPr>
        <p:grpSpPr>
          <a:xfrm>
            <a:off x="4206943" y="1720071"/>
            <a:ext cx="3789871" cy="4149304"/>
            <a:chOff x="246391" y="1849466"/>
            <a:chExt cx="3775494" cy="4091795"/>
          </a:xfrm>
        </p:grpSpPr>
        <p:sp>
          <p:nvSpPr>
            <p:cNvPr id="55" name="Rectangle: Rounded Corners 54">
              <a:extLst>
                <a:ext uri="{FF2B5EF4-FFF2-40B4-BE49-F238E27FC236}">
                  <a16:creationId xmlns:a16="http://schemas.microsoft.com/office/drawing/2014/main" id="{C588AE6B-E9B7-D297-9907-B2C1AE8F76DA}"/>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
              <a:extLst>
                <a:ext uri="{FF2B5EF4-FFF2-40B4-BE49-F238E27FC236}">
                  <a16:creationId xmlns:a16="http://schemas.microsoft.com/office/drawing/2014/main" id="{981621E0-4B2D-77D2-FA36-9A095245DC17}"/>
                </a:ext>
              </a:extLst>
            </p:cNvPr>
            <p:cNvSpPr txBox="1"/>
            <p:nvPr/>
          </p:nvSpPr>
          <p:spPr>
            <a:xfrm>
              <a:off x="468023" y="2956318"/>
              <a:ext cx="3305735" cy="19121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Adult Protective Services</a:t>
              </a:r>
              <a:endParaRPr lang="en-US"/>
            </a:p>
          </p:txBody>
        </p:sp>
      </p:grpSp>
      <p:grpSp>
        <p:nvGrpSpPr>
          <p:cNvPr id="61" name="Doctor Answer">
            <a:extLst>
              <a:ext uri="{FF2B5EF4-FFF2-40B4-BE49-F238E27FC236}">
                <a16:creationId xmlns:a16="http://schemas.microsoft.com/office/drawing/2014/main" id="{4D43EA88-7EC0-BFFB-152E-29455F64DEB0}"/>
              </a:ext>
            </a:extLst>
          </p:cNvPr>
          <p:cNvGrpSpPr/>
          <p:nvPr/>
        </p:nvGrpSpPr>
        <p:grpSpPr>
          <a:xfrm>
            <a:off x="260770" y="1705694"/>
            <a:ext cx="3775494" cy="4091795"/>
            <a:chOff x="246392" y="1849467"/>
            <a:chExt cx="3775494" cy="4091795"/>
          </a:xfrm>
        </p:grpSpPr>
        <p:sp>
          <p:nvSpPr>
            <p:cNvPr id="59" name="Rectangle: Rounded Corners 58">
              <a:extLst>
                <a:ext uri="{FF2B5EF4-FFF2-40B4-BE49-F238E27FC236}">
                  <a16:creationId xmlns:a16="http://schemas.microsoft.com/office/drawing/2014/main" id="{558CA0DC-A32B-3243-8B20-7CF6A698B43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1AF1DEF-D043-DE6A-F52B-FA9D0A9BEE65}"/>
                </a:ext>
              </a:extLst>
            </p:cNvPr>
            <p:cNvSpPr txBox="1"/>
            <p:nvPr/>
          </p:nvSpPr>
          <p:spPr>
            <a:xfrm>
              <a:off x="467973" y="1954672"/>
              <a:ext cx="355391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doctor in the emergency department is reluctant to provide any information </a:t>
              </a:r>
              <a:endParaRPr lang="en-US"/>
            </a:p>
            <a:p>
              <a:pPr marL="285750" indent="-285750">
                <a:buFont typeface="Arial"/>
                <a:buChar char="•"/>
              </a:pPr>
              <a:r>
                <a:rPr lang="en-US" sz="1600">
                  <a:ea typeface="+mn-lt"/>
                  <a:cs typeface="+mn-lt"/>
                </a:rPr>
                <a:t>The doctor conducts a  medical assessment </a:t>
              </a:r>
              <a:endParaRPr lang="en-US">
                <a:ea typeface="+mn-lt"/>
                <a:cs typeface="+mn-lt"/>
              </a:endParaRPr>
            </a:p>
            <a:p>
              <a:pPr marL="285750" indent="-285750">
                <a:buFont typeface="Arial"/>
                <a:buChar char="•"/>
              </a:pPr>
              <a:r>
                <a:rPr lang="en-US" sz="1600">
                  <a:ea typeface="+mn-lt"/>
                  <a:cs typeface="+mn-lt"/>
                </a:rPr>
                <a:t>Mrs. Smith has a Stage II Pressure Sore and bruising inconsistent with a fall </a:t>
              </a:r>
              <a:endParaRPr lang="en-US"/>
            </a:p>
            <a:p>
              <a:endParaRPr lang="en-US" sz="1600">
                <a:ea typeface="+mn-lt"/>
                <a:cs typeface="+mn-lt"/>
              </a:endParaRPr>
            </a:p>
            <a:p>
              <a:endParaRPr lang="en-US" sz="1600">
                <a:latin typeface="Calibri"/>
                <a:ea typeface="Verdana"/>
                <a:cs typeface="Calibri" panose="020F0502020204030204"/>
              </a:endParaRPr>
            </a:p>
            <a:p>
              <a:r>
                <a:rPr lang="en-US" sz="1600" b="1">
                  <a:latin typeface="Calibri"/>
                  <a:ea typeface="Verdana"/>
                  <a:cs typeface="Calibri" panose="020F0502020204030204"/>
                </a:rPr>
                <a:t>EAGLE Resource: </a:t>
              </a:r>
              <a:endParaRPr lang="en-US" sz="1600" b="1">
                <a:latin typeface="Calibri"/>
                <a:cs typeface="Calibri"/>
              </a:endParaRPr>
            </a:p>
            <a:p>
              <a:pPr marL="285750" indent="-285750">
                <a:buFont typeface="Symbol"/>
                <a:buChar char="•"/>
              </a:pPr>
              <a:r>
                <a:rPr lang="en-US" sz="1600" u="sng">
                  <a:solidFill>
                    <a:srgbClr val="0563C1"/>
                  </a:solidFill>
                  <a:latin typeface="Calibri"/>
                  <a:ea typeface="Verdana"/>
                  <a:cs typeface="Calibri" panose="020F0502020204030204"/>
                  <a:hlinkClick r:id="rId7"/>
                </a:rPr>
                <a:t>HIPAA: A Guide for Law Enforcement</a:t>
              </a:r>
              <a:endParaRPr lang="en-US" sz="1600" u="sng">
                <a:latin typeface="Calibri"/>
                <a:ea typeface="Verdana"/>
                <a:cs typeface="Calibri" panose="020F0502020204030204"/>
              </a:endParaRPr>
            </a:p>
            <a:p>
              <a:endParaRPr lang="en-US" sz="1600">
                <a:latin typeface="Calibri"/>
                <a:cs typeface="Calibri"/>
              </a:endParaRPr>
            </a:p>
          </p:txBody>
        </p:sp>
      </p:grpSp>
      <p:grpSp>
        <p:nvGrpSpPr>
          <p:cNvPr id="65" name="Doctor">
            <a:extLst>
              <a:ext uri="{FF2B5EF4-FFF2-40B4-BE49-F238E27FC236}">
                <a16:creationId xmlns:a16="http://schemas.microsoft.com/office/drawing/2014/main" id="{06A583D4-7019-07EF-6121-D84EB813E0E0}"/>
              </a:ext>
            </a:extLst>
          </p:cNvPr>
          <p:cNvGrpSpPr/>
          <p:nvPr/>
        </p:nvGrpSpPr>
        <p:grpSpPr>
          <a:xfrm>
            <a:off x="259690" y="1708569"/>
            <a:ext cx="3775494" cy="4091795"/>
            <a:chOff x="246391" y="1849466"/>
            <a:chExt cx="3775494" cy="4091795"/>
          </a:xfrm>
        </p:grpSpPr>
        <p:sp>
          <p:nvSpPr>
            <p:cNvPr id="63" name="Rectangle: Rounded Corners 62">
              <a:extLst>
                <a:ext uri="{FF2B5EF4-FFF2-40B4-BE49-F238E27FC236}">
                  <a16:creationId xmlns:a16="http://schemas.microsoft.com/office/drawing/2014/main" id="{A208E84C-B385-539E-91FC-D97BAEF4CFD8}"/>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
              <a:extLst>
                <a:ext uri="{FF2B5EF4-FFF2-40B4-BE49-F238E27FC236}">
                  <a16:creationId xmlns:a16="http://schemas.microsoft.com/office/drawing/2014/main" id="{BE99F387-9547-5E26-B174-D92B6FF63279}"/>
                </a:ext>
              </a:extLst>
            </p:cNvPr>
            <p:cNvSpPr txBox="1"/>
            <p:nvPr/>
          </p:nvSpPr>
          <p:spPr>
            <a:xfrm>
              <a:off x="484581" y="3541420"/>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Doctor </a:t>
              </a:r>
              <a:endParaRPr lang="en-US" sz="4000">
                <a:solidFill>
                  <a:schemeClr val="bg1"/>
                </a:solidFill>
                <a:latin typeface="source-sans-pro"/>
              </a:endParaRPr>
            </a:p>
          </p:txBody>
        </p:sp>
      </p:grpSp>
      <p:sp>
        <p:nvSpPr>
          <p:cNvPr id="67" name="Title 1">
            <a:extLst>
              <a:ext uri="{FF2B5EF4-FFF2-40B4-BE49-F238E27FC236}">
                <a16:creationId xmlns:a16="http://schemas.microsoft.com/office/drawing/2014/main" id="{3F8FFB5E-D556-DC0C-FB14-9F210B5DBF49}"/>
              </a:ext>
            </a:extLst>
          </p:cNvPr>
          <p:cNvSpPr>
            <a:spLocks noGrp="1"/>
          </p:cNvSpPr>
          <p:nvPr>
            <p:ph type="title"/>
          </p:nvPr>
        </p:nvSpPr>
        <p:spPr>
          <a:xfrm>
            <a:off x="-57010" y="359194"/>
            <a:ext cx="12292141" cy="666474"/>
          </a:xfrm>
        </p:spPr>
        <p:txBody>
          <a:bodyPr>
            <a:noAutofit/>
          </a:bodyPr>
          <a:lstStyle/>
          <a:p>
            <a:pPr algn="ctr"/>
            <a:r>
              <a:rPr lang="en-US" sz="5800">
                <a:latin typeface="Source Sans Pro"/>
              </a:rPr>
              <a:t>Working with Others to Build a Case</a:t>
            </a:r>
            <a:endParaRPr lang="en-US" sz="5800">
              <a:ea typeface="Source Sans Pro"/>
            </a:endParaRPr>
          </a:p>
        </p:txBody>
      </p:sp>
      <p:sp>
        <p:nvSpPr>
          <p:cNvPr id="69" name="Text Placeholder 4">
            <a:extLst>
              <a:ext uri="{FF2B5EF4-FFF2-40B4-BE49-F238E27FC236}">
                <a16:creationId xmlns:a16="http://schemas.microsoft.com/office/drawing/2014/main" id="{EDA39972-C862-9D35-6870-7EBBCC50825D}"/>
              </a:ext>
            </a:extLst>
          </p:cNvPr>
          <p:cNvSpPr>
            <a:spLocks noGrp="1"/>
          </p:cNvSpPr>
          <p:nvPr/>
        </p:nvSpPr>
        <p:spPr>
          <a:xfrm>
            <a:off x="263659"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21457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9"/>
                    </p:tgtEl>
                  </p:cond>
                </p:stCondLst>
                <p:endSync evt="end" delay="0">
                  <p:rtn val="all"/>
                </p:endSync>
                <p:childTnLst>
                  <p:par>
                    <p:cTn id="20" fill="hold">
                      <p:stCondLst>
                        <p:cond delay="0"/>
                      </p:stCondLst>
                      <p:childTnLst>
                        <p:par>
                          <p:cTn id="21" fill="hold">
                            <p:stCondLst>
                              <p:cond delay="0"/>
                            </p:stCondLst>
                            <p:childTnLst>
                              <p:par>
                                <p:cTn id="22" presetID="17" presetClass="exit" presetSubtype="10" fill="hold" nodeType="clickEffect">
                                  <p:stCondLst>
                                    <p:cond delay="0"/>
                                  </p:stCondLst>
                                  <p:childTnLst>
                                    <p:anim calcmode="lin" valueType="num">
                                      <p:cBhvr>
                                        <p:cTn id="23" dur="500"/>
                                        <p:tgtEl>
                                          <p:spTgt spid="49"/>
                                        </p:tgtEl>
                                        <p:attrNameLst>
                                          <p:attrName>ppt_w</p:attrName>
                                        </p:attrNameLst>
                                      </p:cBhvr>
                                      <p:tavLst>
                                        <p:tav tm="0">
                                          <p:val>
                                            <p:strVal val="ppt_w"/>
                                          </p:val>
                                        </p:tav>
                                        <p:tav tm="100000">
                                          <p:val>
                                            <p:fltVal val="0"/>
                                          </p:val>
                                        </p:tav>
                                      </p:tavLst>
                                    </p:anim>
                                    <p:anim calcmode="lin" valueType="num">
                                      <p:cBhvr>
                                        <p:cTn id="24" dur="500"/>
                                        <p:tgtEl>
                                          <p:spTgt spid="49"/>
                                        </p:tgtEl>
                                        <p:attrNameLst>
                                          <p:attrName>ppt_h</p:attrName>
                                        </p:attrNameLst>
                                      </p:cBhvr>
                                      <p:tavLst>
                                        <p:tav tm="0">
                                          <p:val>
                                            <p:strVal val="ppt_h"/>
                                          </p:val>
                                        </p:tav>
                                        <p:tav tm="100000">
                                          <p:val>
                                            <p:strVal val="ppt_h"/>
                                          </p:val>
                                        </p:tav>
                                      </p:tavLst>
                                    </p:anim>
                                    <p:set>
                                      <p:cBhvr>
                                        <p:cTn id="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57"/>
                                        </p:tgtEl>
                                        <p:attrNameLst>
                                          <p:attrName>ppt_w</p:attrName>
                                        </p:attrNameLst>
                                      </p:cBhvr>
                                      <p:tavLst>
                                        <p:tav tm="0">
                                          <p:val>
                                            <p:strVal val="ppt_w"/>
                                          </p:val>
                                        </p:tav>
                                        <p:tav tm="100000">
                                          <p:val>
                                            <p:fltVal val="0"/>
                                          </p:val>
                                        </p:tav>
                                      </p:tavLst>
                                    </p:anim>
                                    <p:anim calcmode="lin" valueType="num">
                                      <p:cBhvr>
                                        <p:cTn id="31" dur="500"/>
                                        <p:tgtEl>
                                          <p:spTgt spid="57"/>
                                        </p:tgtEl>
                                        <p:attrNameLst>
                                          <p:attrName>ppt_h</p:attrName>
                                        </p:attrNameLst>
                                      </p:cBhvr>
                                      <p:tavLst>
                                        <p:tav tm="0">
                                          <p:val>
                                            <p:strVal val="ppt_h"/>
                                          </p:val>
                                        </p:tav>
                                        <p:tav tm="100000">
                                          <p:val>
                                            <p:strVal val="ppt_h"/>
                                          </p:val>
                                        </p:tav>
                                      </p:tavLst>
                                    </p:anim>
                                    <p:set>
                                      <p:cBhvr>
                                        <p:cTn id="32"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3" restart="whenNotActive" fill="hold" evtFilter="cancelBubble" nodeType="interactiveSeq">
                <p:stCondLst>
                  <p:cond evt="onClick" delay="0">
                    <p:tgtEl>
                      <p:spTgt spid="65"/>
                    </p:tgtEl>
                  </p:cond>
                </p:stCondLst>
                <p:endSync evt="end" delay="0">
                  <p:rtn val="all"/>
                </p:endSync>
                <p:childTnLst>
                  <p:par>
                    <p:cTn id="34" fill="hold">
                      <p:stCondLst>
                        <p:cond delay="0"/>
                      </p:stCondLst>
                      <p:childTnLst>
                        <p:par>
                          <p:cTn id="35" fill="hold">
                            <p:stCondLst>
                              <p:cond delay="0"/>
                            </p:stCondLst>
                            <p:childTnLst>
                              <p:par>
                                <p:cTn id="36" presetID="17" presetClass="exit" presetSubtype="10" fill="hold" nodeType="clickEffect">
                                  <p:stCondLst>
                                    <p:cond delay="0"/>
                                  </p:stCondLst>
                                  <p:childTnLst>
                                    <p:anim calcmode="lin" valueType="num">
                                      <p:cBhvr>
                                        <p:cTn id="37" dur="500"/>
                                        <p:tgtEl>
                                          <p:spTgt spid="65"/>
                                        </p:tgtEl>
                                        <p:attrNameLst>
                                          <p:attrName>ppt_w</p:attrName>
                                        </p:attrNameLst>
                                      </p:cBhvr>
                                      <p:tavLst>
                                        <p:tav tm="0">
                                          <p:val>
                                            <p:strVal val="ppt_w"/>
                                          </p:val>
                                        </p:tav>
                                        <p:tav tm="100000">
                                          <p:val>
                                            <p:fltVal val="0"/>
                                          </p:val>
                                        </p:tav>
                                      </p:tavLst>
                                    </p:anim>
                                    <p:anim calcmode="lin" valueType="num">
                                      <p:cBhvr>
                                        <p:cTn id="38" dur="500"/>
                                        <p:tgtEl>
                                          <p:spTgt spid="65"/>
                                        </p:tgtEl>
                                        <p:attrNameLst>
                                          <p:attrName>ppt_h</p:attrName>
                                        </p:attrNameLst>
                                      </p:cBhvr>
                                      <p:tavLst>
                                        <p:tav tm="0">
                                          <p:val>
                                            <p:strVal val="ppt_h"/>
                                          </p:val>
                                        </p:tav>
                                        <p:tav tm="100000">
                                          <p:val>
                                            <p:strVal val="ppt_h"/>
                                          </p:val>
                                        </p:tav>
                                      </p:tavLst>
                                    </p:anim>
                                    <p:set>
                                      <p:cBhvr>
                                        <p:cTn id="3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3555126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1400745" cy="666474"/>
          </a:xfrm>
        </p:spPr>
        <p:txBody>
          <a:bodyPr>
            <a:noAutofit/>
          </a:bodyPr>
          <a:lstStyle/>
          <a:p>
            <a:r>
              <a:rPr lang="en-US" sz="6000">
                <a:latin typeface="Source Sans Pro"/>
              </a:rPr>
              <a:t>Real-Life Case: Neglect</a:t>
            </a:r>
            <a:endParaRPr lang="en-US"/>
          </a:p>
        </p:txBody>
      </p:sp>
      <p:pic>
        <p:nvPicPr>
          <p:cNvPr id="3" name="Online Media 2" title="Elder Abuse: Neglect">
            <a:hlinkClick r:id="" action="ppaction://media"/>
            <a:extLst>
              <a:ext uri="{FF2B5EF4-FFF2-40B4-BE49-F238E27FC236}">
                <a16:creationId xmlns:a16="http://schemas.microsoft.com/office/drawing/2014/main" id="{8CA8EE7F-0FC0-D4C9-0AB8-7A5A16D9056C}"/>
              </a:ext>
            </a:extLst>
          </p:cNvPr>
          <p:cNvPicPr>
            <a:picLocks noRot="1" noChangeAspect="1"/>
          </p:cNvPicPr>
          <p:nvPr>
            <a:videoFile r:link="rId1"/>
          </p:nvPr>
        </p:nvPicPr>
        <p:blipFill>
          <a:blip r:embed="rId4"/>
          <a:stretch>
            <a:fillRect/>
          </a:stretch>
        </p:blipFill>
        <p:spPr>
          <a:xfrm>
            <a:off x="2202208" y="1602408"/>
            <a:ext cx="7822304" cy="4371009"/>
          </a:xfrm>
          <a:prstGeom prst="rect">
            <a:avLst/>
          </a:prstGeom>
        </p:spPr>
      </p:pic>
    </p:spTree>
    <p:extLst>
      <p:ext uri="{BB962C8B-B14F-4D97-AF65-F5344CB8AC3E}">
        <p14:creationId xmlns:p14="http://schemas.microsoft.com/office/powerpoint/2010/main" val="413347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FF7C83-AEEC-6E68-E75B-81CF6606E911}"/>
              </a:ext>
            </a:extLst>
          </p:cNvPr>
          <p:cNvSpPr/>
          <p:nvPr/>
        </p:nvSpPr>
        <p:spPr>
          <a:xfrm>
            <a:off x="-1010" y="713708"/>
            <a:ext cx="12189415" cy="4158946"/>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049B1EF-54EC-8170-C00E-3FAB5984F8AB}"/>
              </a:ext>
            </a:extLst>
          </p:cNvPr>
          <p:cNvSpPr>
            <a:spLocks noGrp="1"/>
          </p:cNvSpPr>
          <p:nvPr>
            <p:ph type="sldNum" sz="quarter" idx="12"/>
          </p:nvPr>
        </p:nvSpPr>
        <p:spPr/>
        <p:txBody>
          <a:bodyPr/>
          <a:lstStyle/>
          <a:p>
            <a:fld id="{F32B1D3B-AE3D-1E40-A0D2-3E32FC67085E}" type="slidenum">
              <a:rPr lang="en-US" smtClean="0"/>
              <a:t>2</a:t>
            </a:fld>
            <a:endParaRPr lang="en-US"/>
          </a:p>
        </p:txBody>
      </p:sp>
      <p:sp>
        <p:nvSpPr>
          <p:cNvPr id="3" name="Title 2">
            <a:extLst>
              <a:ext uri="{FF2B5EF4-FFF2-40B4-BE49-F238E27FC236}">
                <a16:creationId xmlns:a16="http://schemas.microsoft.com/office/drawing/2014/main" id="{8EF31D00-64FF-7B14-FDCA-3EE288106302}"/>
              </a:ext>
            </a:extLst>
          </p:cNvPr>
          <p:cNvSpPr>
            <a:spLocks noGrp="1"/>
          </p:cNvSpPr>
          <p:nvPr>
            <p:ph type="title"/>
          </p:nvPr>
        </p:nvSpPr>
        <p:spPr>
          <a:xfrm>
            <a:off x="914588" y="244265"/>
            <a:ext cx="10451601" cy="666474"/>
          </a:xfrm>
        </p:spPr>
        <p:txBody>
          <a:bodyPr>
            <a:normAutofit/>
          </a:bodyPr>
          <a:lstStyle/>
          <a:p>
            <a:pPr algn="ctr"/>
            <a:r>
              <a:rPr lang="en-US">
                <a:latin typeface="Source Sans Pro"/>
              </a:rPr>
              <a:t>Welcome to EAGLE </a:t>
            </a:r>
            <a:endParaRPr lang="en-US"/>
          </a:p>
        </p:txBody>
      </p:sp>
      <p:sp>
        <p:nvSpPr>
          <p:cNvPr id="5" name="Text Placeholder 4">
            <a:extLst>
              <a:ext uri="{FF2B5EF4-FFF2-40B4-BE49-F238E27FC236}">
                <a16:creationId xmlns:a16="http://schemas.microsoft.com/office/drawing/2014/main" id="{62462DEF-E6BA-1A26-9A8B-89C760C93EFC}"/>
              </a:ext>
            </a:extLst>
          </p:cNvPr>
          <p:cNvSpPr>
            <a:spLocks noGrp="1"/>
          </p:cNvSpPr>
          <p:nvPr>
            <p:ph type="body" idx="13"/>
          </p:nvPr>
        </p:nvSpPr>
        <p:spPr>
          <a:xfrm>
            <a:off x="2923064" y="4849419"/>
            <a:ext cx="6333813" cy="1241628"/>
          </a:xfrm>
        </p:spPr>
        <p:txBody>
          <a:bodyPr vert="horz" lIns="91440" tIns="45720" rIns="91440" bIns="45720" rtlCol="0" anchor="b">
            <a:noAutofit/>
          </a:bodyPr>
          <a:lstStyle/>
          <a:p>
            <a:pPr algn="ctr"/>
            <a:r>
              <a:rPr lang="en-US" sz="1800">
                <a:latin typeface="Source Sans Pro"/>
                <a:ea typeface="Source Sans Pro"/>
              </a:rPr>
              <a:t>Deputy Ron Gardner </a:t>
            </a:r>
          </a:p>
          <a:p>
            <a:pPr algn="ctr"/>
            <a:r>
              <a:rPr lang="en-US" sz="1800" b="0">
                <a:latin typeface="Source Sans Pro"/>
                <a:ea typeface="Source Sans Pro"/>
              </a:rPr>
              <a:t>Harrison County Sherriff's Department </a:t>
            </a:r>
            <a:endParaRPr lang="en-US" sz="1800">
              <a:ea typeface="Source Sans Pro"/>
            </a:endParaRPr>
          </a:p>
          <a:p>
            <a:pPr algn="ctr"/>
            <a:r>
              <a:rPr lang="en-US" sz="1800" b="0">
                <a:latin typeface="Source Sans Pro"/>
                <a:ea typeface="Source Sans Pro"/>
              </a:rPr>
              <a:t>Gulfport, Mississippi </a:t>
            </a:r>
            <a:endParaRPr lang="en-US" sz="1800">
              <a:ea typeface="Source Sans Pro"/>
            </a:endParaRPr>
          </a:p>
        </p:txBody>
      </p:sp>
      <p:pic>
        <p:nvPicPr>
          <p:cNvPr id="4" name="Online Media 3" title="Welcome to EAGLE from Deputy Ron Gardner">
            <a:hlinkClick r:id="" action="ppaction://media"/>
            <a:extLst>
              <a:ext uri="{FF2B5EF4-FFF2-40B4-BE49-F238E27FC236}">
                <a16:creationId xmlns:a16="http://schemas.microsoft.com/office/drawing/2014/main" id="{3B34B351-6E86-CAC6-74D8-AA0F972E34ED}"/>
              </a:ext>
            </a:extLst>
          </p:cNvPr>
          <p:cNvPicPr>
            <a:picLocks noRot="1" noChangeAspect="1"/>
          </p:cNvPicPr>
          <p:nvPr>
            <a:videoFile r:link="rId1"/>
          </p:nvPr>
        </p:nvPicPr>
        <p:blipFill>
          <a:blip r:embed="rId4"/>
          <a:stretch>
            <a:fillRect/>
          </a:stretch>
        </p:blipFill>
        <p:spPr>
          <a:xfrm>
            <a:off x="3085686" y="906668"/>
            <a:ext cx="6011173" cy="3785706"/>
          </a:xfrm>
          <a:prstGeom prst="rect">
            <a:avLst/>
          </a:prstGeom>
        </p:spPr>
      </p:pic>
    </p:spTree>
    <p:extLst>
      <p:ext uri="{BB962C8B-B14F-4D97-AF65-F5344CB8AC3E}">
        <p14:creationId xmlns:p14="http://schemas.microsoft.com/office/powerpoint/2010/main" val="1669071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7130671"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rPr>
              <a:t>Case Study 2</a:t>
            </a:r>
            <a:endParaRPr lang="en-US">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Law Enforcement was called by a Ms. Remmert requesting they come remove her cousin, Ms. Beale, from her home, claiming she was trespassing and trying to get access to their elderly aunt, Mrs. King, who also lived in the home.</a:t>
            </a:r>
            <a:endParaRPr lang="en-US" sz="4000">
              <a:ea typeface="Source Sans Pro"/>
            </a:endParaRPr>
          </a:p>
          <a:p>
            <a:endParaRPr lang="en-US" sz="4000">
              <a:ea typeface="Source Sans Pro"/>
            </a:endParaRPr>
          </a:p>
        </p:txBody>
      </p:sp>
    </p:spTree>
    <p:extLst>
      <p:ext uri="{BB962C8B-B14F-4D97-AF65-F5344CB8AC3E}">
        <p14:creationId xmlns:p14="http://schemas.microsoft.com/office/powerpoint/2010/main" val="32603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7130671" cy="666474"/>
          </a:xfrm>
        </p:spPr>
        <p:txBody>
          <a:bodyPr>
            <a:noAutofit/>
          </a:bodyPr>
          <a:lstStyle/>
          <a:p>
            <a:r>
              <a:rPr lang="en-US" sz="6000">
                <a:latin typeface="Source Sans Pro"/>
              </a:rPr>
              <a:t>Initial Interviews </a:t>
            </a:r>
            <a:endParaRPr lang="en-US" sz="6000">
              <a:ea typeface="Source Sans Pro"/>
            </a:endParaRPr>
          </a:p>
        </p:txBody>
      </p:sp>
      <p:sp>
        <p:nvSpPr>
          <p:cNvPr id="10" name="Text Placeholder 4">
            <a:extLst>
              <a:ext uri="{FF2B5EF4-FFF2-40B4-BE49-F238E27FC236}">
                <a16:creationId xmlns:a16="http://schemas.microsoft.com/office/drawing/2014/main" id="{0933AF27-9DE9-9E2E-6E41-56730536CD7A}"/>
              </a:ext>
            </a:extLst>
          </p:cNvPr>
          <p:cNvSpPr>
            <a:spLocks noGrp="1"/>
          </p:cNvSpPr>
          <p:nvPr/>
        </p:nvSpPr>
        <p:spPr>
          <a:xfrm>
            <a:off x="421810" y="121480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081375"/>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King is unaware her niece, Ms. Beale, has been trying to see her. </a:t>
              </a:r>
              <a:endParaRPr lang="en-US">
                <a:ea typeface="+mn-lt"/>
                <a:cs typeface="+mn-lt"/>
              </a:endParaRPr>
            </a:p>
            <a:p>
              <a:pPr marL="285750" indent="-285750">
                <a:buFont typeface="Arial"/>
                <a:buChar char="•"/>
              </a:pPr>
              <a:r>
                <a:rPr lang="en-US" sz="1600">
                  <a:ea typeface="+mn-lt"/>
                  <a:cs typeface="+mn-lt"/>
                </a:rPr>
                <a:t>She says  she never leaves her house because “nobody takes me anywhere”. </a:t>
              </a:r>
              <a:endParaRPr lang="en-US"/>
            </a:p>
            <a:p>
              <a:pPr marL="285750" indent="-285750">
                <a:buFont typeface="Arial"/>
                <a:buChar char="•"/>
              </a:pPr>
              <a:r>
                <a:rPr lang="en-US" sz="1600">
                  <a:ea typeface="+mn-lt"/>
                  <a:cs typeface="+mn-lt"/>
                </a:rPr>
                <a:t>She has lived in this home for 54 years. </a:t>
              </a:r>
              <a:endParaRPr lang="en-US"/>
            </a:p>
            <a:p>
              <a:endParaRPr lang="en-US"/>
            </a:p>
            <a:p>
              <a:r>
                <a:rPr lang="en-US" sz="1600" b="1">
                  <a:ea typeface="+mn-lt"/>
                  <a:cs typeface="+mn-lt"/>
                </a:rPr>
                <a:t>EAGLE Resource</a:t>
              </a:r>
              <a:r>
                <a:rPr lang="en-US" sz="1600">
                  <a:ea typeface="+mn-lt"/>
                  <a:cs typeface="+mn-lt"/>
                </a:rPr>
                <a:t>:  </a:t>
              </a:r>
              <a:endParaRPr lang="en-US"/>
            </a:p>
            <a:p>
              <a:pPr marL="285750" indent="-285750">
                <a:buFont typeface="Arial"/>
                <a:buChar char="•"/>
              </a:pPr>
              <a:r>
                <a:rPr lang="en-US" sz="1600" b="1">
                  <a:solidFill>
                    <a:srgbClr val="930616"/>
                  </a:solidFill>
                  <a:ea typeface="+mn-lt"/>
                  <a:cs typeface="+mn-lt"/>
                  <a:hlinkClick r:id="rId3"/>
                </a:rPr>
                <a:t>Interviewing</a:t>
              </a:r>
              <a:r>
                <a:rPr lang="en-US" sz="1600" b="1">
                  <a:solidFill>
                    <a:srgbClr val="930616"/>
                  </a:solidFill>
                  <a:ea typeface="+mn-lt"/>
                  <a:cs typeface="+mn-lt"/>
                  <a:hlinkClick r:id="rId3">
                    <a:extLst>
                      <a:ext uri="{A12FA001-AC4F-418D-AE19-62706E023703}">
                        <ahyp:hlinkClr xmlns:ahyp="http://schemas.microsoft.com/office/drawing/2018/hyperlinkcolor" val="tx"/>
                      </a:ext>
                    </a:extLst>
                  </a:hlinkClick>
                </a:rPr>
                <a:t> Older Adults</a:t>
              </a:r>
              <a:r>
                <a:rPr lang="en-US" sz="1600" b="1">
                  <a:solidFill>
                    <a:srgbClr val="000000"/>
                  </a:solidFill>
                  <a:ea typeface="+mn-lt"/>
                  <a:cs typeface="+mn-lt"/>
                </a:rPr>
                <a:t> </a:t>
              </a:r>
              <a:r>
                <a:rPr lang="en-US" sz="1600">
                  <a:solidFill>
                    <a:srgbClr val="000000"/>
                  </a:solidFill>
                  <a:ea typeface="+mn-lt"/>
                  <a:cs typeface="+mn-lt"/>
                </a:rPr>
                <a:t> </a:t>
              </a:r>
              <a:endParaRPr lang="en-US"/>
            </a:p>
            <a:p>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6" y="1800583"/>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329246"/>
              <a:ext cx="3305735" cy="11533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King</a:t>
              </a:r>
              <a:endParaRPr lang="en-US"/>
            </a:p>
            <a:p>
              <a:pPr algn="ctr"/>
              <a:r>
                <a:rPr lang="en-US" sz="3000">
                  <a:solidFill>
                    <a:schemeClr val="bg1"/>
                  </a:solidFill>
                  <a:latin typeface="source-sans-pro"/>
                  <a:cs typeface="Calibri"/>
                </a:rPr>
                <a:t>Aunt</a:t>
              </a:r>
              <a:endParaRPr lang="en-US"/>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86206"/>
            <a:ext cx="3789871" cy="4077418"/>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69010" y="2104175"/>
              <a:ext cx="3305735" cy="2594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Beale says “I haven’t seen my aunt in months, I just came to visit her.” </a:t>
              </a:r>
              <a:endParaRPr lang="en-US"/>
            </a:p>
            <a:p>
              <a:pPr marL="285750" indent="-285750">
                <a:buFont typeface="Arial"/>
                <a:buChar char="•"/>
              </a:pPr>
              <a:r>
                <a:rPr lang="en-US" sz="1600">
                  <a:ea typeface="+mn-lt"/>
                  <a:cs typeface="+mn-lt"/>
                </a:rPr>
                <a:t>She thinks </a:t>
              </a:r>
              <a:r>
                <a:rPr lang="en-US" sz="1600" err="1">
                  <a:ea typeface="+mn-lt"/>
                  <a:cs typeface="+mn-lt"/>
                </a:rPr>
                <a:t>Ms</a:t>
              </a:r>
              <a:r>
                <a:rPr lang="en-US" sz="1600">
                  <a:ea typeface="+mn-lt"/>
                  <a:cs typeface="+mn-lt"/>
                </a:rPr>
                <a:t> Remmert is trying to isolate Mrs. King and take her money. </a:t>
              </a:r>
              <a:endParaRPr lang="en-US"/>
            </a:p>
            <a:p>
              <a:endParaRPr lang="en-US"/>
            </a:p>
            <a:p>
              <a:r>
                <a:rPr lang="en-US" sz="1600" b="1">
                  <a:ea typeface="+mn-lt"/>
                  <a:cs typeface="+mn-lt"/>
                </a:rPr>
                <a:t>EAGLE Resource:</a:t>
              </a:r>
              <a:r>
                <a:rPr lang="en-US" sz="1600">
                  <a:ea typeface="+mn-lt"/>
                  <a:cs typeface="+mn-lt"/>
                </a:rPr>
                <a:t>  </a:t>
              </a:r>
              <a:endParaRPr lang="en-US"/>
            </a:p>
            <a:p>
              <a:pPr marL="285750" indent="-285750">
                <a:buFont typeface="Arial"/>
                <a:buChar char="•"/>
              </a:pPr>
              <a:r>
                <a:rPr lang="en-US" sz="1600" b="1">
                  <a:solidFill>
                    <a:srgbClr val="930616"/>
                  </a:solidFill>
                  <a:ea typeface="+mn-lt"/>
                  <a:cs typeface="+mn-lt"/>
                  <a:hlinkClick r:id="rId4"/>
                </a:rPr>
                <a:t>Recognizing Abusers</a:t>
              </a:r>
              <a:r>
                <a:rPr lang="en-US" sz="1600" b="1">
                  <a:ea typeface="+mn-lt"/>
                  <a:cs typeface="+mn-lt"/>
                </a:rPr>
                <a:t>.</a:t>
              </a:r>
              <a:r>
                <a:rPr lang="en-US" sz="1600">
                  <a:ea typeface="+mn-lt"/>
                  <a:cs typeface="+mn-lt"/>
                </a:rPr>
                <a:t> </a:t>
              </a:r>
              <a:endParaRPr lang="en-US"/>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2" y="1794505"/>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400137"/>
              <a:ext cx="3305735" cy="11533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Ms. Beale</a:t>
              </a:r>
              <a:endParaRPr lang="en-US">
                <a:solidFill>
                  <a:schemeClr val="bg1"/>
                </a:solidFill>
              </a:endParaRPr>
            </a:p>
            <a:p>
              <a:pPr algn="ctr"/>
              <a:r>
                <a:rPr lang="en-US" sz="3000">
                  <a:solidFill>
                    <a:schemeClr val="bg1"/>
                  </a:solidFill>
                  <a:latin typeface="source-sans-pro"/>
                  <a:cs typeface="Calibri"/>
                </a:rPr>
                <a:t>Cousin</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91957"/>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90001"/>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Remmert recently moved into the home to “care” for her aunt who has dementia. </a:t>
              </a:r>
              <a:endParaRPr lang="en-US">
                <a:ea typeface="+mn-lt"/>
                <a:cs typeface="+mn-lt"/>
              </a:endParaRPr>
            </a:p>
            <a:p>
              <a:pPr marL="285750" indent="-285750">
                <a:buFont typeface="Arial"/>
                <a:buChar char="•"/>
              </a:pPr>
              <a:r>
                <a:rPr lang="en-US" sz="1600">
                  <a:ea typeface="+mn-lt"/>
                  <a:cs typeface="+mn-lt"/>
                </a:rPr>
                <a:t>She takes her shopping, to church, and to the bank. </a:t>
              </a:r>
              <a:endParaRPr lang="en-US"/>
            </a:p>
            <a:p>
              <a:pPr marL="285750" indent="-285750">
                <a:buFont typeface="Arial"/>
                <a:buChar char="•"/>
              </a:pPr>
              <a:r>
                <a:rPr lang="en-US" sz="1600">
                  <a:ea typeface="+mn-lt"/>
                  <a:cs typeface="+mn-lt"/>
                </a:rPr>
                <a:t>She shows a recently signed QUITCLAIM DEED making her the owner. </a:t>
              </a:r>
              <a:endParaRPr lang="en-US">
                <a:ea typeface="+mn-lt"/>
                <a:cs typeface="+mn-lt"/>
              </a:endParaRPr>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5"/>
                </a:rPr>
                <a:t>Do’s and Don’ts of Memory Loss</a:t>
              </a:r>
              <a:r>
                <a:rPr lang="en-US" sz="1600" b="1">
                  <a:ea typeface="+mn-lt"/>
                  <a:cs typeface="+mn-lt"/>
                </a:rPr>
                <a:t>.</a:t>
              </a:r>
              <a:endParaRPr lang="en-US" sz="1600">
                <a:ea typeface="+mn-lt"/>
                <a:cs typeface="+mn-lt"/>
              </a:endParaRPr>
            </a:p>
            <a:p>
              <a:endParaRPr lang="en-US" sz="1600">
                <a:latin typeface="Calibri"/>
                <a:cs typeface="Calibri"/>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57810"/>
            <a:ext cx="3775494" cy="4134927"/>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355211"/>
              <a:ext cx="330573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Ms. Remmert</a:t>
              </a:r>
            </a:p>
            <a:p>
              <a:pPr algn="ctr"/>
              <a:r>
                <a:rPr lang="en-US" sz="3000">
                  <a:solidFill>
                    <a:schemeClr val="bg1"/>
                  </a:solidFill>
                  <a:latin typeface="source-sans-pro"/>
                  <a:cs typeface="Calibri"/>
                </a:rPr>
                <a:t>Called 911</a:t>
              </a:r>
            </a:p>
          </p:txBody>
        </p:sp>
      </p:grpSp>
    </p:spTree>
    <p:extLst>
      <p:ext uri="{BB962C8B-B14F-4D97-AF65-F5344CB8AC3E}">
        <p14:creationId xmlns:p14="http://schemas.microsoft.com/office/powerpoint/2010/main" val="2031547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7130671" cy="666474"/>
          </a:xfrm>
        </p:spPr>
        <p:txBody>
          <a:bodyPr>
            <a:noAutofit/>
          </a:bodyPr>
          <a:lstStyle/>
          <a:p>
            <a:r>
              <a:rPr lang="en-US" sz="6000">
                <a:latin typeface="Source Sans Pro"/>
              </a:rPr>
              <a:t>Abuse Suspicions </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124507"/>
              <a:ext cx="330573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If you are suspicious for one type of abuse, consider ALL types of abuse</a:t>
              </a:r>
            </a:p>
            <a:p>
              <a:pPr marL="285750" indent="-285750">
                <a:buFont typeface="Symbol,Sans-Serif"/>
                <a:buChar char="•"/>
              </a:pPr>
              <a:r>
                <a:rPr lang="en-US" sz="1600">
                  <a:latin typeface="Calibri"/>
                  <a:cs typeface="Arial"/>
                </a:rPr>
                <a:t>Emotional Abuse </a:t>
              </a:r>
            </a:p>
            <a:p>
              <a:pPr marL="285750" indent="-285750">
                <a:buFont typeface="Symbol,Sans-Serif"/>
                <a:buChar char="•"/>
              </a:pPr>
              <a:r>
                <a:rPr lang="en-US" sz="1600">
                  <a:latin typeface="Calibri"/>
                  <a:cs typeface="Arial"/>
                </a:rPr>
                <a:t>Financial Abuse </a:t>
              </a:r>
            </a:p>
            <a:p>
              <a:pPr marL="285750" indent="-285750">
                <a:buFont typeface="Symbol,Sans-Serif"/>
                <a:buChar char="•"/>
              </a:pPr>
              <a:r>
                <a:rPr lang="en-US" sz="1600">
                  <a:latin typeface="Calibri"/>
                  <a:cs typeface="Arial"/>
                </a:rPr>
                <a:t>Neglect </a:t>
              </a:r>
            </a:p>
            <a:p>
              <a:pPr marL="285750" indent="-285750">
                <a:buFont typeface="Symbol,Sans-Serif"/>
                <a:buChar char="•"/>
              </a:pPr>
              <a:r>
                <a:rPr lang="en-US" sz="1600">
                  <a:latin typeface="Calibri"/>
                  <a:cs typeface="Arial"/>
                </a:rPr>
                <a:t>Physical Abuse</a:t>
              </a:r>
            </a:p>
            <a:p>
              <a:pPr marL="285750" indent="-285750">
                <a:buFont typeface="Symbol,Sans-Serif"/>
                <a:buChar char="•"/>
              </a:pPr>
              <a:r>
                <a:rPr lang="en-US" sz="1600">
                  <a:latin typeface="Calibri"/>
                  <a:cs typeface="Arial"/>
                </a:rPr>
                <a:t>Sexual Abuse</a:t>
              </a:r>
            </a:p>
            <a:p>
              <a:pPr marL="285750" indent="-285750">
                <a:buFont typeface="Symbol,Sans-Serif"/>
                <a:buChar char="•"/>
              </a:pPr>
              <a:endParaRPr lang="en-US" sz="1600">
                <a:latin typeface="Calibri"/>
                <a:cs typeface="Arial"/>
              </a:endParaRPr>
            </a:p>
            <a:p>
              <a:r>
                <a:rPr lang="en-US" sz="1600" b="1">
                  <a:ea typeface="+mn-lt"/>
                  <a:cs typeface="+mn-lt"/>
                </a:rPr>
                <a:t>EAGLE Resource: </a:t>
              </a:r>
              <a:endParaRPr lang="en-US" sz="1600">
                <a:ea typeface="+mn-lt"/>
                <a:cs typeface="+mn-lt"/>
              </a:endParaRPr>
            </a:p>
            <a:p>
              <a:pPr marL="285750" indent="-285750">
                <a:buFont typeface="Symbol,Sans-Serif"/>
                <a:buChar char="•"/>
              </a:pPr>
              <a:r>
                <a:rPr lang="en-US" sz="1600" u="sng">
                  <a:solidFill>
                    <a:srgbClr val="0563C1"/>
                  </a:solidFill>
                  <a:latin typeface="Calibri"/>
                  <a:cs typeface="Arial"/>
                  <a:hlinkClick r:id="rId3"/>
                </a:rPr>
                <a:t>Elder Abuse Overview</a:t>
              </a:r>
              <a:r>
                <a:rPr lang="en-US" sz="1600">
                  <a:latin typeface="Calibri"/>
                  <a:cs typeface="Arial"/>
                </a:rPr>
                <a:t> </a:t>
              </a:r>
            </a:p>
            <a:p>
              <a:endParaRPr lang="en-US" sz="1600">
                <a:ea typeface="+mn-lt"/>
                <a:cs typeface="+mn-lt"/>
              </a:endParaRPr>
            </a:p>
            <a:p>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71828"/>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Other Types of Abuse</a:t>
              </a:r>
              <a:endParaRPr lang="en-US">
                <a:solidFill>
                  <a:schemeClr val="bg1"/>
                </a:solidFill>
              </a:endParaRPr>
            </a:p>
          </p:txBody>
        </p:sp>
      </p:grpSp>
      <p:sp>
        <p:nvSpPr>
          <p:cNvPr id="10" name="Text Placeholder 4">
            <a:extLst>
              <a:ext uri="{FF2B5EF4-FFF2-40B4-BE49-F238E27FC236}">
                <a16:creationId xmlns:a16="http://schemas.microsoft.com/office/drawing/2014/main" id="{55D2CD48-50BF-B61D-FE55-27743A927D23}"/>
              </a:ext>
            </a:extLst>
          </p:cNvPr>
          <p:cNvSpPr>
            <a:spLocks noGrp="1"/>
          </p:cNvSpPr>
          <p:nvPr/>
        </p:nvSpPr>
        <p:spPr>
          <a:xfrm>
            <a:off x="450565" y="1186050"/>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Remmert has, in fact, been isolating Mrs. King by limiting who and how frequently her family, friends, and church members can visit. </a:t>
              </a:r>
              <a:endParaRPr lang="en-US"/>
            </a:p>
            <a:p>
              <a:pPr marL="285750" indent="-285750">
                <a:buFont typeface="Arial"/>
                <a:buChar char="•"/>
              </a:pPr>
              <a:r>
                <a:rPr lang="en-US" sz="1600">
                  <a:ea typeface="+mn-lt"/>
                  <a:cs typeface="+mn-lt"/>
                </a:rPr>
                <a:t>She changed the locks on the home and the fence surrounding the home.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b="1">
                  <a:solidFill>
                    <a:srgbClr val="000000"/>
                  </a:solidFill>
                  <a:ea typeface="+mn-lt"/>
                  <a:cs typeface="+mn-lt"/>
                </a:rPr>
                <a:t>:</a:t>
              </a:r>
              <a:r>
                <a:rPr lang="en-US" sz="1600">
                  <a:solidFill>
                    <a:srgbClr val="000000"/>
                  </a:solidFill>
                  <a:ea typeface="+mn-lt"/>
                  <a:cs typeface="+mn-lt"/>
                </a:rPr>
                <a:t> </a:t>
              </a:r>
            </a:p>
            <a:p>
              <a:pPr marL="285750" indent="-285750">
                <a:buFont typeface="Arial"/>
                <a:buChar char="•"/>
              </a:pPr>
              <a:r>
                <a:rPr lang="en-US" sz="1600">
                  <a:solidFill>
                    <a:srgbClr val="0563C1"/>
                  </a:solidFill>
                  <a:ea typeface="+mn-lt"/>
                  <a:cs typeface="+mn-lt"/>
                  <a:hlinkClick r:id="rId4"/>
                </a:rPr>
                <a:t>Emotional Elder Abuse</a:t>
              </a:r>
              <a:endParaRPr lang="en-US" sz="1600">
                <a:cs typeface="Calibri"/>
              </a:endParaRPr>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194415" y="1780457"/>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400137"/>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Emotional Abuse</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Since the time Ms. Remmert has been staying with her aunt, she has slowly consolidated all of her aunt’s accounts and is rapidly draining them.</a:t>
              </a:r>
              <a:endParaRPr lang="en-US">
                <a:ea typeface="+mn-lt"/>
                <a:cs typeface="+mn-lt"/>
              </a:endParaRPr>
            </a:p>
            <a:p>
              <a:endParaRPr lang="en-US" sz="1600">
                <a:cs typeface="Calibri"/>
              </a:endParaRPr>
            </a:p>
            <a:p>
              <a:endParaRPr lang="en-US" sz="1600">
                <a:latin typeface="Calibri"/>
                <a:cs typeface="Calibri"/>
              </a:endParaRPr>
            </a:p>
            <a:p>
              <a:r>
                <a:rPr lang="en-US" sz="1600" b="1">
                  <a:latin typeface="Calibri"/>
                  <a:cs typeface="Calibri"/>
                </a:rPr>
                <a:t>EAGLE Resource: </a:t>
              </a:r>
            </a:p>
            <a:p>
              <a:pPr marL="285750" indent="-285750">
                <a:buFont typeface="Arial"/>
                <a:buChar char="•"/>
              </a:pPr>
              <a:r>
                <a:rPr lang="en-US" sz="1600">
                  <a:solidFill>
                    <a:srgbClr val="0563C1"/>
                  </a:solidFill>
                  <a:ea typeface="+mn-lt"/>
                  <a:cs typeface="+mn-lt"/>
                  <a:hlinkClick r:id="rId5"/>
                </a:rPr>
                <a:t>Financial Elder Abuse</a:t>
              </a:r>
              <a:endParaRPr lang="en-US" sz="1600">
                <a:cs typeface="Calibri"/>
              </a:endParaRPr>
            </a:p>
            <a:p>
              <a:endParaRPr lang="en-US" sz="1600">
                <a:latin typeface="Calibri"/>
                <a:cs typeface="Calibri"/>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09" y="1743433"/>
            <a:ext cx="3775494" cy="4134927"/>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355211"/>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Financial Abuse</a:t>
              </a:r>
              <a:endParaRPr lang="en-US">
                <a:solidFill>
                  <a:schemeClr val="bg1"/>
                </a:solidFill>
              </a:endParaRPr>
            </a:p>
          </p:txBody>
        </p:sp>
      </p:grpSp>
    </p:spTree>
    <p:extLst>
      <p:ext uri="{BB962C8B-B14F-4D97-AF65-F5344CB8AC3E}">
        <p14:creationId xmlns:p14="http://schemas.microsoft.com/office/powerpoint/2010/main" val="3903487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8405716" cy="666474"/>
          </a:xfrm>
        </p:spPr>
        <p:txBody>
          <a:bodyPr>
            <a:noAutofit/>
          </a:bodyPr>
          <a:lstStyle/>
          <a:p>
            <a:r>
              <a:rPr lang="en-US" sz="6000">
                <a:latin typeface="Source Sans Pro"/>
              </a:rPr>
              <a:t>Initial Investigation</a:t>
            </a:r>
            <a:endParaRPr lang="en-US"/>
          </a:p>
        </p:txBody>
      </p:sp>
      <p:sp>
        <p:nvSpPr>
          <p:cNvPr id="10" name="Text Placeholder 4">
            <a:extLst>
              <a:ext uri="{FF2B5EF4-FFF2-40B4-BE49-F238E27FC236}">
                <a16:creationId xmlns:a16="http://schemas.microsoft.com/office/drawing/2014/main" id="{C68ABA01-BB06-2320-F929-F23BBEA15B0C}"/>
              </a:ext>
            </a:extLst>
          </p:cNvPr>
          <p:cNvSpPr>
            <a:spLocks noGrp="1"/>
          </p:cNvSpPr>
          <p:nvPr/>
        </p:nvSpPr>
        <p:spPr>
          <a:xfrm>
            <a:off x="421810" y="1171673"/>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77241"/>
            <a:ext cx="3775494" cy="4106172"/>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790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You request to see a copy of the deed Ms. Remmert showed you earlier. </a:t>
              </a:r>
              <a:endParaRPr lang="en-US"/>
            </a:p>
            <a:p>
              <a:pPr marL="285750" indent="-285750">
                <a:buFont typeface="Arial"/>
                <a:buChar char="•"/>
              </a:pPr>
              <a:r>
                <a:rPr lang="en-US" sz="1600">
                  <a:ea typeface="+mn-lt"/>
                  <a:cs typeface="+mn-lt"/>
                </a:rPr>
                <a:t>You take a photograph to add to your collection of evidence.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3"/>
                </a:rPr>
                <a:t>Elder Abuse</a:t>
              </a:r>
              <a:r>
                <a:rPr lang="en-US" sz="1600">
                  <a:solidFill>
                    <a:srgbClr val="0563C1"/>
                  </a:solidFill>
                  <a:ea typeface="+mn-lt"/>
                  <a:cs typeface="+mn-lt"/>
                  <a:hlinkClick r:id="rId3"/>
                </a:rPr>
                <a:t> </a:t>
              </a:r>
              <a:r>
                <a:rPr lang="en-US" sz="1600" b="1">
                  <a:solidFill>
                    <a:srgbClr val="0563C1"/>
                  </a:solidFill>
                  <a:ea typeface="+mn-lt"/>
                  <a:cs typeface="+mn-lt"/>
                  <a:hlinkClick r:id="rId3"/>
                </a:rPr>
                <a:t>Evidence Collection Checklist</a:t>
              </a:r>
              <a:r>
                <a:rPr lang="en-US" sz="1600" b="1">
                  <a:ea typeface="+mn-lt"/>
                  <a:cs typeface="+mn-lt"/>
                </a:rPr>
                <a:t> </a:t>
              </a:r>
              <a:endParaRPr lang="en-US" sz="1600">
                <a:ea typeface="+mn-lt"/>
                <a:cs typeface="+mn-lt"/>
              </a:endParaRPr>
            </a:p>
            <a:p>
              <a:pPr marL="285750" indent="-285750">
                <a:buFont typeface="Arial"/>
                <a:buChar char="•"/>
              </a:pPr>
              <a:r>
                <a:rPr lang="en-US" sz="1600" b="1">
                  <a:solidFill>
                    <a:srgbClr val="0563C1"/>
                  </a:solidFill>
                  <a:ea typeface="+mn-lt"/>
                  <a:cs typeface="+mn-lt"/>
                  <a:hlinkClick r:id="rId4"/>
                </a:rPr>
                <a:t>Elder Abuse Photography Tips</a:t>
              </a:r>
              <a:r>
                <a:rPr lang="en-US" sz="1600">
                  <a:ea typeface="+mn-lt"/>
                  <a:cs typeface="+mn-lt"/>
                </a:rPr>
                <a:t> </a:t>
              </a: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3" y="1677241"/>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Collect Evidence</a:t>
              </a:r>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After initial interviews, you begin your investigation by searching the home.</a:t>
              </a:r>
              <a:endParaRPr lang="en-US">
                <a:ea typeface="+mn-lt"/>
                <a:cs typeface="+mn-lt"/>
              </a:endParaRPr>
            </a:p>
            <a:p>
              <a:pPr marL="285750" indent="-285750">
                <a:buFont typeface="Arial"/>
                <a:buChar char="•"/>
              </a:pPr>
              <a:r>
                <a:rPr lang="en-US" sz="1600">
                  <a:ea typeface="+mn-lt"/>
                  <a:cs typeface="+mn-lt"/>
                </a:rPr>
                <a:t>You notice a stack of unpaid bills and other legal documents on the dining room table.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5"/>
                </a:rPr>
                <a:t>First Responder Checklist</a:t>
              </a:r>
              <a:endParaRPr lang="en-US" sz="1600">
                <a:cs typeface="Calibri"/>
              </a:endParaRPr>
            </a:p>
            <a:p>
              <a:endParaRPr lang="en-US" sz="1600">
                <a:latin typeface="Calibri"/>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3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Survey the Scene</a:t>
              </a:r>
              <a:endParaRPr lang="en-US">
                <a:solidFill>
                  <a:schemeClr val="bg1"/>
                </a:solidFill>
              </a:endParaRPr>
            </a:p>
          </p:txBody>
        </p:sp>
      </p:grpSp>
    </p:spTree>
    <p:extLst>
      <p:ext uri="{BB962C8B-B14F-4D97-AF65-F5344CB8AC3E}">
        <p14:creationId xmlns:p14="http://schemas.microsoft.com/office/powerpoint/2010/main" val="4073125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99" y="402326"/>
            <a:ext cx="12191500" cy="666474"/>
          </a:xfrm>
        </p:spPr>
        <p:txBody>
          <a:bodyPr>
            <a:noAutofit/>
          </a:bodyPr>
          <a:lstStyle/>
          <a:p>
            <a:pPr algn="ctr"/>
            <a:r>
              <a:rPr lang="en-US" sz="5800">
                <a:latin typeface="Source Sans Pro"/>
              </a:rPr>
              <a:t>Working with Others to Build a Case</a:t>
            </a:r>
            <a:endParaRPr lang="en-US" sz="5800">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1995111"/>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After conferring with the prosecutor on your case,  it is confirmed Ms. Remmert recently had her aunt sign a QUITCLAIM DEED, transferring ownership of the home from Mrs. King to Ms. Remmert.   </a:t>
              </a:r>
              <a:endParaRPr lang="en-US"/>
            </a:p>
            <a:p>
              <a:endParaRPr lang="en-US"/>
            </a:p>
            <a:p>
              <a:endParaRPr lang="en-US" sz="1600">
                <a:ea typeface="+mn-lt"/>
                <a:cs typeface="+mn-lt"/>
              </a:endParaRPr>
            </a:p>
            <a:p>
              <a:r>
                <a:rPr lang="en-US" sz="1600" b="1">
                  <a:ea typeface="+mn-lt"/>
                  <a:cs typeface="+mn-lt"/>
                </a:rPr>
                <a:t>EAGLE Resource: </a:t>
              </a:r>
              <a:r>
                <a:rPr lang="en-US" sz="1600">
                  <a:ea typeface="+mn-lt"/>
                  <a:cs typeface="+mn-lt"/>
                </a:rPr>
                <a:t> </a:t>
              </a:r>
              <a:endParaRPr lang="en-US" sz="1600">
                <a:solidFill>
                  <a:srgbClr val="000000"/>
                </a:solidFill>
                <a:ea typeface="+mn-lt"/>
                <a:cs typeface="+mn-lt"/>
              </a:endParaRPr>
            </a:p>
            <a:p>
              <a:pPr marL="285750" indent="-285750">
                <a:buFont typeface="Arial"/>
                <a:buChar char="•"/>
              </a:pPr>
              <a:r>
                <a:rPr lang="en-US" sz="1600" b="1">
                  <a:solidFill>
                    <a:srgbClr val="0563C1"/>
                  </a:solidFill>
                  <a:ea typeface="+mn-lt"/>
                  <a:cs typeface="+mn-lt"/>
                  <a:hlinkClick r:id="rId3"/>
                </a:rPr>
                <a:t>State Specific Laws</a:t>
              </a:r>
              <a:r>
                <a:rPr lang="en-US" sz="1600">
                  <a:ea typeface="+mn-lt"/>
                  <a:cs typeface="+mn-lt"/>
                </a:rPr>
                <a:t> </a:t>
              </a:r>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86204"/>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499383"/>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solidFill>
                  <a:schemeClr val="bg1"/>
                </a:solidFill>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061246"/>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Following up on the report made by Mrs. King’s bank, you learn that Mrs. King has not visited her bank in several months, contrary to her niece’s claims. </a:t>
              </a:r>
              <a:endParaRPr lang="en-US">
                <a:ea typeface="+mn-lt"/>
                <a:cs typeface="+mn-lt"/>
              </a:endParaRPr>
            </a:p>
            <a:p>
              <a:pPr marL="285750" indent="-285750">
                <a:buFont typeface="Arial"/>
                <a:buChar char="•"/>
              </a:pPr>
              <a:r>
                <a:rPr lang="en-US" sz="1600">
                  <a:ea typeface="+mn-lt"/>
                  <a:cs typeface="+mn-lt"/>
                </a:rPr>
                <a:t>In fact, the bank confirms Ms. Remmert was the one who withdrew $10,000 on four separate occasions, without her aunt being present. </a:t>
              </a:r>
              <a:endParaRPr lang="en-US"/>
            </a:p>
            <a:p>
              <a:endParaRPr lang="en-US" sz="1600">
                <a:ea typeface="+mn-lt"/>
                <a:cs typeface="+mn-lt"/>
              </a:endParaRPr>
            </a:p>
            <a:p>
              <a:r>
                <a:rPr lang="en-US" sz="1600" b="1">
                  <a:latin typeface="Calibri"/>
                  <a:cs typeface="Calibri"/>
                </a:rPr>
                <a:t>EAGLE Resource: </a:t>
              </a:r>
            </a:p>
            <a:p>
              <a:pPr marL="285750" indent="-285750">
                <a:buFont typeface="Arial"/>
                <a:buChar char="•"/>
              </a:pPr>
              <a:r>
                <a:rPr lang="en-US" sz="1600">
                  <a:solidFill>
                    <a:srgbClr val="0563C1"/>
                  </a:solidFill>
                  <a:ea typeface="+mn-lt"/>
                  <a:cs typeface="+mn-lt"/>
                  <a:hlinkClick r:id="rId4"/>
                </a:rPr>
                <a:t>SAFTA (Senior Abuse Financial Tracking and Accounting Tool)</a:t>
              </a:r>
              <a:endParaRPr lang="en-US" sz="1600">
                <a:cs typeface="Calibri" panose="020F0502020204030204"/>
              </a:endParaRPr>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2" y="1780457"/>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556096"/>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Bank</a:t>
              </a:r>
            </a:p>
          </p:txBody>
        </p:sp>
      </p:grpSp>
      <p:sp>
        <p:nvSpPr>
          <p:cNvPr id="10" name="Text Placeholder 4">
            <a:extLst>
              <a:ext uri="{FF2B5EF4-FFF2-40B4-BE49-F238E27FC236}">
                <a16:creationId xmlns:a16="http://schemas.microsoft.com/office/drawing/2014/main" id="{5C6C7F58-EDD3-05EB-BD0A-20DFD8C2EB4A}"/>
              </a:ext>
            </a:extLst>
          </p:cNvPr>
          <p:cNvSpPr>
            <a:spLocks noGrp="1"/>
          </p:cNvSpPr>
          <p:nvPr/>
        </p:nvSpPr>
        <p:spPr>
          <a:xfrm>
            <a:off x="263659"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91958"/>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18756"/>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There have been several reports made to APS regarding Ms. Remmert.</a:t>
              </a:r>
              <a:endParaRPr lang="en-US">
                <a:ea typeface="+mn-lt"/>
                <a:cs typeface="+mn-lt"/>
              </a:endParaRPr>
            </a:p>
            <a:p>
              <a:pPr marL="285750" indent="-285750">
                <a:buFont typeface="Arial"/>
                <a:buChar char="•"/>
              </a:pPr>
              <a:r>
                <a:rPr lang="en-US" sz="1600">
                  <a:ea typeface="+mn-lt"/>
                  <a:cs typeface="+mn-lt"/>
                </a:rPr>
                <a:t> One report came from Mrs. King’s bank who flagged suspicious account activity.  </a:t>
              </a:r>
              <a:endParaRPr lang="en-US"/>
            </a:p>
            <a:p>
              <a:endParaRPr lang="en-US" sz="1600">
                <a:solidFill>
                  <a:srgbClr val="000000"/>
                </a:solidFill>
                <a:ea typeface="+mn-lt"/>
                <a:cs typeface="+mn-lt"/>
              </a:endParaRPr>
            </a:p>
            <a:p>
              <a:r>
                <a:rPr lang="en-US" sz="1600" b="1">
                  <a:solidFill>
                    <a:srgbClr val="000000"/>
                  </a:solidFill>
                  <a:ea typeface="+mn-lt"/>
                  <a:cs typeface="+mn-lt"/>
                </a:rPr>
                <a:t>EAGLE Resource: </a:t>
              </a:r>
              <a:endParaRPr lang="en-US" sz="1600">
                <a:solidFill>
                  <a:srgbClr val="000000"/>
                </a:solidFill>
                <a:ea typeface="+mn-lt"/>
                <a:cs typeface="+mn-lt"/>
              </a:endParaRPr>
            </a:p>
            <a:p>
              <a:pPr marL="171450" indent="-171450">
                <a:buFont typeface="Arial"/>
                <a:buChar char="•"/>
              </a:pPr>
              <a:r>
                <a:rPr lang="en-US" sz="1600">
                  <a:ea typeface="+mn-lt"/>
                  <a:cs typeface="+mn-lt"/>
                </a:rPr>
                <a:t>Find contact information for APS in your area using :</a:t>
              </a:r>
              <a:r>
                <a:rPr lang="en-US" sz="1200">
                  <a:solidFill>
                    <a:srgbClr val="0563C1"/>
                  </a:solidFill>
                  <a:ea typeface="+mn-lt"/>
                  <a:cs typeface="+mn-lt"/>
                </a:rPr>
                <a:t> </a:t>
              </a:r>
              <a:r>
                <a:rPr lang="en-US" sz="1600" b="1">
                  <a:solidFill>
                    <a:srgbClr val="0563C1"/>
                  </a:solidFill>
                  <a:ea typeface="+mn-lt"/>
                  <a:cs typeface="+mn-lt"/>
                  <a:hlinkClick r:id="rId5">
                    <a:extLst>
                      <a:ext uri="{A12FA001-AC4F-418D-AE19-62706E023703}">
                        <ahyp:hlinkClr xmlns:ahyp="http://schemas.microsoft.com/office/drawing/2018/hyperlinkcolor" val="tx"/>
                      </a:ext>
                    </a:extLst>
                  </a:hlinkClick>
                </a:rPr>
                <a:t>Community</a:t>
              </a:r>
              <a:r>
                <a:rPr lang="en-US" sz="1600" b="1">
                  <a:solidFill>
                    <a:srgbClr val="0563C1"/>
                  </a:solidFill>
                  <a:ea typeface="+mn-lt"/>
                  <a:cs typeface="+mn-lt"/>
                  <a:hlinkClick r:id="rId5"/>
                </a:rPr>
                <a:t> Resource Referral</a:t>
              </a:r>
              <a:r>
                <a:rPr lang="en-US" sz="1600">
                  <a:ea typeface="+mn-lt"/>
                  <a:cs typeface="+mn-lt"/>
                </a:rPr>
                <a:t> </a:t>
              </a:r>
              <a:endParaRPr lang="en-US" sz="1600">
                <a:cs typeface="Calibri"/>
              </a:endParaRPr>
            </a:p>
            <a:p>
              <a:pPr marL="171450" indent="-171450">
                <a:buFont typeface="Arial"/>
                <a:buChar char="•"/>
              </a:pPr>
              <a:r>
                <a:rPr lang="en-US" sz="1600">
                  <a:ea typeface="+mn-lt"/>
                  <a:cs typeface="+mn-lt"/>
                </a:rPr>
                <a:t>APS </a:t>
              </a:r>
              <a:r>
                <a:rPr lang="en-US" sz="1600">
                  <a:solidFill>
                    <a:srgbClr val="000000"/>
                  </a:solidFill>
                  <a:ea typeface="+mn-lt"/>
                  <a:cs typeface="+mn-lt"/>
                </a:rPr>
                <a:t>and Law Enforcement: </a:t>
              </a:r>
              <a:r>
                <a:rPr lang="en-US" sz="1600" b="1">
                  <a:solidFill>
                    <a:srgbClr val="0563C1"/>
                  </a:solidFill>
                  <a:ea typeface="+mn-lt"/>
                  <a:cs typeface="+mn-lt"/>
                  <a:hlinkClick r:id="rId6"/>
                </a:rPr>
                <a:t>Partners in Prevention</a:t>
              </a:r>
              <a:r>
                <a:rPr lang="en-US" sz="1600" b="1">
                  <a:ea typeface="+mn-lt"/>
                  <a:cs typeface="+mn-lt"/>
                </a:rPr>
                <a:t>.</a:t>
              </a:r>
              <a:endParaRPr lang="en-US" sz="1600">
                <a:ea typeface="+mn-lt"/>
                <a:cs typeface="+mn-lt"/>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7218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25824" y="2550079"/>
              <a:ext cx="330573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Adult Protective Services (APS)</a:t>
              </a:r>
              <a:endParaRPr lang="en-US"/>
            </a:p>
          </p:txBody>
        </p:sp>
      </p:grpSp>
    </p:spTree>
    <p:extLst>
      <p:ext uri="{BB962C8B-B14F-4D97-AF65-F5344CB8AC3E}">
        <p14:creationId xmlns:p14="http://schemas.microsoft.com/office/powerpoint/2010/main" val="115855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1926582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1400745" cy="666474"/>
          </a:xfrm>
        </p:spPr>
        <p:txBody>
          <a:bodyPr>
            <a:noAutofit/>
          </a:bodyPr>
          <a:lstStyle/>
          <a:p>
            <a:r>
              <a:rPr lang="en-US" sz="6000">
                <a:latin typeface="Source Sans Pro"/>
              </a:rPr>
              <a:t>Real-Life Case: Financial Abuse</a:t>
            </a:r>
            <a:endParaRPr lang="en-US"/>
          </a:p>
        </p:txBody>
      </p:sp>
      <p:pic>
        <p:nvPicPr>
          <p:cNvPr id="3" name="Online Media 2" title="Elder Abuse: Financial Exploitation by a Family Member">
            <a:hlinkClick r:id="" action="ppaction://media"/>
            <a:extLst>
              <a:ext uri="{FF2B5EF4-FFF2-40B4-BE49-F238E27FC236}">
                <a16:creationId xmlns:a16="http://schemas.microsoft.com/office/drawing/2014/main" id="{152B50D5-947E-77E3-4395-012150D4574B}"/>
              </a:ext>
            </a:extLst>
          </p:cNvPr>
          <p:cNvPicPr>
            <a:picLocks noRot="1" noChangeAspect="1"/>
          </p:cNvPicPr>
          <p:nvPr>
            <a:videoFile r:link="rId1"/>
          </p:nvPr>
        </p:nvPicPr>
        <p:blipFill>
          <a:blip r:embed="rId4"/>
          <a:stretch>
            <a:fillRect/>
          </a:stretch>
        </p:blipFill>
        <p:spPr>
          <a:xfrm>
            <a:off x="2220418" y="1479436"/>
            <a:ext cx="7393683" cy="4612495"/>
          </a:xfrm>
          <a:prstGeom prst="rect">
            <a:avLst/>
          </a:prstGeom>
        </p:spPr>
      </p:pic>
    </p:spTree>
    <p:extLst>
      <p:ext uri="{BB962C8B-B14F-4D97-AF65-F5344CB8AC3E}">
        <p14:creationId xmlns:p14="http://schemas.microsoft.com/office/powerpoint/2010/main" val="254820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7130671"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rPr>
              <a:t>Case Study 3</a:t>
            </a:r>
            <a:endParaRPr lang="en-US">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While on patrol, you are dispatched to the local hospital where an 85-year-old woman, Mrs. Thill, wants to report assault by her husband.  </a:t>
            </a:r>
            <a:endParaRPr lang="en-US" sz="4000">
              <a:ea typeface="Source Sans Pro"/>
            </a:endParaRPr>
          </a:p>
          <a:p>
            <a:endParaRPr lang="en-US" sz="4000">
              <a:ea typeface="Source Sans Pro"/>
            </a:endParaRPr>
          </a:p>
        </p:txBody>
      </p:sp>
    </p:spTree>
    <p:extLst>
      <p:ext uri="{BB962C8B-B14F-4D97-AF65-F5344CB8AC3E}">
        <p14:creationId xmlns:p14="http://schemas.microsoft.com/office/powerpoint/2010/main" val="294871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9316029" cy="666474"/>
          </a:xfrm>
        </p:spPr>
        <p:txBody>
          <a:bodyPr>
            <a:noAutofit/>
          </a:bodyPr>
          <a:lstStyle/>
          <a:p>
            <a:r>
              <a:rPr lang="en-US" sz="6000">
                <a:latin typeface="Source Sans Pro"/>
              </a:rPr>
              <a:t>Review Your Knowledge</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124507"/>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EAGLE’s </a:t>
              </a:r>
              <a:r>
                <a:rPr lang="en-US" sz="1600" b="1" u="sng">
                  <a:solidFill>
                    <a:srgbClr val="0563C1"/>
                  </a:solidFill>
                  <a:ea typeface="+mn-lt"/>
                  <a:cs typeface="+mn-lt"/>
                  <a:hlinkClick r:id="rId3"/>
                </a:rPr>
                <a:t>Elder Abuse Photography Tips</a:t>
              </a:r>
              <a:r>
                <a:rPr lang="en-US" sz="1600" b="1">
                  <a:ea typeface="+mn-lt"/>
                  <a:cs typeface="+mn-lt"/>
                </a:rPr>
                <a:t> </a:t>
              </a:r>
              <a:r>
                <a:rPr lang="en-US" sz="1600">
                  <a:ea typeface="+mn-lt"/>
                  <a:cs typeface="+mn-lt"/>
                </a:rPr>
                <a:t>outline what to photograph, including injuries, medications, and home environment, and how to measure injuries through photographs such as noting time and date and including a measuring tool or size reference in each photograph. </a:t>
              </a:r>
              <a:endParaRPr lang="en-US">
                <a:ea typeface="+mn-lt"/>
                <a:cs typeface="+mn-lt"/>
              </a:endParaRPr>
            </a:p>
            <a:p>
              <a:pPr marL="285750" indent="-285750">
                <a:buFont typeface="Arial"/>
                <a:buChar char="•"/>
              </a:pPr>
              <a:r>
                <a:rPr lang="en-US" sz="1600">
                  <a:ea typeface="+mn-lt"/>
                  <a:cs typeface="+mn-lt"/>
                </a:rPr>
                <a:t>This resource also presents tips on getting shots from different perspectives and tips on lighting in photographs.</a:t>
              </a:r>
              <a:endParaRPr lang="en-US">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6" y="1786207"/>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Documenting Abuse</a:t>
              </a:r>
              <a:endParaRPr lang="en-US"/>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61888"/>
              <a:ext cx="330573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If you are suspicious for one type of abuse, consider ALL types of abuse</a:t>
              </a:r>
            </a:p>
            <a:p>
              <a:pPr marL="285750" indent="-285750">
                <a:buFont typeface="Symbol,Sans-Serif"/>
                <a:buChar char="•"/>
              </a:pPr>
              <a:r>
                <a:rPr lang="en-US" sz="1600">
                  <a:latin typeface="Calibri"/>
                  <a:ea typeface="+mn-lt"/>
                  <a:cs typeface="Arial"/>
                </a:rPr>
                <a:t>Emotional Abuse </a:t>
              </a:r>
            </a:p>
            <a:p>
              <a:pPr marL="285750" indent="-285750">
                <a:buFont typeface="Symbol,Sans-Serif"/>
                <a:buChar char="•"/>
              </a:pPr>
              <a:r>
                <a:rPr lang="en-US" sz="1600">
                  <a:latin typeface="Calibri"/>
                  <a:ea typeface="+mn-lt"/>
                  <a:cs typeface="Arial"/>
                </a:rPr>
                <a:t>Financial Abuse </a:t>
              </a:r>
            </a:p>
            <a:p>
              <a:pPr marL="285750" indent="-285750">
                <a:buFont typeface="Symbol,Sans-Serif"/>
                <a:buChar char="•"/>
              </a:pPr>
              <a:r>
                <a:rPr lang="en-US" sz="1600">
                  <a:latin typeface="Calibri"/>
                  <a:ea typeface="+mn-lt"/>
                  <a:cs typeface="Arial"/>
                </a:rPr>
                <a:t>Neglect </a:t>
              </a:r>
            </a:p>
            <a:p>
              <a:pPr marL="285750" indent="-285750">
                <a:buFont typeface="Symbol,Sans-Serif"/>
                <a:buChar char="•"/>
              </a:pPr>
              <a:r>
                <a:rPr lang="en-US" sz="1600">
                  <a:latin typeface="Calibri"/>
                  <a:ea typeface="+mn-lt"/>
                  <a:cs typeface="Arial"/>
                </a:rPr>
                <a:t>Physical Abuse</a:t>
              </a:r>
            </a:p>
            <a:p>
              <a:pPr marL="285750" indent="-285750">
                <a:buFont typeface="Symbol,Sans-Serif"/>
                <a:buChar char="•"/>
              </a:pPr>
              <a:r>
                <a:rPr lang="en-US" sz="1600">
                  <a:latin typeface="Calibri"/>
                  <a:ea typeface="+mn-lt"/>
                  <a:cs typeface="Arial"/>
                </a:rPr>
                <a:t>Sexual Abuse</a:t>
              </a:r>
            </a:p>
            <a:p>
              <a:pPr marL="285750" indent="-285750">
                <a:buFont typeface="Symbol,Sans-Serif"/>
                <a:buChar char="•"/>
              </a:pPr>
              <a:endParaRPr lang="en-US" sz="1600">
                <a:latin typeface="Calibri"/>
                <a:ea typeface="+mn-lt"/>
                <a:cs typeface="Arial"/>
              </a:endParaRPr>
            </a:p>
            <a:p>
              <a:r>
                <a:rPr lang="en-US" sz="1600" b="1">
                  <a:ea typeface="+mn-lt"/>
                  <a:cs typeface="+mn-lt"/>
                </a:rPr>
                <a:t>EAGLE Resource: </a:t>
              </a:r>
              <a:endParaRPr lang="en-US" sz="1600">
                <a:ea typeface="+mn-lt"/>
                <a:cs typeface="+mn-lt"/>
              </a:endParaRPr>
            </a:p>
            <a:p>
              <a:pPr marL="285750" indent="-285750">
                <a:buFont typeface="Symbol,Sans-Serif"/>
                <a:buChar char="•"/>
              </a:pPr>
              <a:r>
                <a:rPr lang="en-US" sz="1600" u="sng">
                  <a:solidFill>
                    <a:srgbClr val="0563C1"/>
                  </a:solidFill>
                  <a:latin typeface="Calibri"/>
                  <a:ea typeface="+mn-lt"/>
                  <a:cs typeface="Arial"/>
                  <a:hlinkClick r:id="rId4"/>
                </a:rPr>
                <a:t>Elder Abuse Overview</a:t>
              </a:r>
              <a:r>
                <a:rPr lang="en-US" sz="1600">
                  <a:latin typeface="Calibri"/>
                  <a:ea typeface="+mn-lt"/>
                  <a:cs typeface="Arial"/>
                </a:rPr>
                <a:t> </a:t>
              </a:r>
            </a:p>
            <a:p>
              <a:endParaRPr lang="en-US" sz="1600">
                <a:ea typeface="+mn-lt"/>
                <a:cs typeface="+mn-lt"/>
              </a:endParaRPr>
            </a:p>
            <a:p>
              <a:endParaRPr lang="en-US" sz="1600">
                <a:ea typeface="+mn-lt"/>
                <a:cs typeface="+mn-lt"/>
              </a:endParaRPr>
            </a:p>
            <a:p>
              <a:endParaRPr lang="en-US" sz="1600">
                <a:ea typeface="+mn-lt"/>
                <a:cs typeface="+mn-lt"/>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3" y="1780456"/>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230000"/>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Types of Abuse</a:t>
              </a:r>
              <a:endParaRPr lang="en-US"/>
            </a:p>
          </p:txBody>
        </p:sp>
      </p:grpSp>
      <p:sp>
        <p:nvSpPr>
          <p:cNvPr id="10" name="Text Placeholder 4">
            <a:extLst>
              <a:ext uri="{FF2B5EF4-FFF2-40B4-BE49-F238E27FC236}">
                <a16:creationId xmlns:a16="http://schemas.microsoft.com/office/drawing/2014/main" id="{84C712E7-079D-2C01-A96A-350FE3F4DD3D}"/>
              </a:ext>
            </a:extLst>
          </p:cNvPr>
          <p:cNvSpPr>
            <a:spLocks noGrp="1"/>
          </p:cNvSpPr>
          <p:nvPr/>
        </p:nvSpPr>
        <p:spPr>
          <a:xfrm>
            <a:off x="421810" y="1243559"/>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75147" y="1806335"/>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EAGLE outlines some helpful tips to consider when </a:t>
              </a:r>
              <a:r>
                <a:rPr lang="en-US" sz="1600" b="1" u="sng">
                  <a:solidFill>
                    <a:srgbClr val="0563C1"/>
                  </a:solidFill>
                  <a:ea typeface="+mn-lt"/>
                  <a:cs typeface="+mn-lt"/>
                  <a:hlinkClick r:id="rId5"/>
                </a:rPr>
                <a:t>Interviewing Older Adults</a:t>
              </a:r>
              <a:r>
                <a:rPr lang="en-US" sz="1600" b="1">
                  <a:ea typeface="+mn-lt"/>
                  <a:cs typeface="+mn-lt"/>
                </a:rPr>
                <a:t> </a:t>
              </a:r>
              <a:r>
                <a:rPr lang="en-US" sz="1600">
                  <a:ea typeface="+mn-lt"/>
                  <a:cs typeface="+mn-lt"/>
                </a:rPr>
                <a:t>including how to overcome ageism, suggestions for which type of questions to ask, and tips on the </a:t>
              </a:r>
              <a:r>
                <a:rPr lang="en-US" sz="1600">
                  <a:solidFill>
                    <a:srgbClr val="000000"/>
                  </a:solidFill>
                  <a:ea typeface="+mn-lt"/>
                  <a:cs typeface="+mn-lt"/>
                </a:rPr>
                <a:t>right time and place to interview</a:t>
              </a:r>
              <a:r>
                <a:rPr lang="en-US" sz="1600">
                  <a:ea typeface="+mn-lt"/>
                  <a:cs typeface="+mn-lt"/>
                </a:rPr>
                <a:t>.</a:t>
              </a:r>
              <a:endParaRPr lang="en-US"/>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76687" y="177218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254569"/>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Interviewing Older Adults</a:t>
              </a:r>
              <a:endParaRPr lang="en-US"/>
            </a:p>
          </p:txBody>
        </p:sp>
      </p:grpSp>
    </p:spTree>
    <p:extLst>
      <p:ext uri="{BB962C8B-B14F-4D97-AF65-F5344CB8AC3E}">
        <p14:creationId xmlns:p14="http://schemas.microsoft.com/office/powerpoint/2010/main" val="1523062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9316029" cy="666474"/>
          </a:xfrm>
        </p:spPr>
        <p:txBody>
          <a:bodyPr>
            <a:noAutofit/>
          </a:bodyPr>
          <a:lstStyle/>
          <a:p>
            <a:r>
              <a:rPr lang="en-US" sz="6000">
                <a:latin typeface="Source Sans Pro"/>
              </a:rPr>
              <a:t>Initial Interviews</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066998"/>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While at the hospital, you speak with the EMTs who brought Mrs. Thill to the hospital.</a:t>
              </a:r>
              <a:endParaRPr lang="en-US">
                <a:ea typeface="+mn-lt"/>
                <a:cs typeface="+mn-lt"/>
              </a:endParaRPr>
            </a:p>
            <a:p>
              <a:pPr marL="285750" indent="-285750">
                <a:buFont typeface="Arial"/>
                <a:buChar char="•"/>
              </a:pPr>
              <a:r>
                <a:rPr lang="en-US" sz="1600">
                  <a:ea typeface="+mn-lt"/>
                  <a:cs typeface="+mn-lt"/>
                </a:rPr>
                <a:t> They recall her husband as being very dismissive of her injuries. </a:t>
              </a:r>
              <a:endParaRPr lang="en-US"/>
            </a:p>
            <a:p>
              <a:pPr marL="285750" indent="-285750">
                <a:buFont typeface="Arial"/>
                <a:buChar char="•"/>
              </a:pPr>
              <a:r>
                <a:rPr lang="en-US" sz="1600">
                  <a:ea typeface="+mn-lt"/>
                  <a:cs typeface="+mn-lt"/>
                </a:rPr>
                <a:t>With the exception of multiple cats roaming around, the home itself was clean and clutter-free. </a:t>
              </a:r>
              <a:endParaRPr lang="en-US"/>
            </a:p>
            <a:p>
              <a:endParaRPr lang="en-US"/>
            </a:p>
            <a:p>
              <a:endParaRPr lang="en-US" sz="1600">
                <a:ea typeface="+mn-lt"/>
                <a:cs typeface="+mn-lt"/>
              </a:endParaRPr>
            </a:p>
            <a:p>
              <a:r>
                <a:rPr lang="en-US" sz="1600" b="1">
                  <a:ea typeface="+mn-lt"/>
                  <a:cs typeface="+mn-lt"/>
                </a:rPr>
                <a:t>EAGLE Resource:</a:t>
              </a:r>
              <a:endParaRPr lang="en-US" sz="1600">
                <a:ea typeface="+mn-lt"/>
                <a:cs typeface="+mn-lt"/>
              </a:endParaRPr>
            </a:p>
            <a:p>
              <a:pPr marL="285750" indent="-285750">
                <a:buFont typeface="Arial"/>
                <a:buChar char="•"/>
              </a:pPr>
              <a:r>
                <a:rPr lang="en-US" sz="1600" b="1" u="sng">
                  <a:solidFill>
                    <a:srgbClr val="0563C1"/>
                  </a:solidFill>
                  <a:ea typeface="+mn-lt"/>
                  <a:cs typeface="+mn-lt"/>
                  <a:hlinkClick r:id="rId3"/>
                </a:rPr>
                <a:t>First Responder Checklist</a:t>
              </a:r>
              <a:r>
                <a:rPr lang="en-US" sz="1600" b="1">
                  <a:ea typeface="+mn-lt"/>
                  <a:cs typeface="+mn-lt"/>
                </a:rPr>
                <a:t> </a:t>
              </a:r>
              <a:endParaRPr lang="en-US" sz="1600">
                <a:ea typeface="+mn-lt"/>
                <a:cs typeface="+mn-lt"/>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71829"/>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First Responders</a:t>
              </a:r>
              <a:endParaRPr lang="en-US">
                <a:solidFill>
                  <a:schemeClr val="bg1"/>
                </a:solidFill>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04378"/>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After some reluctance in disclosing information due to HIPAA</a:t>
              </a:r>
              <a:r>
                <a:rPr lang="en-US" sz="1600" b="1" dirty="0">
                  <a:ea typeface="+mn-lt"/>
                  <a:cs typeface="+mn-lt"/>
                </a:rPr>
                <a:t>, </a:t>
              </a:r>
              <a:r>
                <a:rPr lang="en-US" sz="1600" dirty="0">
                  <a:ea typeface="+mn-lt"/>
                  <a:cs typeface="+mn-lt"/>
                </a:rPr>
                <a:t>the doctor states Mrs. Thills injuries are consistent with a possible assault.  </a:t>
              </a:r>
              <a:endParaRPr lang="en-US" dirty="0">
                <a:ea typeface="+mn-lt"/>
                <a:cs typeface="+mn-lt"/>
              </a:endParaRPr>
            </a:p>
            <a:p>
              <a:pPr marL="285750" indent="-285750">
                <a:buFont typeface="Arial"/>
                <a:buChar char="•"/>
              </a:pPr>
              <a:r>
                <a:rPr lang="en-US" sz="1600" dirty="0">
                  <a:ea typeface="+mn-lt"/>
                  <a:cs typeface="+mn-lt"/>
                </a:rPr>
                <a:t>The doctor also notes Mrs. Thill has old injuries that may be consistent with prior history of abuse.  </a:t>
              </a:r>
              <a:endParaRPr lang="en-US" dirty="0"/>
            </a:p>
            <a:p>
              <a:endParaRPr lang="en-US" sz="1600" dirty="0">
                <a:ea typeface="+mn-lt"/>
                <a:cs typeface="+mn-lt"/>
              </a:endParaRPr>
            </a:p>
            <a:p>
              <a:endParaRPr lang="en-US" sz="1600" dirty="0">
                <a:ea typeface="+mn-lt"/>
                <a:cs typeface="+mn-lt"/>
              </a:endParaRPr>
            </a:p>
            <a:p>
              <a:r>
                <a:rPr lang="en-US" sz="1600" b="1" dirty="0">
                  <a:ea typeface="+mn-lt"/>
                  <a:cs typeface="+mn-lt"/>
                </a:rPr>
                <a:t>EAGLE Resource: </a:t>
              </a:r>
              <a:endParaRPr lang="en-US" sz="1600" b="1" dirty="0">
                <a:solidFill>
                  <a:srgbClr val="000000"/>
                </a:solidFill>
                <a:ea typeface="+mn-lt"/>
                <a:cs typeface="+mn-lt"/>
              </a:endParaRPr>
            </a:p>
            <a:p>
              <a:pPr marL="171450" indent="-171450">
                <a:buFont typeface="Arial"/>
                <a:buChar char="•"/>
              </a:pPr>
              <a:r>
                <a:rPr lang="en-US" sz="1600" b="1" u="sng" dirty="0">
                  <a:solidFill>
                    <a:srgbClr val="0563C1"/>
                  </a:solidFill>
                  <a:ea typeface="+mn-lt"/>
                  <a:cs typeface="+mn-lt"/>
                  <a:hlinkClick r:id="rId4"/>
                </a:rPr>
                <a:t>HIPAA: A Guide for Law Enforcement</a:t>
              </a:r>
              <a:endParaRPr lang="en-US" sz="1600" b="1" dirty="0">
                <a:cs typeface="Calibri" panose="020F0502020204030204"/>
              </a:endParaRPr>
            </a:p>
            <a:p>
              <a:endParaRPr lang="en-US" sz="1600" dirty="0">
                <a:ea typeface="+mn-lt"/>
                <a:cs typeface="+mn-lt"/>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7253" y="1771829"/>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499384"/>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ER Doctor</a:t>
              </a:r>
              <a:endParaRPr lang="en-US"/>
            </a:p>
          </p:txBody>
        </p:sp>
      </p:grpSp>
      <p:sp>
        <p:nvSpPr>
          <p:cNvPr id="10" name="Text Placeholder 4">
            <a:extLst>
              <a:ext uri="{FF2B5EF4-FFF2-40B4-BE49-F238E27FC236}">
                <a16:creationId xmlns:a16="http://schemas.microsoft.com/office/drawing/2014/main" id="{4EC9201E-2B83-7DA1-9B26-9C7D29DDFD6E}"/>
              </a:ext>
            </a:extLst>
          </p:cNvPr>
          <p:cNvSpPr>
            <a:spLocks noGrp="1"/>
          </p:cNvSpPr>
          <p:nvPr/>
        </p:nvSpPr>
        <p:spPr>
          <a:xfrm>
            <a:off x="421810" y="121480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353937" y="2032492"/>
              <a:ext cx="35501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Thill is an 85-year-old woman who lives with her husband in their home. </a:t>
              </a:r>
              <a:endParaRPr lang="en-US">
                <a:ea typeface="+mn-lt"/>
                <a:cs typeface="+mn-lt"/>
              </a:endParaRPr>
            </a:p>
            <a:p>
              <a:pPr marL="285750" indent="-285750">
                <a:buFont typeface="Arial"/>
                <a:buChar char="•"/>
              </a:pPr>
              <a:r>
                <a:rPr lang="en-US" sz="1600">
                  <a:ea typeface="+mn-lt"/>
                  <a:cs typeface="+mn-lt"/>
                </a:rPr>
                <a:t>She reports she has been assaulted by her husband and that this is not the first time. </a:t>
              </a:r>
              <a:endParaRPr lang="en-US">
                <a:ea typeface="+mn-lt"/>
                <a:cs typeface="+mn-lt"/>
              </a:endParaRPr>
            </a:p>
            <a:p>
              <a:pPr marL="285750" indent="-285750">
                <a:buFont typeface="Arial"/>
                <a:buChar char="•"/>
              </a:pPr>
              <a:r>
                <a:rPr lang="en-US" sz="1600">
                  <a:ea typeface="+mn-lt"/>
                  <a:cs typeface="+mn-lt"/>
                </a:rPr>
                <a:t>She states, “he picked up my walker and slammed it against my leg. He kept hitting me and hitting me.” </a:t>
              </a:r>
              <a:endParaRPr lang="en-US">
                <a:ea typeface="+mn-lt"/>
                <a:cs typeface="+mn-lt"/>
              </a:endParaRPr>
            </a:p>
            <a:p>
              <a:pPr marL="285750" indent="-285750">
                <a:buFont typeface="Arial"/>
                <a:buChar char="•"/>
              </a:pPr>
              <a:r>
                <a:rPr lang="en-US" sz="1600">
                  <a:ea typeface="+mn-lt"/>
                  <a:cs typeface="+mn-lt"/>
                </a:rPr>
                <a:t>Mrs. Thill has visible injuries to her legs and severe bruising to her face.  </a:t>
              </a:r>
              <a:endParaRPr lang="en-US"/>
            </a:p>
            <a:p>
              <a:endParaRPr lang="en-US" sz="1600">
                <a:cs typeface="Calibri" panose="020F0502020204030204"/>
              </a:endParaRPr>
            </a:p>
            <a:p>
              <a:r>
                <a:rPr lang="en-US" sz="1600" b="1">
                  <a:ea typeface="+mn-lt"/>
                  <a:cs typeface="+mn-lt"/>
                </a:rPr>
                <a:t>EAGLE Resource: </a:t>
              </a:r>
            </a:p>
            <a:p>
              <a:pPr marL="285750" indent="-285750">
                <a:buFont typeface="Arial"/>
                <a:buChar char="•"/>
              </a:pPr>
              <a:r>
                <a:rPr lang="en-US" sz="1600" b="1" u="sng">
                  <a:solidFill>
                    <a:srgbClr val="0563C1"/>
                  </a:solidFill>
                  <a:ea typeface="+mn-lt"/>
                  <a:cs typeface="+mn-lt"/>
                  <a:hlinkClick r:id="rId5"/>
                </a:rPr>
                <a:t>Bruising Identification Chart</a:t>
              </a:r>
              <a:r>
                <a:rPr lang="en-US" sz="1600" b="1">
                  <a:ea typeface="+mn-lt"/>
                  <a:cs typeface="+mn-lt"/>
                </a:rPr>
                <a:t> </a:t>
              </a:r>
              <a:endParaRPr lang="en-US" sz="1600">
                <a:cs typeface="Calibri"/>
              </a:endParaRPr>
            </a:p>
            <a:p>
              <a:endParaRPr lang="en-US" sz="1600">
                <a:ea typeface="+mn-lt"/>
                <a:cs typeface="+mn-lt"/>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43433"/>
            <a:ext cx="3775494" cy="4149303"/>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542116"/>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Thill</a:t>
              </a:r>
              <a:endParaRPr lang="en-US"/>
            </a:p>
          </p:txBody>
        </p:sp>
      </p:grpSp>
    </p:spTree>
    <p:extLst>
      <p:ext uri="{BB962C8B-B14F-4D97-AF65-F5344CB8AC3E}">
        <p14:creationId xmlns:p14="http://schemas.microsoft.com/office/powerpoint/2010/main" val="614634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Facts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a:bodyPr>
          <a:lstStyle/>
          <a:p>
            <a:pPr marL="342900" indent="-342900">
              <a:buChar char="•"/>
            </a:pPr>
            <a:r>
              <a:rPr lang="en-US">
                <a:latin typeface="Source Sans Pro"/>
                <a:ea typeface="Source Sans Pro"/>
              </a:rPr>
              <a:t>The types of elder abuse include Physical, Psychological/ Emotional, Financial, Sexual, and Neglect</a:t>
            </a:r>
            <a:endParaRPr lang="en-US">
              <a:ea typeface="Source Sans Pro"/>
            </a:endParaRPr>
          </a:p>
          <a:p>
            <a:pPr marL="342900" indent="-342900">
              <a:buChar char="•"/>
            </a:pPr>
            <a:r>
              <a:rPr lang="en-US">
                <a:latin typeface="Source Sans Pro"/>
                <a:ea typeface="Source Sans Pro"/>
              </a:rPr>
              <a:t>As the population of older adults increases, so too will the number of elder abuse cases</a:t>
            </a: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272187"/>
            <a:ext cx="9203364" cy="4079393"/>
          </a:xfrm>
        </p:spPr>
        <p:txBody>
          <a:bodyPr vert="horz" lIns="91440" tIns="45720" rIns="91440" bIns="45720" rtlCol="0" anchor="t">
            <a:normAutofit/>
          </a:bodyPr>
          <a:lstStyle/>
          <a:p>
            <a:r>
              <a:rPr lang="en-US">
                <a:latin typeface="Source Sans Pro"/>
                <a:ea typeface="Source Sans Pro"/>
              </a:rPr>
              <a:t>Learn about the tools available on The Elder Abuse Guide for Law Enforcement </a:t>
            </a:r>
          </a:p>
          <a:p>
            <a:r>
              <a:rPr lang="en-US">
                <a:latin typeface="Source Sans Pro"/>
                <a:ea typeface="Source Sans Pro"/>
              </a:rPr>
              <a:t>"</a:t>
            </a:r>
            <a:r>
              <a:rPr lang="en-US" i="1">
                <a:latin typeface="Source Sans Pro"/>
                <a:ea typeface="Source Sans Pro"/>
              </a:rPr>
              <a:t>EAGLE is as important as your badge in your arsenal of tools" </a:t>
            </a:r>
            <a:endParaRPr lang="en-US">
              <a:latin typeface="Source Sans Pro"/>
              <a:ea typeface="Source Sans Pro"/>
            </a:endParaRPr>
          </a:p>
          <a:p>
            <a:r>
              <a:rPr lang="en-US" sz="1600" i="1">
                <a:latin typeface="Source Sans Pro"/>
                <a:ea typeface="Source Sans Pro"/>
              </a:rPr>
              <a:t>                                            Deputy Ron Gardner MS</a:t>
            </a:r>
            <a:endParaRPr lang="en-US" sz="1600">
              <a:latin typeface="Source Sans Pro"/>
              <a:ea typeface="Source Sans Pro"/>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519041" y="3658056"/>
            <a:ext cx="9549154" cy="2041178"/>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71624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3023372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8405716" cy="666474"/>
          </a:xfrm>
        </p:spPr>
        <p:txBody>
          <a:bodyPr>
            <a:noAutofit/>
          </a:bodyPr>
          <a:lstStyle/>
          <a:p>
            <a:r>
              <a:rPr lang="en-US" sz="6000">
                <a:latin typeface="Source Sans Pro"/>
              </a:rPr>
              <a:t>Follow-Up Interviews</a:t>
            </a:r>
            <a:endParaRPr lang="en-US"/>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neighbor states he can hear when Mr. Thill gets angry with his wife and that happens frequently.   </a:t>
              </a:r>
              <a:endParaRPr lang="en-US"/>
            </a:p>
            <a:p>
              <a:pPr marL="285750" indent="-285750">
                <a:buFont typeface="Arial"/>
                <a:buChar char="•"/>
              </a:pPr>
              <a:r>
                <a:rPr lang="en-US" sz="1600">
                  <a:ea typeface="+mn-lt"/>
                  <a:cs typeface="+mn-lt"/>
                </a:rPr>
                <a:t>He has called 911 on multiple occasions. </a:t>
              </a:r>
              <a:endParaRPr lang="en-US"/>
            </a:p>
            <a:p>
              <a:endParaRPr lang="en-US" sz="1600">
                <a:ea typeface="+mn-lt"/>
                <a:cs typeface="+mn-lt"/>
              </a:endParaRPr>
            </a:p>
            <a:p>
              <a:endParaRPr lang="en-US" sz="1600">
                <a:ea typeface="+mn-lt"/>
                <a:cs typeface="+mn-lt"/>
              </a:endParaRPr>
            </a:p>
            <a:p>
              <a:r>
                <a:rPr lang="en-US" sz="1600" b="1">
                  <a:ea typeface="+mn-lt"/>
                  <a:cs typeface="+mn-lt"/>
                </a:rPr>
                <a:t>EAGLE Resource: </a:t>
              </a:r>
              <a:endParaRPr lang="en-US" sz="1600" b="1">
                <a:solidFill>
                  <a:srgbClr val="000000"/>
                </a:solidFill>
                <a:ea typeface="+mn-lt"/>
                <a:cs typeface="+mn-lt"/>
              </a:endParaRPr>
            </a:p>
            <a:p>
              <a:pPr marL="285750" indent="-285750">
                <a:buFont typeface="Arial"/>
                <a:buChar char="•"/>
              </a:pPr>
              <a:r>
                <a:rPr lang="en-US" sz="1600" b="1" u="sng">
                  <a:solidFill>
                    <a:srgbClr val="0563C1"/>
                  </a:solidFill>
                  <a:ea typeface="+mn-lt"/>
                  <a:cs typeface="+mn-lt"/>
                  <a:hlinkClick r:id="rId3"/>
                </a:rPr>
                <a:t>Elder Abuse</a:t>
              </a:r>
              <a:r>
                <a:rPr lang="en-US" sz="1600" u="sng">
                  <a:solidFill>
                    <a:srgbClr val="0563C1"/>
                  </a:solidFill>
                  <a:ea typeface="+mn-lt"/>
                  <a:cs typeface="+mn-lt"/>
                  <a:hlinkClick r:id="rId3"/>
                </a:rPr>
                <a:t> </a:t>
              </a:r>
              <a:r>
                <a:rPr lang="en-US" sz="1600" b="1" u="sng">
                  <a:solidFill>
                    <a:srgbClr val="0563C1"/>
                  </a:solidFill>
                  <a:ea typeface="+mn-lt"/>
                  <a:cs typeface="+mn-lt"/>
                  <a:hlinkClick r:id="rId3"/>
                </a:rPr>
                <a:t>Evidence Collection Checklist</a:t>
              </a:r>
              <a:r>
                <a:rPr lang="en-US" sz="1600" b="1">
                  <a:ea typeface="+mn-lt"/>
                  <a:cs typeface="+mn-lt"/>
                </a:rPr>
                <a:t> </a:t>
              </a:r>
              <a:endParaRPr lang="en-US" sz="1600">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96000"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512199"/>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Neighbor</a:t>
              </a:r>
              <a:endParaRPr lang="en-US">
                <a:solidFill>
                  <a:schemeClr val="bg1"/>
                </a:solidFill>
              </a:endParaRPr>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75624"/>
              <a:ext cx="330573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Husband denies any wrongdoing. </a:t>
              </a:r>
              <a:endParaRPr lang="en-US"/>
            </a:p>
            <a:p>
              <a:pPr marL="285750" indent="-285750">
                <a:buFont typeface="Arial"/>
                <a:buChar char="•"/>
              </a:pPr>
              <a:r>
                <a:rPr lang="en-US" sz="1600">
                  <a:ea typeface="+mn-lt"/>
                  <a:cs typeface="+mn-lt"/>
                </a:rPr>
                <a:t>He claims his wife is very clumsy and falls all the time. </a:t>
              </a:r>
              <a:endParaRPr lang="en-US">
                <a:ea typeface="+mn-lt"/>
                <a:cs typeface="+mn-lt"/>
              </a:endParaRPr>
            </a:p>
            <a:p>
              <a:pPr marL="285750" indent="-285750">
                <a:buFont typeface="Arial"/>
                <a:buChar char="•"/>
              </a:pPr>
              <a:r>
                <a:rPr lang="en-US" sz="1600">
                  <a:ea typeface="+mn-lt"/>
                  <a:cs typeface="+mn-lt"/>
                </a:rPr>
                <a:t>He states she tripped over the cat and fell.  </a:t>
              </a:r>
              <a:endParaRPr lang="en-US"/>
            </a:p>
            <a:p>
              <a:endParaRPr lang="en-US" sz="1600">
                <a:ea typeface="+mn-lt"/>
                <a:cs typeface="+mn-lt"/>
              </a:endParaRPr>
            </a:p>
            <a:p>
              <a:endParaRPr lang="en-US" sz="1600">
                <a:ea typeface="+mn-lt"/>
                <a:cs typeface="+mn-lt"/>
              </a:endParaRPr>
            </a:p>
            <a:p>
              <a:r>
                <a:rPr lang="en-US" sz="1600" b="1">
                  <a:ea typeface="+mn-lt"/>
                  <a:cs typeface="+mn-lt"/>
                </a:rPr>
                <a:t>EAGLE Resource: </a:t>
              </a:r>
              <a:endParaRPr lang="en-US" sz="1600" b="1">
                <a:solidFill>
                  <a:srgbClr val="000000"/>
                </a:solidFill>
                <a:ea typeface="+mn-lt"/>
                <a:cs typeface="+mn-lt"/>
              </a:endParaRPr>
            </a:p>
            <a:p>
              <a:pPr marL="285750" indent="-285750">
                <a:buFont typeface="Arial"/>
                <a:buChar char="•"/>
              </a:pPr>
              <a:r>
                <a:rPr lang="en-US" sz="1600" b="1" u="sng">
                  <a:solidFill>
                    <a:srgbClr val="0563C1"/>
                  </a:solidFill>
                  <a:ea typeface="+mn-lt"/>
                  <a:cs typeface="+mn-lt"/>
                  <a:hlinkClick r:id="rId4"/>
                </a:rPr>
                <a:t>Recognizing Abusers</a:t>
              </a:r>
              <a:endParaRPr lang="en-US" sz="1600" b="1">
                <a:cs typeface="Calibri"/>
              </a:endParaRPr>
            </a:p>
            <a:p>
              <a:endParaRPr lang="en-US" sz="1600">
                <a:latin typeface="Calibri"/>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39"/>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586967"/>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Husband</a:t>
              </a:r>
              <a:endParaRPr lang="en-US"/>
            </a:p>
          </p:txBody>
        </p:sp>
      </p:grpSp>
      <p:sp>
        <p:nvSpPr>
          <p:cNvPr id="10" name="Text Placeholder 4">
            <a:extLst>
              <a:ext uri="{FF2B5EF4-FFF2-40B4-BE49-F238E27FC236}">
                <a16:creationId xmlns:a16="http://schemas.microsoft.com/office/drawing/2014/main" id="{FEF25438-2044-DED2-F2C0-875AF30D1121}"/>
              </a:ext>
            </a:extLst>
          </p:cNvPr>
          <p:cNvSpPr>
            <a:spLocks noGrp="1"/>
          </p:cNvSpPr>
          <p:nvPr/>
        </p:nvSpPr>
        <p:spPr>
          <a:xfrm>
            <a:off x="421810"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27292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99" y="402326"/>
            <a:ext cx="12191500" cy="666474"/>
          </a:xfrm>
        </p:spPr>
        <p:txBody>
          <a:bodyPr>
            <a:noAutofit/>
          </a:bodyPr>
          <a:lstStyle/>
          <a:p>
            <a:pPr algn="ctr"/>
            <a:r>
              <a:rPr lang="en-US" sz="5800">
                <a:latin typeface="Source Sans Pro"/>
              </a:rPr>
              <a:t>Working with Others to Build a Case</a:t>
            </a:r>
            <a:endParaRPr lang="en-US" sz="5800">
              <a:ea typeface="Source Sans Pro"/>
            </a:endParaRPr>
          </a:p>
        </p:txBody>
      </p:sp>
      <p:sp>
        <p:nvSpPr>
          <p:cNvPr id="10" name="Text Placeholder 4">
            <a:extLst>
              <a:ext uri="{FF2B5EF4-FFF2-40B4-BE49-F238E27FC236}">
                <a16:creationId xmlns:a16="http://schemas.microsoft.com/office/drawing/2014/main" id="{210FECEE-FC5B-A3AD-A34C-0A36003695CD}"/>
              </a:ext>
            </a:extLst>
          </p:cNvPr>
          <p:cNvSpPr>
            <a:spLocks noGrp="1"/>
          </p:cNvSpPr>
          <p:nvPr/>
        </p:nvSpPr>
        <p:spPr>
          <a:xfrm>
            <a:off x="263659"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366252" y="2081375"/>
              <a:ext cx="35501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Elder abuse is a complex crime often requiring a multidisciplinary response. Elder abuse multidisciplinary teams (MDTs) are typically comprised of law enforcement, adult protective services (APS), medical professionals, prosecutors, psychologists, and other specialists who meet on a regular basis to review complex cases. Law enforcement builds stronger cases when working with professionals on an MDT. Visit the </a:t>
              </a:r>
              <a:r>
                <a:rPr lang="en-US" sz="1600" u="sng">
                  <a:solidFill>
                    <a:srgbClr val="0563C1"/>
                  </a:solidFill>
                  <a:ea typeface="+mn-lt"/>
                  <a:cs typeface="+mn-lt"/>
                  <a:hlinkClick r:id="rId3"/>
                </a:rPr>
                <a:t>MDT Technical Assistance Cente</a:t>
              </a:r>
              <a:r>
                <a:rPr lang="en-US" sz="1600">
                  <a:ea typeface="+mn-lt"/>
                  <a:cs typeface="+mn-lt"/>
                </a:rPr>
                <a:t>r to learn more about MDTs.</a:t>
              </a:r>
              <a:endParaRPr lang="en-US"/>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8" y="1757451"/>
            <a:ext cx="3775494" cy="4221190"/>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254168" y="3244178"/>
              <a:ext cx="3764065" cy="12443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a:solidFill>
                    <a:schemeClr val="bg1"/>
                  </a:solidFill>
                  <a:latin typeface="source-sans-pro"/>
                  <a:cs typeface="Calibri"/>
                </a:rPr>
                <a:t>Multidisciplinary Teams (MDT)</a:t>
              </a:r>
              <a:endParaRPr lang="en-US" sz="3800">
                <a:solidFill>
                  <a:schemeClr val="bg1"/>
                </a:solidFill>
                <a:cs typeface="Calibri"/>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54579" y="2061246"/>
              <a:ext cx="336324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The support person visited Mrs. Thill in the hospital.</a:t>
              </a:r>
              <a:endParaRPr lang="en-US" dirty="0">
                <a:ea typeface="+mn-lt"/>
                <a:cs typeface="+mn-lt"/>
              </a:endParaRPr>
            </a:p>
            <a:p>
              <a:pPr marL="285750" indent="-285750">
                <a:buFont typeface="Arial"/>
                <a:buChar char="•"/>
              </a:pPr>
              <a:r>
                <a:rPr lang="en-US" sz="1600" dirty="0">
                  <a:ea typeface="+mn-lt"/>
                  <a:cs typeface="+mn-lt"/>
                </a:rPr>
                <a:t>The support person assisted Mrs. Thill in getting an order for protection from her husband. </a:t>
              </a:r>
              <a:endParaRPr lang="en-US" dirty="0">
                <a:ea typeface="+mn-lt"/>
                <a:cs typeface="+mn-lt"/>
              </a:endParaRPr>
            </a:p>
            <a:p>
              <a:pPr marL="285750" indent="-285750">
                <a:buFont typeface="Arial"/>
                <a:buChar char="•"/>
              </a:pPr>
              <a:r>
                <a:rPr lang="en-US" sz="1600" dirty="0">
                  <a:ea typeface="+mn-lt"/>
                  <a:cs typeface="+mn-lt"/>
                </a:rPr>
                <a:t>The support person was also able to connect Mrs. Thill with local resources and support.  </a:t>
              </a:r>
              <a:endParaRPr lang="en-US" dirty="0">
                <a:cs typeface="Calibri" panose="020F0502020204030204"/>
              </a:endParaRPr>
            </a:p>
            <a:p>
              <a:endParaRPr lang="en-US" sz="1600" dirty="0">
                <a:ea typeface="+mn-lt"/>
                <a:cs typeface="+mn-lt"/>
              </a:endParaRPr>
            </a:p>
            <a:p>
              <a:endParaRPr lang="en-US" sz="1600" dirty="0">
                <a:ea typeface="+mn-lt"/>
                <a:cs typeface="+mn-lt"/>
              </a:endParaRPr>
            </a:p>
            <a:p>
              <a:r>
                <a:rPr lang="en-US" sz="1600" b="1" dirty="0">
                  <a:ea typeface="+mn-lt"/>
                  <a:cs typeface="+mn-lt"/>
                </a:rPr>
                <a:t>EAGLE Resource: </a:t>
              </a:r>
              <a:r>
                <a:rPr lang="en-US" sz="1600" dirty="0">
                  <a:ea typeface="+mn-lt"/>
                  <a:cs typeface="+mn-lt"/>
                </a:rPr>
                <a:t> </a:t>
              </a:r>
            </a:p>
            <a:p>
              <a:pPr marL="285750" indent="-285750">
                <a:buFont typeface="Arial"/>
                <a:buChar char="•"/>
              </a:pPr>
              <a:r>
                <a:rPr lang="en-US" sz="1600" b="1" u="sng" dirty="0">
                  <a:solidFill>
                    <a:srgbClr val="0563C1"/>
                  </a:solidFill>
                  <a:ea typeface="+mn-lt"/>
                  <a:cs typeface="+mn-lt"/>
                  <a:hlinkClick r:id="rId4"/>
                </a:rPr>
                <a:t>Community Resource Referral</a:t>
              </a:r>
              <a:r>
                <a:rPr lang="en-US" sz="1600" dirty="0">
                  <a:ea typeface="+mn-lt"/>
                  <a:cs typeface="+mn-lt"/>
                </a:rPr>
                <a:t> </a:t>
              </a:r>
              <a:endParaRPr lang="en-US" sz="1600" dirty="0">
                <a:cs typeface="Calibri"/>
              </a:endParaRPr>
            </a:p>
            <a:p>
              <a:endParaRPr lang="en-US" sz="1600" dirty="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192875" y="1763489"/>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244178"/>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bg1"/>
                  </a:solidFill>
                  <a:latin typeface="source-sans-pro"/>
                  <a:cs typeface="Calibri"/>
                </a:rPr>
                <a:t>Support Person</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46869"/>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In building your case, you consult with the prosecutor. </a:t>
              </a:r>
              <a:endParaRPr lang="en-US">
                <a:ea typeface="+mn-lt"/>
                <a:cs typeface="+mn-lt"/>
              </a:endParaRPr>
            </a:p>
            <a:p>
              <a:pPr marL="285750" indent="-285750">
                <a:buFont typeface="Arial"/>
                <a:buChar char="•"/>
              </a:pPr>
              <a:r>
                <a:rPr lang="en-US" sz="1600">
                  <a:ea typeface="+mn-lt"/>
                  <a:cs typeface="+mn-lt"/>
                </a:rPr>
                <a:t>The prosecutor requests the evidence you have collected so far, particularly photos of Mrs. Thills injuries. </a:t>
              </a:r>
              <a:endParaRPr lang="en-US">
                <a:ea typeface="+mn-lt"/>
                <a:cs typeface="+mn-lt"/>
              </a:endParaRPr>
            </a:p>
            <a:p>
              <a:pPr marL="285750" indent="-285750">
                <a:buFont typeface="Arial"/>
                <a:buChar char="•"/>
              </a:pPr>
              <a:r>
                <a:rPr lang="en-US" sz="1600">
                  <a:ea typeface="+mn-lt"/>
                  <a:cs typeface="+mn-lt"/>
                </a:rPr>
                <a:t>The prosecutor also informs you that they will charge Mr. Thill with “Assault on a Vulnerable Adult”.  </a:t>
              </a:r>
              <a:endParaRPr lang="en-US">
                <a:cs typeface="Calibri" panose="020F0502020204030204"/>
              </a:endParaRPr>
            </a:p>
            <a:p>
              <a:endParaRPr lang="en-US" sz="1600">
                <a:ea typeface="+mn-lt"/>
                <a:cs typeface="+mn-lt"/>
              </a:endParaRPr>
            </a:p>
            <a:p>
              <a:endParaRPr lang="en-US" sz="1600">
                <a:ea typeface="+mn-lt"/>
                <a:cs typeface="+mn-lt"/>
              </a:endParaRPr>
            </a:p>
            <a:p>
              <a:r>
                <a:rPr lang="en-US" sz="1600" b="1">
                  <a:ea typeface="+mn-lt"/>
                  <a:cs typeface="+mn-lt"/>
                </a:rPr>
                <a:t>EAGLE Resource: </a:t>
              </a:r>
            </a:p>
            <a:p>
              <a:pPr marL="285750" indent="-285750">
                <a:buFont typeface="Arial"/>
                <a:buChar char="•"/>
              </a:pPr>
              <a:r>
                <a:rPr lang="en-US" sz="1600" b="1" u="sng">
                  <a:solidFill>
                    <a:srgbClr val="0563C1"/>
                  </a:solidFill>
                  <a:ea typeface="+mn-lt"/>
                  <a:cs typeface="+mn-lt"/>
                  <a:hlinkClick r:id="rId5"/>
                </a:rPr>
                <a:t>State Specific Laws</a:t>
              </a:r>
              <a:r>
                <a:rPr lang="en-US" sz="1600">
                  <a:ea typeface="+mn-lt"/>
                  <a:cs typeface="+mn-lt"/>
                </a:rPr>
                <a:t> </a:t>
              </a: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09" y="1757808"/>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p>
          </p:txBody>
        </p:sp>
      </p:grpSp>
    </p:spTree>
    <p:extLst>
      <p:ext uri="{BB962C8B-B14F-4D97-AF65-F5344CB8AC3E}">
        <p14:creationId xmlns:p14="http://schemas.microsoft.com/office/powerpoint/2010/main" val="1718473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1013162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0423085" cy="666474"/>
          </a:xfrm>
        </p:spPr>
        <p:txBody>
          <a:bodyPr>
            <a:noAutofit/>
          </a:bodyPr>
          <a:lstStyle/>
          <a:p>
            <a:r>
              <a:rPr lang="en-US" sz="6000">
                <a:latin typeface="Source Sans Pro"/>
              </a:rPr>
              <a:t>Real-Life Case: Physical Abuse</a:t>
            </a:r>
            <a:endParaRPr lang="en-US"/>
          </a:p>
        </p:txBody>
      </p:sp>
      <p:pic>
        <p:nvPicPr>
          <p:cNvPr id="2" name="Online Media 1" title="Elder Abuse: Physical Abuse">
            <a:hlinkClick r:id="" action="ppaction://media"/>
            <a:extLst>
              <a:ext uri="{FF2B5EF4-FFF2-40B4-BE49-F238E27FC236}">
                <a16:creationId xmlns:a16="http://schemas.microsoft.com/office/drawing/2014/main" id="{E49485C2-2E3F-3780-6813-06778BF8CB47}"/>
              </a:ext>
            </a:extLst>
          </p:cNvPr>
          <p:cNvPicPr>
            <a:picLocks noRot="1" noChangeAspect="1"/>
          </p:cNvPicPr>
          <p:nvPr>
            <a:videoFile r:link="rId1"/>
          </p:nvPr>
        </p:nvPicPr>
        <p:blipFill>
          <a:blip r:embed="rId4"/>
          <a:stretch>
            <a:fillRect/>
          </a:stretch>
        </p:blipFill>
        <p:spPr>
          <a:xfrm>
            <a:off x="2329834" y="1494345"/>
            <a:ext cx="7532277" cy="4569364"/>
          </a:xfrm>
          <a:prstGeom prst="rect">
            <a:avLst/>
          </a:prstGeom>
        </p:spPr>
      </p:pic>
    </p:spTree>
    <p:extLst>
      <p:ext uri="{BB962C8B-B14F-4D97-AF65-F5344CB8AC3E}">
        <p14:creationId xmlns:p14="http://schemas.microsoft.com/office/powerpoint/2010/main" val="401531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Summary</a:t>
            </a:r>
            <a:endParaRPr lang="en-US"/>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34</a:t>
            </a:fld>
            <a:endParaRPr lang="en-US"/>
          </a:p>
        </p:txBody>
      </p:sp>
      <p:sp>
        <p:nvSpPr>
          <p:cNvPr id="9" name="TextBox 8">
            <a:extLst>
              <a:ext uri="{FF2B5EF4-FFF2-40B4-BE49-F238E27FC236}">
                <a16:creationId xmlns:a16="http://schemas.microsoft.com/office/drawing/2014/main" id="{9B362F43-85EB-BC2D-0859-43239020EF09}"/>
              </a:ext>
            </a:extLst>
          </p:cNvPr>
          <p:cNvSpPr txBox="1"/>
          <p:nvPr/>
        </p:nvSpPr>
        <p:spPr>
          <a:xfrm>
            <a:off x="1618293" y="1380608"/>
            <a:ext cx="964598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rgbClr val="93632E"/>
                </a:solidFill>
                <a:latin typeface="source-sans-pro"/>
                <a:cs typeface="Calibri"/>
              </a:rPr>
              <a:t>Neglect</a:t>
            </a:r>
          </a:p>
          <a:p>
            <a:r>
              <a:rPr lang="en-US" dirty="0">
                <a:solidFill>
                  <a:srgbClr val="333333"/>
                </a:solidFill>
                <a:latin typeface="source-sans-pro"/>
                <a:ea typeface="+mn-lt"/>
                <a:cs typeface="+mn-lt"/>
              </a:rPr>
              <a:t>The failure of an identified caregiver or responsible other to provide basic necessities, including nutrition, hygiene, shelter, clothing, necessary medical care, and safety</a:t>
            </a:r>
            <a:endParaRPr lang="en-US" dirty="0">
              <a:latin typeface="source-sans-pro"/>
            </a:endParaRPr>
          </a:p>
          <a:p>
            <a:endParaRPr lang="en-US" sz="2400" b="1" dirty="0">
              <a:solidFill>
                <a:srgbClr val="93632E"/>
              </a:solidFill>
              <a:latin typeface="source-sans-pro"/>
              <a:cs typeface="Calibri"/>
            </a:endParaRPr>
          </a:p>
          <a:p>
            <a:r>
              <a:rPr lang="en-US" sz="2400" b="1" dirty="0">
                <a:solidFill>
                  <a:srgbClr val="93632E"/>
                </a:solidFill>
                <a:latin typeface="source-sans-pro"/>
                <a:cs typeface="Calibri"/>
              </a:rPr>
              <a:t>Financial Abuse </a:t>
            </a:r>
          </a:p>
          <a:p>
            <a:r>
              <a:rPr lang="en-US" b="1" dirty="0">
                <a:solidFill>
                  <a:srgbClr val="333333"/>
                </a:solidFill>
                <a:latin typeface="source-sans-pro"/>
                <a:ea typeface="+mn-lt"/>
                <a:cs typeface="+mn-lt"/>
              </a:rPr>
              <a:t>Using an older adult’s money or assets</a:t>
            </a:r>
            <a:r>
              <a:rPr lang="en-US" dirty="0">
                <a:solidFill>
                  <a:srgbClr val="333333"/>
                </a:solidFill>
                <a:latin typeface="source-sans-pro"/>
                <a:ea typeface="+mn-lt"/>
                <a:cs typeface="+mn-lt"/>
              </a:rPr>
              <a:t> (pension, home, social security checks) contrary to their wishes, needs or best interests, or for the abuser’s personal gain.</a:t>
            </a:r>
            <a:endParaRPr lang="en-US" dirty="0">
              <a:latin typeface="source-sans-pro"/>
            </a:endParaRPr>
          </a:p>
          <a:p>
            <a:r>
              <a:rPr lang="en-US" b="1" dirty="0">
                <a:solidFill>
                  <a:srgbClr val="333333"/>
                </a:solidFill>
                <a:latin typeface="source-sans-pro"/>
                <a:ea typeface="+mn-lt"/>
                <a:cs typeface="+mn-lt"/>
              </a:rPr>
              <a:t>Undue influence</a:t>
            </a:r>
            <a:r>
              <a:rPr lang="en-US" dirty="0">
                <a:solidFill>
                  <a:srgbClr val="333333"/>
                </a:solidFill>
                <a:latin typeface="source-sans-pro"/>
                <a:ea typeface="+mn-lt"/>
                <a:cs typeface="+mn-lt"/>
              </a:rPr>
              <a:t> is when a person of trust manipulates and takes advantage of a vulnerable elder to gain control of money, property or life—either directly or through power of attorney, trust, marriage, adoption, or inheritance.</a:t>
            </a:r>
            <a:endParaRPr lang="en-US" dirty="0">
              <a:latin typeface="source-sans-pro"/>
            </a:endParaRPr>
          </a:p>
          <a:p>
            <a:endParaRPr lang="en-US" sz="2400" b="1" dirty="0">
              <a:solidFill>
                <a:srgbClr val="93632E"/>
              </a:solidFill>
              <a:latin typeface="source-sans-pro"/>
              <a:cs typeface="Calibri"/>
            </a:endParaRPr>
          </a:p>
          <a:p>
            <a:r>
              <a:rPr lang="en-US" sz="2400" b="1" dirty="0">
                <a:solidFill>
                  <a:srgbClr val="93632E"/>
                </a:solidFill>
                <a:latin typeface="source-sans-pro"/>
                <a:cs typeface="Calibri"/>
              </a:rPr>
              <a:t>Physical Abuse</a:t>
            </a:r>
          </a:p>
          <a:p>
            <a:r>
              <a:rPr lang="en-US" dirty="0">
                <a:solidFill>
                  <a:srgbClr val="333333"/>
                </a:solidFill>
                <a:latin typeface="source-sans-pro"/>
                <a:ea typeface="+mn-lt"/>
                <a:cs typeface="+mn-lt"/>
              </a:rPr>
              <a:t>Physical force that results in injury or death, commonly recognized as: hitting, kicking, pinching, grabbing, burning, punching, choking, slapping, twisting, force-feeding, misuse of medication, misuse of chemical or physical restraints</a:t>
            </a:r>
            <a:endParaRPr lang="en-US" dirty="0">
              <a:latin typeface="source-sans-pro"/>
            </a:endParaRPr>
          </a:p>
        </p:txBody>
      </p:sp>
    </p:spTree>
    <p:extLst>
      <p:ext uri="{BB962C8B-B14F-4D97-AF65-F5344CB8AC3E}">
        <p14:creationId xmlns:p14="http://schemas.microsoft.com/office/powerpoint/2010/main" val="2848743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Thank you!</a:t>
            </a:r>
            <a:endParaRPr lang="en-US"/>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35</a:t>
            </a:fld>
            <a:endParaRPr lang="en-US"/>
          </a:p>
        </p:txBody>
      </p:sp>
      <p:sp>
        <p:nvSpPr>
          <p:cNvPr id="9" name="TextBox 8">
            <a:extLst>
              <a:ext uri="{FF2B5EF4-FFF2-40B4-BE49-F238E27FC236}">
                <a16:creationId xmlns:a16="http://schemas.microsoft.com/office/drawing/2014/main" id="{9B362F43-85EB-BC2D-0859-43239020EF09}"/>
              </a:ext>
            </a:extLst>
          </p:cNvPr>
          <p:cNvSpPr txBox="1"/>
          <p:nvPr/>
        </p:nvSpPr>
        <p:spPr>
          <a:xfrm>
            <a:off x="1321243" y="1380608"/>
            <a:ext cx="1033049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source-sans-pro"/>
                <a:cs typeface="Calibri"/>
              </a:rPr>
              <a:t>We expect so much from Law Enforcement and want to thank you for taking the time to learn more about the complex issue of Elder Abuse</a:t>
            </a:r>
          </a:p>
          <a:p>
            <a:endParaRPr lang="en-US" sz="2400" b="1">
              <a:latin typeface="source-sans-pro"/>
              <a:cs typeface="Calibri"/>
            </a:endParaRPr>
          </a:p>
          <a:p>
            <a:r>
              <a:rPr lang="en-US" sz="2400" b="1">
                <a:latin typeface="source-sans-pro"/>
                <a:cs typeface="Calibri"/>
              </a:rPr>
              <a:t>This presentation has taken you from </a:t>
            </a:r>
          </a:p>
          <a:p>
            <a:pPr marL="342900" indent="-342900">
              <a:buFont typeface="Arial"/>
              <a:buChar char="•"/>
            </a:pPr>
            <a:r>
              <a:rPr lang="en-US" sz="2400" b="1">
                <a:latin typeface="source-sans-pro"/>
                <a:cs typeface="Calibri"/>
              </a:rPr>
              <a:t>Understanding Elder Abuse in Your Community</a:t>
            </a:r>
          </a:p>
          <a:p>
            <a:pPr marL="342900" indent="-342900">
              <a:buFont typeface="Arial"/>
              <a:buChar char="•"/>
            </a:pPr>
            <a:r>
              <a:rPr lang="en-US" sz="2400" b="1">
                <a:latin typeface="source-sans-pro"/>
                <a:cs typeface="Calibri"/>
              </a:rPr>
              <a:t>Through all the types of Elder Abuse </a:t>
            </a:r>
          </a:p>
          <a:p>
            <a:pPr marL="342900" indent="-342900">
              <a:buFont typeface="Arial"/>
              <a:buChar char="•"/>
            </a:pPr>
            <a:r>
              <a:rPr lang="en-US" sz="2400" b="1">
                <a:latin typeface="source-sans-pro"/>
                <a:cs typeface="Calibri"/>
              </a:rPr>
              <a:t>Understanding EAGLE</a:t>
            </a:r>
          </a:p>
          <a:p>
            <a:pPr marL="342900" indent="-342900">
              <a:buFont typeface="Arial"/>
              <a:buChar char="•"/>
            </a:pPr>
            <a:r>
              <a:rPr lang="en-US" sz="2400" b="1">
                <a:latin typeface="source-sans-pro"/>
                <a:cs typeface="Calibri"/>
              </a:rPr>
              <a:t>Application of EAGLE in real cases</a:t>
            </a:r>
          </a:p>
          <a:p>
            <a:pPr marL="342900" indent="-342900">
              <a:buFont typeface="Arial"/>
              <a:buChar char="•"/>
            </a:pPr>
            <a:endParaRPr lang="en-US" sz="2400" b="1">
              <a:solidFill>
                <a:srgbClr val="93632E"/>
              </a:solidFill>
              <a:latin typeface="source-sans-pro"/>
              <a:cs typeface="Calibri"/>
            </a:endParaRPr>
          </a:p>
          <a:p>
            <a:pPr algn="ctr"/>
            <a:r>
              <a:rPr lang="en-US" sz="2400" b="1">
                <a:solidFill>
                  <a:srgbClr val="93632E"/>
                </a:solidFill>
                <a:latin typeface="source-sans-pro"/>
                <a:cs typeface="Calibri"/>
              </a:rPr>
              <a:t>We hope the EAGLE tools provided here will support in your important work.</a:t>
            </a:r>
          </a:p>
          <a:p>
            <a:pPr algn="ctr"/>
            <a:r>
              <a:rPr lang="en-US" sz="2400" b="1">
                <a:solidFill>
                  <a:srgbClr val="93632E"/>
                </a:solidFill>
                <a:latin typeface="source-sans-pro"/>
                <a:ea typeface="Calibri"/>
                <a:cs typeface="Calibri"/>
              </a:rPr>
              <a:t>The EAGLE team is here for you.  </a:t>
            </a:r>
          </a:p>
          <a:p>
            <a:pPr algn="ctr"/>
            <a:r>
              <a:rPr lang="en-US" sz="2400" b="1">
                <a:solidFill>
                  <a:srgbClr val="93632E"/>
                </a:solidFill>
                <a:latin typeface="source-sans-pro"/>
                <a:ea typeface="Calibri"/>
                <a:cs typeface="Calibri"/>
              </a:rPr>
              <a:t>We can be reached at: </a:t>
            </a:r>
            <a:r>
              <a:rPr lang="en-US" sz="2400" b="1">
                <a:solidFill>
                  <a:srgbClr val="93632E"/>
                </a:solidFill>
                <a:latin typeface="source-sans-pro"/>
                <a:ea typeface="Calibri"/>
                <a:cs typeface="Calibri"/>
                <a:hlinkClick r:id="rId3"/>
              </a:rPr>
              <a:t>eaglehelp@usc.edu</a:t>
            </a:r>
            <a:r>
              <a:rPr lang="en-US" sz="2400" b="1">
                <a:solidFill>
                  <a:srgbClr val="93632E"/>
                </a:solidFill>
                <a:latin typeface="source-sans-pro"/>
                <a:ea typeface="Calibri"/>
                <a:cs typeface="Calibri"/>
              </a:rPr>
              <a:t> </a:t>
            </a:r>
            <a:endParaRPr lang="en-US" sz="2400">
              <a:ea typeface="Calibri" panose="020F0502020204030204"/>
              <a:cs typeface="Calibri" panose="020F0502020204030204"/>
            </a:endParaRPr>
          </a:p>
          <a:p>
            <a:pPr algn="ctr"/>
            <a:endParaRPr lang="en-US" sz="2400" b="1">
              <a:solidFill>
                <a:srgbClr val="93632E"/>
              </a:solidFill>
              <a:latin typeface="source-sans-pro"/>
              <a:ea typeface="Calibri"/>
              <a:cs typeface="Calibri"/>
            </a:endParaRPr>
          </a:p>
          <a:p>
            <a:endParaRPr lang="en-US" sz="2400" b="1">
              <a:solidFill>
                <a:srgbClr val="93632E"/>
              </a:solidFill>
              <a:latin typeface="source-sans-pro"/>
              <a:ea typeface="Calibri"/>
              <a:cs typeface="Calibri"/>
            </a:endParaRPr>
          </a:p>
          <a:p>
            <a:endParaRPr lang="en-US" sz="2400" b="1">
              <a:solidFill>
                <a:srgbClr val="93632E"/>
              </a:solidFill>
              <a:latin typeface="source-sans-pro"/>
              <a:ea typeface="Calibri"/>
              <a:cs typeface="Calibri"/>
            </a:endParaRPr>
          </a:p>
        </p:txBody>
      </p:sp>
    </p:spTree>
    <p:extLst>
      <p:ext uri="{BB962C8B-B14F-4D97-AF65-F5344CB8AC3E}">
        <p14:creationId xmlns:p14="http://schemas.microsoft.com/office/powerpoint/2010/main" val="114648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5DD27-4341-4A76-AFCC-16F2D02107DD}"/>
              </a:ext>
            </a:extLst>
          </p:cNvPr>
          <p:cNvSpPr>
            <a:spLocks noGrp="1"/>
          </p:cNvSpPr>
          <p:nvPr>
            <p:ph type="sldNum" sz="quarter" idx="12"/>
          </p:nvPr>
        </p:nvSpPr>
        <p:spPr/>
        <p:txBody>
          <a:bodyPr/>
          <a:lstStyle/>
          <a:p>
            <a:fld id="{F32B1D3B-AE3D-1E40-A0D2-3E32FC67085E}" type="slidenum">
              <a:rPr lang="en-US" smtClean="0"/>
              <a:t>36</a:t>
            </a:fld>
            <a:endParaRPr lang="en-US"/>
          </a:p>
        </p:txBody>
      </p:sp>
      <p:sp>
        <p:nvSpPr>
          <p:cNvPr id="3" name="Title 2">
            <a:extLst>
              <a:ext uri="{FF2B5EF4-FFF2-40B4-BE49-F238E27FC236}">
                <a16:creationId xmlns:a16="http://schemas.microsoft.com/office/drawing/2014/main" id="{B6912865-1411-BC06-1519-124B1FB532D7}"/>
              </a:ext>
            </a:extLst>
          </p:cNvPr>
          <p:cNvSpPr>
            <a:spLocks noGrp="1"/>
          </p:cNvSpPr>
          <p:nvPr>
            <p:ph type="title"/>
          </p:nvPr>
        </p:nvSpPr>
        <p:spPr/>
        <p:txBody>
          <a:bodyPr/>
          <a:lstStyle/>
          <a:p>
            <a:r>
              <a:rPr lang="en-US">
                <a:latin typeface="Source Sans Pro"/>
                <a:ea typeface="Source Sans Pro"/>
              </a:rPr>
              <a:t>Additional Resources</a:t>
            </a:r>
            <a:endParaRPr lang="en-US"/>
          </a:p>
        </p:txBody>
      </p:sp>
      <p:sp>
        <p:nvSpPr>
          <p:cNvPr id="8" name="Rectangle 7">
            <a:extLst>
              <a:ext uri="{FF2B5EF4-FFF2-40B4-BE49-F238E27FC236}">
                <a16:creationId xmlns:a16="http://schemas.microsoft.com/office/drawing/2014/main" id="{ED0EDBA4-B824-4E8D-69EB-95B78F8CB324}"/>
              </a:ext>
            </a:extLst>
          </p:cNvPr>
          <p:cNvSpPr/>
          <p:nvPr/>
        </p:nvSpPr>
        <p:spPr>
          <a:xfrm>
            <a:off x="515088" y="1677789"/>
            <a:ext cx="9939054" cy="694138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265" indent="-342265">
              <a:lnSpc>
                <a:spcPct val="90000"/>
              </a:lnSpc>
              <a:spcBef>
                <a:spcPts val="844"/>
              </a:spcBef>
              <a:buFont typeface="Arial"/>
              <a:buChar char="•"/>
            </a:pPr>
            <a:r>
              <a:rPr lang="en-US" sz="1600" b="1" dirty="0">
                <a:ea typeface="+mn-lt"/>
                <a:cs typeface="+mn-lt"/>
              </a:rPr>
              <a:t>National Long-Term Care Ombudsman Resource Center –</a:t>
            </a:r>
            <a:r>
              <a:rPr lang="en-US" sz="1600" dirty="0">
                <a:ea typeface="+mn-lt"/>
                <a:cs typeface="+mn-lt"/>
              </a:rPr>
              <a:t> </a:t>
            </a:r>
            <a:r>
              <a:rPr lang="en-US" sz="1600" dirty="0">
                <a:ea typeface="+mn-lt"/>
                <a:cs typeface="+mn-lt"/>
                <a:hlinkClick r:id="rId3"/>
              </a:rPr>
              <a:t>https://theconsumervoice.org/issues/other-issues-and-resources</a:t>
            </a:r>
            <a:r>
              <a:rPr lang="en-US" sz="1600" dirty="0">
                <a:ea typeface="+mn-lt"/>
                <a:cs typeface="+mn-lt"/>
              </a:rPr>
              <a:t> </a:t>
            </a:r>
          </a:p>
          <a:p>
            <a:pPr marL="342265" indent="-342265">
              <a:lnSpc>
                <a:spcPct val="90000"/>
              </a:lnSpc>
              <a:spcBef>
                <a:spcPts val="844"/>
              </a:spcBef>
              <a:buFont typeface="Arial"/>
              <a:buChar char="•"/>
            </a:pPr>
            <a:r>
              <a:rPr lang="en-US" sz="1600" b="1" dirty="0">
                <a:ea typeface="+mn-lt"/>
                <a:cs typeface="+mn-lt"/>
              </a:rPr>
              <a:t>DOJ</a:t>
            </a:r>
            <a:r>
              <a:rPr lang="en-US" sz="1600" dirty="0">
                <a:ea typeface="+mn-lt"/>
                <a:cs typeface="+mn-lt"/>
              </a:rPr>
              <a:t> – Elder Abuse Multidisciplinary Team Quick Start Guide-  </a:t>
            </a:r>
            <a:r>
              <a:rPr lang="en-US" sz="1600" dirty="0">
                <a:ea typeface="+mn-lt"/>
                <a:cs typeface="+mn-lt"/>
                <a:hlinkClick r:id="rId4"/>
              </a:rPr>
              <a:t>https://www.justice.gov/file/1284316/download</a:t>
            </a:r>
            <a:endParaRPr lang="en-US" sz="1600" dirty="0">
              <a:ea typeface="+mn-lt"/>
              <a:cs typeface="+mn-lt"/>
            </a:endParaRPr>
          </a:p>
          <a:p>
            <a:pPr marL="342265" indent="-342265">
              <a:lnSpc>
                <a:spcPct val="90000"/>
              </a:lnSpc>
              <a:spcBef>
                <a:spcPts val="844"/>
              </a:spcBef>
              <a:buFont typeface="Arial,Sans-Serif"/>
              <a:buChar char="•"/>
            </a:pPr>
            <a:r>
              <a:rPr lang="en-US" sz="1600" b="1" dirty="0">
                <a:ea typeface="+mn-lt"/>
                <a:cs typeface="+mn-lt"/>
              </a:rPr>
              <a:t>Center for Elder Law and Justice - </a:t>
            </a:r>
            <a:r>
              <a:rPr lang="en-US" sz="1600" dirty="0">
                <a:ea typeface="+mn-lt"/>
                <a:cs typeface="+mn-lt"/>
              </a:rPr>
              <a:t>Elder Law Risk Detector - </a:t>
            </a:r>
            <a:r>
              <a:rPr lang="en-US" sz="1600" dirty="0">
                <a:ea typeface="+mn-lt"/>
                <a:cs typeface="+mn-lt"/>
                <a:hlinkClick r:id="rId5"/>
              </a:rPr>
              <a:t>https://elderjusticeny.org/resources/legal-risk-detector-app/</a:t>
            </a:r>
            <a:r>
              <a:rPr lang="en-US" sz="1600" dirty="0">
                <a:ea typeface="+mn-lt"/>
                <a:cs typeface="+mn-lt"/>
              </a:rPr>
              <a:t> </a:t>
            </a:r>
          </a:p>
          <a:p>
            <a:pPr marL="342265" indent="-342265">
              <a:lnSpc>
                <a:spcPct val="90000"/>
              </a:lnSpc>
              <a:spcBef>
                <a:spcPts val="844"/>
              </a:spcBef>
              <a:buFont typeface="Arial,Sans-Serif"/>
              <a:buChar char="•"/>
            </a:pPr>
            <a:r>
              <a:rPr lang="en-US" sz="1600" b="1" dirty="0">
                <a:ea typeface="+mn-lt"/>
                <a:cs typeface="+mn-lt"/>
              </a:rPr>
              <a:t>EAGLE</a:t>
            </a:r>
            <a:r>
              <a:rPr lang="en-US" sz="1600" dirty="0">
                <a:ea typeface="+mn-lt"/>
                <a:cs typeface="+mn-lt"/>
              </a:rPr>
              <a:t> – State Specific Laws </a:t>
            </a:r>
            <a:r>
              <a:rPr lang="en-US" sz="1600" dirty="0">
                <a:ea typeface="+mn-lt"/>
                <a:cs typeface="+mn-lt"/>
                <a:hlinkClick r:id="rId6"/>
              </a:rPr>
              <a:t>https://eagle.usc.edu/state-specific-laws/</a:t>
            </a:r>
            <a:r>
              <a:rPr lang="en-US" sz="1600" dirty="0">
                <a:ea typeface="+mn-lt"/>
                <a:cs typeface="+mn-lt"/>
              </a:rPr>
              <a:t> </a:t>
            </a:r>
          </a:p>
          <a:p>
            <a:pPr marL="342900" indent="-342900">
              <a:lnSpc>
                <a:spcPct val="90000"/>
              </a:lnSpc>
              <a:spcBef>
                <a:spcPts val="844"/>
              </a:spcBef>
              <a:buFont typeface="Arial"/>
              <a:buChar char="•"/>
            </a:pPr>
            <a:r>
              <a:rPr lang="en-US" sz="1600" b="1" dirty="0">
                <a:ea typeface="+mn-lt"/>
                <a:cs typeface="+mn-lt"/>
              </a:rPr>
              <a:t>NAPSA - </a:t>
            </a:r>
            <a:r>
              <a:rPr lang="en-US" sz="1600" dirty="0">
                <a:ea typeface="+mn-lt"/>
                <a:cs typeface="+mn-lt"/>
              </a:rPr>
              <a:t>Understanding and Working with Adult Protective Services </a:t>
            </a:r>
            <a:r>
              <a:rPr lang="en-US" sz="1600" dirty="0">
                <a:ea typeface="+mn-lt"/>
                <a:cs typeface="+mn-lt"/>
                <a:hlinkClick r:id="rId7"/>
              </a:rPr>
              <a:t>https://www.napsa-now.org/understanding-and-working-with-adult-protective-services/</a:t>
            </a:r>
            <a:r>
              <a:rPr lang="en-US" sz="1600" dirty="0">
                <a:ea typeface="+mn-lt"/>
                <a:cs typeface="+mn-lt"/>
              </a:rPr>
              <a:t> </a:t>
            </a:r>
          </a:p>
          <a:p>
            <a:pPr marL="342900" indent="-342900">
              <a:lnSpc>
                <a:spcPct val="90000"/>
              </a:lnSpc>
              <a:spcBef>
                <a:spcPts val="844"/>
              </a:spcBef>
              <a:buFont typeface="Arial"/>
              <a:buChar char="•"/>
            </a:pPr>
            <a:r>
              <a:rPr lang="en-US" sz="1600" b="1" dirty="0">
                <a:ea typeface="+mn-lt"/>
                <a:cs typeface="+mn-lt"/>
              </a:rPr>
              <a:t>NCALL</a:t>
            </a:r>
            <a:r>
              <a:rPr lang="en-US" sz="1600" dirty="0">
                <a:ea typeface="+mn-lt"/>
                <a:cs typeface="+mn-lt"/>
              </a:rPr>
              <a:t> - Lifting Up Lifting Up the Voices of Older Survivors Videos and Discussion Guides </a:t>
            </a:r>
            <a:r>
              <a:rPr lang="en-US" sz="1600" dirty="0">
                <a:ea typeface="+mn-lt"/>
                <a:cs typeface="+mn-lt"/>
                <a:hlinkClick r:id="rId8"/>
              </a:rPr>
              <a:t>https://www.liftingupvoices.net/</a:t>
            </a:r>
            <a:r>
              <a:rPr lang="en-US" sz="1600" dirty="0">
                <a:ea typeface="+mn-lt"/>
                <a:cs typeface="+mn-lt"/>
              </a:rPr>
              <a:t> </a:t>
            </a:r>
          </a:p>
          <a:p>
            <a:pPr marL="342265" indent="-342265">
              <a:lnSpc>
                <a:spcPct val="90000"/>
              </a:lnSpc>
              <a:spcBef>
                <a:spcPts val="844"/>
              </a:spcBef>
              <a:buFont typeface="Arial,Sans-Serif"/>
              <a:buChar char="•"/>
            </a:pPr>
            <a:r>
              <a:rPr lang="en-US" sz="1600" b="1" dirty="0">
                <a:ea typeface="+mn-lt"/>
                <a:cs typeface="+mn-lt"/>
              </a:rPr>
              <a:t>DOJ</a:t>
            </a:r>
            <a:r>
              <a:rPr lang="en-US" sz="1600" dirty="0">
                <a:ea typeface="+mn-lt"/>
                <a:cs typeface="+mn-lt"/>
              </a:rPr>
              <a:t> – Elder Justice Neighborhood Map  </a:t>
            </a:r>
            <a:r>
              <a:rPr lang="en-US" sz="1600" dirty="0">
                <a:ea typeface="+mn-lt"/>
                <a:cs typeface="+mn-lt"/>
                <a:hlinkClick r:id="rId9"/>
              </a:rPr>
              <a:t>https://www.justice.gov/elderjustice/support/resources-neighborhood</a:t>
            </a:r>
            <a:r>
              <a:rPr lang="en-US" sz="1600" dirty="0">
                <a:ea typeface="+mn-lt"/>
                <a:cs typeface="+mn-lt"/>
              </a:rPr>
              <a:t> </a:t>
            </a:r>
          </a:p>
          <a:p>
            <a:pPr marL="342265" indent="-342265">
              <a:lnSpc>
                <a:spcPct val="90000"/>
              </a:lnSpc>
              <a:spcBef>
                <a:spcPts val="844"/>
              </a:spcBef>
              <a:buFont typeface="Arial,Sans-Serif"/>
              <a:buChar char="•"/>
            </a:pPr>
            <a:r>
              <a:rPr lang="en-US" sz="1600" b="1" dirty="0">
                <a:ea typeface="+mn-lt"/>
                <a:cs typeface="+mn-lt"/>
              </a:rPr>
              <a:t>EAGLE</a:t>
            </a:r>
            <a:r>
              <a:rPr lang="en-US" sz="1600" dirty="0">
                <a:ea typeface="+mn-lt"/>
                <a:cs typeface="+mn-lt"/>
              </a:rPr>
              <a:t> – Working with Others to Build a Case </a:t>
            </a:r>
            <a:r>
              <a:rPr lang="en-US" sz="1600" dirty="0">
                <a:ea typeface="+mn-lt"/>
                <a:cs typeface="+mn-lt"/>
                <a:hlinkClick r:id="rId10"/>
              </a:rPr>
              <a:t>https://eagle.usc.edu/law-enforcement-resources/working-with-others-to-build-a-case/</a:t>
            </a:r>
            <a:r>
              <a:rPr lang="en-US" sz="1600" dirty="0">
                <a:ea typeface="+mn-lt"/>
                <a:cs typeface="+mn-lt"/>
              </a:rPr>
              <a:t> </a:t>
            </a:r>
          </a:p>
          <a:p>
            <a:pPr marL="342265" indent="-342265">
              <a:lnSpc>
                <a:spcPct val="90000"/>
              </a:lnSpc>
              <a:spcBef>
                <a:spcPts val="844"/>
              </a:spcBef>
              <a:buFont typeface="Arial,Sans-Serif"/>
              <a:buChar char="•"/>
            </a:pPr>
            <a:endParaRPr lang="en-US" dirty="0">
              <a:ea typeface="+mn-lt"/>
              <a:cs typeface="+mn-lt"/>
            </a:endParaRPr>
          </a:p>
          <a:p>
            <a:pPr marL="742950" lvl="1" indent="-285750">
              <a:lnSpc>
                <a:spcPct val="90000"/>
              </a:lnSpc>
              <a:spcBef>
                <a:spcPts val="844"/>
              </a:spcBef>
              <a:buFont typeface="Arial"/>
              <a:buChar char="•"/>
            </a:pPr>
            <a:endParaRPr lang="en-US" dirty="0">
              <a:cs typeface="Calibri"/>
            </a:endParaRPr>
          </a:p>
          <a:p>
            <a:pPr marL="342900" indent="-342900">
              <a:lnSpc>
                <a:spcPct val="90000"/>
              </a:lnSpc>
              <a:spcBef>
                <a:spcPts val="844"/>
              </a:spcBef>
              <a:buFont typeface="Arial"/>
              <a:buChar char="•"/>
            </a:pPr>
            <a:endParaRPr lang="en-US" dirty="0">
              <a:cs typeface="Calibri"/>
            </a:endParaRPr>
          </a:p>
          <a:p>
            <a:pPr marL="342900" indent="-342900">
              <a:lnSpc>
                <a:spcPct val="90000"/>
              </a:lnSpc>
              <a:spcBef>
                <a:spcPts val="844"/>
              </a:spcBef>
              <a:buFont typeface="Arial"/>
              <a:buChar char="•"/>
            </a:pPr>
            <a:endParaRPr lang="en-US" dirty="0">
              <a:cs typeface="Calibri"/>
            </a:endParaRPr>
          </a:p>
          <a:p>
            <a:pPr marL="342265" indent="-342265">
              <a:lnSpc>
                <a:spcPct val="90000"/>
              </a:lnSpc>
              <a:spcBef>
                <a:spcPts val="844"/>
              </a:spcBef>
              <a:buFont typeface="Arial,Sans-Serif"/>
              <a:buChar char="•"/>
            </a:pPr>
            <a:endParaRPr lang="en-US" dirty="0">
              <a:cs typeface="Calibri"/>
            </a:endParaRPr>
          </a:p>
          <a:p>
            <a:pPr marL="342265" indent="-342265">
              <a:lnSpc>
                <a:spcPct val="90000"/>
              </a:lnSpc>
              <a:spcBef>
                <a:spcPts val="844"/>
              </a:spcBef>
              <a:buFont typeface="Arial,Sans-Serif"/>
              <a:buChar char="•"/>
            </a:pPr>
            <a:endParaRPr lang="en-US" dirty="0">
              <a:cs typeface="Calibri"/>
            </a:endParaRPr>
          </a:p>
          <a:p>
            <a:pPr marL="342265" indent="-342265">
              <a:lnSpc>
                <a:spcPct val="90000"/>
              </a:lnSpc>
              <a:spcBef>
                <a:spcPts val="844"/>
              </a:spcBef>
              <a:buFont typeface="Arial,Sans-Serif"/>
              <a:buChar char="•"/>
            </a:pPr>
            <a:endParaRPr lang="en-US" dirty="0">
              <a:cs typeface="Calibri"/>
            </a:endParaRPr>
          </a:p>
          <a:p>
            <a:pPr marL="342265" indent="-342265">
              <a:lnSpc>
                <a:spcPct val="90000"/>
              </a:lnSpc>
              <a:spcBef>
                <a:spcPts val="844"/>
              </a:spcBef>
              <a:buFont typeface="Arial"/>
              <a:buChar char="•"/>
            </a:pPr>
            <a:endParaRPr lang="en-US" dirty="0">
              <a:cs typeface="Calibri"/>
            </a:endParaRPr>
          </a:p>
          <a:p>
            <a:pPr marL="342265" indent="-342265">
              <a:lnSpc>
                <a:spcPct val="90000"/>
              </a:lnSpc>
              <a:spcBef>
                <a:spcPts val="844"/>
              </a:spcBef>
              <a:buFont typeface="Arial"/>
              <a:buChar char="•"/>
            </a:pPr>
            <a:endParaRPr lang="en-US" sz="2400" dirty="0">
              <a:cs typeface="Calibri"/>
            </a:endParaRPr>
          </a:p>
        </p:txBody>
      </p:sp>
    </p:spTree>
    <p:extLst>
      <p:ext uri="{BB962C8B-B14F-4D97-AF65-F5344CB8AC3E}">
        <p14:creationId xmlns:p14="http://schemas.microsoft.com/office/powerpoint/2010/main" val="340516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FDD3B-BBF3-BC4E-8E9B-D4FC4ABDA1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C7AA2688-E8B8-D54A-94D4-8CF18AEA0246}"/>
              </a:ext>
            </a:extLst>
          </p:cNvPr>
          <p:cNvSpPr>
            <a:spLocks noGrp="1"/>
          </p:cNvSpPr>
          <p:nvPr>
            <p:ph type="title"/>
          </p:nvPr>
        </p:nvSpPr>
        <p:spPr/>
        <p:txBody>
          <a:bodyPr/>
          <a:lstStyle/>
          <a:p>
            <a:r>
              <a:rPr lang="en-US">
                <a:latin typeface="Source Sans Pro"/>
              </a:rPr>
              <a:t>Quick Survey</a:t>
            </a:r>
            <a:endParaRPr lang="en-US"/>
          </a:p>
        </p:txBody>
      </p:sp>
      <p:sp>
        <p:nvSpPr>
          <p:cNvPr id="6" name="Rectangle 5">
            <a:extLst>
              <a:ext uri="{FF2B5EF4-FFF2-40B4-BE49-F238E27FC236}">
                <a16:creationId xmlns:a16="http://schemas.microsoft.com/office/drawing/2014/main" id="{8F84EEAA-68B3-4306-AF31-0FB8C317DD54}"/>
              </a:ext>
            </a:extLst>
          </p:cNvPr>
          <p:cNvSpPr/>
          <p:nvPr/>
        </p:nvSpPr>
        <p:spPr>
          <a:xfrm>
            <a:off x="2242725" y="1804605"/>
            <a:ext cx="7687871" cy="954107"/>
          </a:xfrm>
          <a:prstGeom prst="rect">
            <a:avLst/>
          </a:prstGeom>
        </p:spPr>
        <p:txBody>
          <a:bodyPr wrap="square">
            <a:spAutoFit/>
          </a:bodyPr>
          <a:lstStyle/>
          <a:p>
            <a:pPr lvl="0">
              <a:spcAft>
                <a:spcPts val="1200"/>
              </a:spcAft>
              <a:buClr>
                <a:srgbClr val="835C2F"/>
              </a:buClr>
            </a:pPr>
            <a:r>
              <a:rPr lang="en-US" sz="2800" b="1">
                <a:solidFill>
                  <a:srgbClr val="835C2F"/>
                </a:solidFill>
                <a:latin typeface="Source Sans Pro" panose="020B0503030403020204" pitchFamily="34" charset="77"/>
              </a:rPr>
              <a:t>Do you think that EAGLE will be helpful to you when developing an elder abuse case?</a:t>
            </a:r>
          </a:p>
        </p:txBody>
      </p:sp>
      <p:pic>
        <p:nvPicPr>
          <p:cNvPr id="3" name="Picture 4" descr="Qr code&#10;&#10;Description automatically generated">
            <a:extLst>
              <a:ext uri="{FF2B5EF4-FFF2-40B4-BE49-F238E27FC236}">
                <a16:creationId xmlns:a16="http://schemas.microsoft.com/office/drawing/2014/main" id="{E22C5173-2853-15A3-329F-7F76286A45C7}"/>
              </a:ext>
            </a:extLst>
          </p:cNvPr>
          <p:cNvPicPr>
            <a:picLocks noChangeAspect="1"/>
          </p:cNvPicPr>
          <p:nvPr/>
        </p:nvPicPr>
        <p:blipFill>
          <a:blip r:embed="rId3"/>
          <a:stretch>
            <a:fillRect/>
          </a:stretch>
        </p:blipFill>
        <p:spPr>
          <a:xfrm>
            <a:off x="4622042" y="3080982"/>
            <a:ext cx="2743200" cy="2743200"/>
          </a:xfrm>
          <a:prstGeom prst="rect">
            <a:avLst/>
          </a:prstGeom>
        </p:spPr>
      </p:pic>
    </p:spTree>
    <p:extLst>
      <p:ext uri="{BB962C8B-B14F-4D97-AF65-F5344CB8AC3E}">
        <p14:creationId xmlns:p14="http://schemas.microsoft.com/office/powerpoint/2010/main" val="313729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24FA-99B5-1A6A-BC5F-AB2243A28172}"/>
              </a:ext>
            </a:extLst>
          </p:cNvPr>
          <p:cNvSpPr>
            <a:spLocks noGrp="1"/>
          </p:cNvSpPr>
          <p:nvPr>
            <p:ph type="title"/>
          </p:nvPr>
        </p:nvSpPr>
        <p:spPr>
          <a:xfrm>
            <a:off x="417442" y="334179"/>
            <a:ext cx="10930008" cy="935367"/>
          </a:xfrm>
        </p:spPr>
        <p:txBody>
          <a:bodyPr/>
          <a:lstStyle/>
          <a:p>
            <a:r>
              <a:rPr lang="en-US">
                <a:latin typeface="Source Sans Pro"/>
                <a:ea typeface="Source Sans Pro"/>
              </a:rPr>
              <a:t>Acknowledgements </a:t>
            </a:r>
            <a:endParaRPr lang="en-US"/>
          </a:p>
        </p:txBody>
      </p:sp>
      <p:sp>
        <p:nvSpPr>
          <p:cNvPr id="3" name="Text Placeholder 2">
            <a:extLst>
              <a:ext uri="{FF2B5EF4-FFF2-40B4-BE49-F238E27FC236}">
                <a16:creationId xmlns:a16="http://schemas.microsoft.com/office/drawing/2014/main" id="{26B989E1-CECC-CA52-12FE-34C963D5FE81}"/>
              </a:ext>
            </a:extLst>
          </p:cNvPr>
          <p:cNvSpPr>
            <a:spLocks noGrp="1"/>
          </p:cNvSpPr>
          <p:nvPr>
            <p:ph type="body" idx="1"/>
          </p:nvPr>
        </p:nvSpPr>
        <p:spPr>
          <a:xfrm>
            <a:off x="417442" y="1517960"/>
            <a:ext cx="10930008" cy="4112757"/>
          </a:xfrm>
        </p:spPr>
        <p:txBody>
          <a:bodyPr vert="horz" lIns="91440" tIns="45720" rIns="91440" bIns="45720" rtlCol="0" anchor="t">
            <a:normAutofit fontScale="85000" lnSpcReduction="20000"/>
          </a:bodyPr>
          <a:lstStyle/>
          <a:p>
            <a:endParaRPr lang="en-US" dirty="0">
              <a:latin typeface="Source Sans Pro"/>
              <a:ea typeface="Source Sans Pro"/>
            </a:endParaRPr>
          </a:p>
          <a:p>
            <a:r>
              <a:rPr lang="en-US" dirty="0">
                <a:latin typeface="Source Sans Pro"/>
                <a:ea typeface="Source Sans Pro"/>
              </a:rPr>
              <a:t>Deputy Ron Gardner, Harrison Co. Sheriff's Department Gulfport MS</a:t>
            </a:r>
          </a:p>
          <a:p>
            <a:r>
              <a:rPr lang="en-US" dirty="0">
                <a:latin typeface="Source Sans Pro"/>
                <a:ea typeface="Source Sans Pro"/>
              </a:rPr>
              <a:t>Chantelle Smith, (retired) Assistant Attorney General at Iowa Attorney General's Office</a:t>
            </a:r>
            <a:endParaRPr lang="en-US" dirty="0"/>
          </a:p>
          <a:p>
            <a:r>
              <a:rPr lang="en-US" dirty="0">
                <a:latin typeface="Source Sans Pro"/>
                <a:ea typeface="Source Sans Pro"/>
              </a:rPr>
              <a:t>Detective Steven McGee, Paradise Valley AZ PD</a:t>
            </a:r>
          </a:p>
          <a:p>
            <a:r>
              <a:rPr lang="en-US" dirty="0">
                <a:latin typeface="Source Sans Pro"/>
                <a:ea typeface="Source Sans Pro"/>
              </a:rPr>
              <a:t>Dr. Mosqueda, MD, Keck School of Medicine of USC</a:t>
            </a:r>
          </a:p>
          <a:p>
            <a:r>
              <a:rPr lang="en-US" dirty="0">
                <a:latin typeface="Source Sans Pro"/>
                <a:ea typeface="Source Sans Pro"/>
              </a:rPr>
              <a:t>Shelly Jackson, PhD, U.S. Department of Justice Elder Justice Initiative</a:t>
            </a:r>
            <a:endParaRPr lang="en-US" dirty="0">
              <a:ea typeface="Source Sans Pro"/>
            </a:endParaRPr>
          </a:p>
          <a:p>
            <a:r>
              <a:rPr lang="en-US" dirty="0">
                <a:latin typeface="Source Sans Pro"/>
                <a:ea typeface="Source Sans Pro"/>
              </a:rPr>
              <a:t>Julie Childs, JD, LLM, Amentum LPM, Consultant to U.S. Department of Justice Elder Justice Initiative</a:t>
            </a:r>
            <a:endParaRPr lang="en-US" dirty="0">
              <a:ea typeface="Source Sans Pro"/>
            </a:endParaRPr>
          </a:p>
          <a:p>
            <a:r>
              <a:rPr lang="en-US" dirty="0">
                <a:latin typeface="Source Sans Pro"/>
                <a:ea typeface="Source Sans Pro"/>
              </a:rPr>
              <a:t>Andy Mao, JD, National Elder Justice Coordinator, U.S. Department of Justice Elder Justice Initiative</a:t>
            </a:r>
            <a:endParaRPr lang="en-US" dirty="0">
              <a:ea typeface="Source Sans Pro"/>
            </a:endParaRPr>
          </a:p>
          <a:p>
            <a:r>
              <a:rPr lang="en-US" dirty="0">
                <a:latin typeface="Source Sans Pro"/>
                <a:ea typeface="Source Sans Pro"/>
              </a:rPr>
              <a:t>National Clearinghouse on Abuse in Later Life (NCALL)</a:t>
            </a:r>
            <a:endParaRPr lang="en-US" dirty="0">
              <a:latin typeface="Source Sans Pro"/>
            </a:endParaRPr>
          </a:p>
          <a:p>
            <a:r>
              <a:rPr lang="en-US" dirty="0">
                <a:latin typeface="Source Sans Pro"/>
                <a:ea typeface="Source Sans Pro"/>
              </a:rPr>
              <a:t>National Center on Elder Abuse (NCEA)</a:t>
            </a:r>
            <a:endParaRPr lang="en-US" dirty="0">
              <a:ea typeface="Source Sans Pro"/>
            </a:endParaRPr>
          </a:p>
          <a:p>
            <a:endParaRPr lang="en-US" dirty="0">
              <a:ea typeface="Source Sans Pro"/>
            </a:endParaRPr>
          </a:p>
        </p:txBody>
      </p:sp>
      <p:sp>
        <p:nvSpPr>
          <p:cNvPr id="4" name="Slide Number Placeholder 3">
            <a:extLst>
              <a:ext uri="{FF2B5EF4-FFF2-40B4-BE49-F238E27FC236}">
                <a16:creationId xmlns:a16="http://schemas.microsoft.com/office/drawing/2014/main" id="{E574A1A2-E2EA-3A61-6DF1-EB1988BBF40B}"/>
              </a:ext>
            </a:extLst>
          </p:cNvPr>
          <p:cNvSpPr>
            <a:spLocks noGrp="1"/>
          </p:cNvSpPr>
          <p:nvPr>
            <p:ph type="sldNum" sz="quarter" idx="12"/>
          </p:nvPr>
        </p:nvSpPr>
        <p:spPr/>
        <p:txBody>
          <a:bodyPr/>
          <a:lstStyle/>
          <a:p>
            <a:fld id="{F32B1D3B-AE3D-1E40-A0D2-3E32FC67085E}" type="slidenum">
              <a:rPr lang="en-US" smtClean="0"/>
              <a:t>38</a:t>
            </a:fld>
            <a:endParaRPr lang="en-US"/>
          </a:p>
        </p:txBody>
      </p:sp>
    </p:spTree>
    <p:extLst>
      <p:ext uri="{BB962C8B-B14F-4D97-AF65-F5344CB8AC3E}">
        <p14:creationId xmlns:p14="http://schemas.microsoft.com/office/powerpoint/2010/main" val="96105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868F287-3B93-0F4D-98CA-072A38A656B9}"/>
              </a:ext>
            </a:extLst>
          </p:cNvPr>
          <p:cNvGrpSpPr/>
          <p:nvPr/>
        </p:nvGrpSpPr>
        <p:grpSpPr>
          <a:xfrm>
            <a:off x="-9939" y="4509239"/>
            <a:ext cx="6443870" cy="2358700"/>
            <a:chOff x="-9939" y="4509239"/>
            <a:chExt cx="6443870" cy="2358700"/>
          </a:xfrm>
        </p:grpSpPr>
        <p:sp>
          <p:nvSpPr>
            <p:cNvPr id="9" name="Round Single Corner Rectangle 7">
              <a:extLst>
                <a:ext uri="{FF2B5EF4-FFF2-40B4-BE49-F238E27FC236}">
                  <a16:creationId xmlns:a16="http://schemas.microsoft.com/office/drawing/2014/main" id="{CFB4057D-92A8-0745-B448-AE61B3CBF311}"/>
                </a:ext>
              </a:extLst>
            </p:cNvPr>
            <p:cNvSpPr/>
            <p:nvPr/>
          </p:nvSpPr>
          <p:spPr>
            <a:xfrm>
              <a:off x="844827" y="4509239"/>
              <a:ext cx="5589104"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01B3599-5EF1-B847-BB63-6F2C7E5633BE}"/>
                </a:ext>
              </a:extLst>
            </p:cNvPr>
            <p:cNvSpPr/>
            <p:nvPr/>
          </p:nvSpPr>
          <p:spPr>
            <a:xfrm>
              <a:off x="-9939" y="4519178"/>
              <a:ext cx="1013791" cy="2348761"/>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695521A6-7513-054B-9414-737D402264DC}"/>
              </a:ext>
            </a:extLst>
          </p:cNvPr>
          <p:cNvSpPr txBox="1"/>
          <p:nvPr/>
        </p:nvSpPr>
        <p:spPr>
          <a:xfrm>
            <a:off x="569423" y="1438980"/>
            <a:ext cx="5864506" cy="26290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Contact Us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We want to hear from you!</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Give website feedback or suggest content </a:t>
            </a:r>
          </a:p>
          <a:p>
            <a:pPr marL="342900" indent="-342900">
              <a:lnSpc>
                <a:spcPct val="150000"/>
              </a:lnSpc>
              <a:buFont typeface="Arial" panose="020B0604020202020204" pitchFamily="34" charset="0"/>
              <a:buChar char="•"/>
              <a:defRPr/>
            </a:pPr>
            <a:r>
              <a:rPr kumimoji="0"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rPr>
              <a:t>We </a:t>
            </a:r>
            <a:r>
              <a:rPr lang="en-US" sz="2000">
                <a:solidFill>
                  <a:srgbClr val="0F1336"/>
                </a:solidFill>
                <a:latin typeface="Source Sans Pro"/>
                <a:ea typeface="Source Sans Pro" panose="020B0503030403020204" pitchFamily="34" charset="0"/>
              </a:rPr>
              <a:t>are always</a:t>
            </a:r>
            <a:r>
              <a:rPr kumimoji="0"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rPr>
              <a:t> open to collaboration</a:t>
            </a:r>
            <a:endParaRPr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endParaRPr>
          </a:p>
        </p:txBody>
      </p:sp>
      <p:sp>
        <p:nvSpPr>
          <p:cNvPr id="13" name="TextBox 12">
            <a:extLst>
              <a:ext uri="{FF2B5EF4-FFF2-40B4-BE49-F238E27FC236}">
                <a16:creationId xmlns:a16="http://schemas.microsoft.com/office/drawing/2014/main" id="{8AAB324E-3019-4144-B067-4FCF3468C4E8}"/>
              </a:ext>
            </a:extLst>
          </p:cNvPr>
          <p:cNvSpPr txBox="1"/>
          <p:nvPr/>
        </p:nvSpPr>
        <p:spPr>
          <a:xfrm>
            <a:off x="537574" y="4922292"/>
            <a:ext cx="8365435" cy="19730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Email: </a:t>
            </a:r>
            <a:r>
              <a:rPr kumimoji="0" lang="en-US" sz="20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eaglehelp@usc.edu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Source Sans Pro"/>
                <a:ea typeface="Source Sans Pro" panose="020B0503030403020204" pitchFamily="34" charset="0"/>
              </a:rPr>
              <a:t>Website: </a:t>
            </a:r>
            <a:r>
              <a:rPr kumimoji="0" lang="en-US" sz="2000" b="0" i="0" u="none" strike="noStrike" kern="1200" cap="none" spc="0" normalizeH="0" baseline="0" noProof="0">
                <a:ln>
                  <a:noFill/>
                </a:ln>
                <a:solidFill>
                  <a:schemeClr val="bg1"/>
                </a:solidFill>
                <a:effectLst/>
                <a:uLnTx/>
                <a:uFillTx/>
                <a:latin typeface="Source Sans Pro"/>
                <a:ea typeface="Source Sans Pro" panose="020B0503030403020204" pitchFamily="34" charset="0"/>
              </a:rPr>
              <a:t>www.eagle.usc.edu</a:t>
            </a:r>
            <a:endParaRPr lang="en-US" sz="2000" b="0" i="0" u="none" strike="noStrike" kern="1200" cap="none" spc="0" normalizeH="0" baseline="0" noProof="0">
              <a:ln>
                <a:noFill/>
              </a:ln>
              <a:solidFill>
                <a:schemeClr val="bg1"/>
              </a:solidFill>
              <a:effectLst/>
              <a:uLnTx/>
              <a:uFillTx/>
              <a:latin typeface="Source Sans Pro"/>
              <a:ea typeface="Source Sans Pro" panose="020B0503030403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Twitter: </a:t>
            </a:r>
            <a:r>
              <a:rPr kumimoji="0" lang="en-US" sz="20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@EAGLEatUSC</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8" name="Round Single Corner Rectangle 7">
            <a:extLst>
              <a:ext uri="{FF2B5EF4-FFF2-40B4-BE49-F238E27FC236}">
                <a16:creationId xmlns:a16="http://schemas.microsoft.com/office/drawing/2014/main" id="{B663C67D-5FCD-C34F-9750-238381808AD0}"/>
              </a:ext>
            </a:extLst>
          </p:cNvPr>
          <p:cNvSpPr/>
          <p:nvPr/>
        </p:nvSpPr>
        <p:spPr>
          <a:xfrm flipH="1">
            <a:off x="4593118" y="-10766"/>
            <a:ext cx="7598882" cy="687870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A844030-F74B-9F4F-BBD0-9BC43EE497AF}"/>
              </a:ext>
            </a:extLst>
          </p:cNvPr>
          <p:cNvSpPr/>
          <p:nvPr/>
        </p:nvSpPr>
        <p:spPr>
          <a:xfrm>
            <a:off x="9457875" y="920118"/>
            <a:ext cx="2734125"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FD5C154-F93C-F243-80BC-FEA9BEE3881D}"/>
              </a:ext>
            </a:extLst>
          </p:cNvPr>
          <p:cNvSpPr/>
          <p:nvPr/>
        </p:nvSpPr>
        <p:spPr>
          <a:xfrm>
            <a:off x="8903009" y="2463101"/>
            <a:ext cx="3288991"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5C6257B-E9CD-DD47-874C-00F855A2DD6D}"/>
              </a:ext>
            </a:extLst>
          </p:cNvPr>
          <p:cNvSpPr/>
          <p:nvPr/>
        </p:nvSpPr>
        <p:spPr>
          <a:xfrm>
            <a:off x="9457875" y="1702462"/>
            <a:ext cx="2734125"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07A817A-7C0C-DC46-BF72-756BC916CEA8}"/>
              </a:ext>
            </a:extLst>
          </p:cNvPr>
          <p:cNvSpPr/>
          <p:nvPr/>
        </p:nvSpPr>
        <p:spPr>
          <a:xfrm rot="2055170">
            <a:off x="8125001" y="-236288"/>
            <a:ext cx="785191" cy="625095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7F788CA-F1C3-6C48-8931-FDE3B92214C9}"/>
              </a:ext>
            </a:extLst>
          </p:cNvPr>
          <p:cNvPicPr>
            <a:picLocks noChangeAspect="1"/>
          </p:cNvPicPr>
          <p:nvPr/>
        </p:nvPicPr>
        <p:blipFill>
          <a:blip r:embed="rId3"/>
          <a:stretch>
            <a:fillRect/>
          </a:stretch>
        </p:blipFill>
        <p:spPr>
          <a:xfrm>
            <a:off x="569425" y="299911"/>
            <a:ext cx="2695437" cy="735955"/>
          </a:xfrm>
          <a:prstGeom prst="rect">
            <a:avLst/>
          </a:prstGeom>
        </p:spPr>
      </p:pic>
    </p:spTree>
    <p:extLst>
      <p:ext uri="{BB962C8B-B14F-4D97-AF65-F5344CB8AC3E}">
        <p14:creationId xmlns:p14="http://schemas.microsoft.com/office/powerpoint/2010/main" val="238938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B47B-7ECE-63B3-F47D-73680A672CCA}"/>
              </a:ext>
            </a:extLst>
          </p:cNvPr>
          <p:cNvSpPr>
            <a:spLocks noGrp="1"/>
          </p:cNvSpPr>
          <p:nvPr>
            <p:ph type="title"/>
          </p:nvPr>
        </p:nvSpPr>
        <p:spPr/>
        <p:txBody>
          <a:bodyPr/>
          <a:lstStyle/>
          <a:p>
            <a:r>
              <a:rPr lang="en-US">
                <a:latin typeface="Source Sans Pro"/>
                <a:ea typeface="Source Sans Pro"/>
              </a:rPr>
              <a:t>EAGLE Intro</a:t>
            </a:r>
            <a:endParaRPr lang="en-US">
              <a:ea typeface="Source Sans Pro"/>
            </a:endParaRPr>
          </a:p>
        </p:txBody>
      </p:sp>
      <p:sp>
        <p:nvSpPr>
          <p:cNvPr id="8" name="Slide Number Placeholder 7">
            <a:extLst>
              <a:ext uri="{FF2B5EF4-FFF2-40B4-BE49-F238E27FC236}">
                <a16:creationId xmlns:a16="http://schemas.microsoft.com/office/drawing/2014/main" id="{7B44B614-FE13-5CCD-9296-E6BB1ECAEC32}"/>
              </a:ext>
            </a:extLst>
          </p:cNvPr>
          <p:cNvSpPr>
            <a:spLocks noGrp="1"/>
          </p:cNvSpPr>
          <p:nvPr>
            <p:ph type="sldNum" sz="quarter" idx="12"/>
          </p:nvPr>
        </p:nvSpPr>
        <p:spPr/>
        <p:txBody>
          <a:bodyPr/>
          <a:lstStyle/>
          <a:p>
            <a:fld id="{F32B1D3B-AE3D-1E40-A0D2-3E32FC67085E}" type="slidenum">
              <a:rPr lang="en-US" dirty="0" smtClean="0">
                <a:latin typeface="Source Sans Pro"/>
                <a:ea typeface="Source Sans Pro"/>
              </a:rPr>
              <a:pPr/>
              <a:t>4</a:t>
            </a:fld>
            <a:endParaRPr lang="en-US">
              <a:latin typeface="Source Sans Pro"/>
              <a:ea typeface="Source Sans Pro"/>
            </a:endParaRPr>
          </a:p>
        </p:txBody>
      </p:sp>
      <p:sp>
        <p:nvSpPr>
          <p:cNvPr id="13" name="Rectangle 12">
            <a:extLst>
              <a:ext uri="{FF2B5EF4-FFF2-40B4-BE49-F238E27FC236}">
                <a16:creationId xmlns:a16="http://schemas.microsoft.com/office/drawing/2014/main" id="{DBE9802E-8401-EBB4-65DD-9BB37A327F2D}"/>
              </a:ext>
            </a:extLst>
          </p:cNvPr>
          <p:cNvSpPr/>
          <p:nvPr/>
        </p:nvSpPr>
        <p:spPr>
          <a:xfrm>
            <a:off x="2933542" y="1453264"/>
            <a:ext cx="2975547" cy="639580"/>
          </a:xfrm>
          <a:prstGeom prst="rect">
            <a:avLst/>
          </a:prstGeom>
          <a:solidFill>
            <a:srgbClr val="09421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Source Sans Pro"/>
                <a:ea typeface="Source Sans Pro"/>
                <a:cs typeface="Calibri"/>
              </a:rPr>
              <a:t>Tools &amp; Capabilities</a:t>
            </a:r>
          </a:p>
        </p:txBody>
      </p:sp>
      <p:sp>
        <p:nvSpPr>
          <p:cNvPr id="9" name="Rectangle 8">
            <a:extLst>
              <a:ext uri="{FF2B5EF4-FFF2-40B4-BE49-F238E27FC236}">
                <a16:creationId xmlns:a16="http://schemas.microsoft.com/office/drawing/2014/main" id="{6AAA107A-2476-217C-B8CB-07BE8B13F677}"/>
              </a:ext>
            </a:extLst>
          </p:cNvPr>
          <p:cNvSpPr/>
          <p:nvPr/>
        </p:nvSpPr>
        <p:spPr>
          <a:xfrm>
            <a:off x="417226" y="2097374"/>
            <a:ext cx="9258924" cy="3650104"/>
          </a:xfrm>
          <a:prstGeom prst="rect">
            <a:avLst/>
          </a:prstGeom>
          <a:solidFill>
            <a:schemeClr val="bg1"/>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a typeface="Source Sans Pro"/>
            </a:endParaRPr>
          </a:p>
        </p:txBody>
      </p:sp>
      <p:sp>
        <p:nvSpPr>
          <p:cNvPr id="10" name="Rectangle 9">
            <a:extLst>
              <a:ext uri="{FF2B5EF4-FFF2-40B4-BE49-F238E27FC236}">
                <a16:creationId xmlns:a16="http://schemas.microsoft.com/office/drawing/2014/main" id="{F33CBC53-40C4-E443-1C03-81CF87CF778D}"/>
              </a:ext>
            </a:extLst>
          </p:cNvPr>
          <p:cNvSpPr/>
          <p:nvPr/>
        </p:nvSpPr>
        <p:spPr>
          <a:xfrm>
            <a:off x="422122" y="1453265"/>
            <a:ext cx="2453318" cy="639580"/>
          </a:xfrm>
          <a:prstGeom prst="rect">
            <a:avLst/>
          </a:prstGeom>
          <a:solidFill>
            <a:srgbClr val="094216"/>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Source Sans Pro"/>
                <a:ea typeface="+mn-lt"/>
                <a:cs typeface="+mn-lt"/>
              </a:rPr>
              <a:t>Development</a:t>
            </a:r>
          </a:p>
        </p:txBody>
      </p:sp>
      <p:sp>
        <p:nvSpPr>
          <p:cNvPr id="16" name="TextBox 15">
            <a:extLst>
              <a:ext uri="{FF2B5EF4-FFF2-40B4-BE49-F238E27FC236}">
                <a16:creationId xmlns:a16="http://schemas.microsoft.com/office/drawing/2014/main" id="{22F3A7FF-344F-FAE5-1B50-9246BE6E7986}"/>
              </a:ext>
            </a:extLst>
          </p:cNvPr>
          <p:cNvSpPr txBox="1"/>
          <p:nvPr/>
        </p:nvSpPr>
        <p:spPr>
          <a:xfrm>
            <a:off x="679769" y="2309761"/>
            <a:ext cx="7666003" cy="3801041"/>
          </a:xfrm>
          <a:prstGeom prst="rect">
            <a:avLst/>
          </a:prstGeom>
          <a:noFill/>
        </p:spPr>
        <p:txBody>
          <a:bodyPr wrap="square" lIns="91440" tIns="45720" rIns="91440" bIns="45720" rtlCol="0" anchor="t">
            <a:spAutoFit/>
          </a:bodyPr>
          <a:lstStyle/>
          <a:p>
            <a:pPr>
              <a:spcAft>
                <a:spcPts val="600"/>
              </a:spcAft>
              <a:buClr>
                <a:srgbClr val="835C2F"/>
              </a:buClr>
              <a:defRPr/>
            </a:pPr>
            <a:r>
              <a:rPr lang="en-IN" sz="2400" b="1" dirty="0">
                <a:ea typeface="+mn-lt"/>
                <a:cs typeface="+mn-lt"/>
              </a:rPr>
              <a:t>EAGLE is a FREE tool that helps officers effectively identify and investigate potential Elder Abuse cases.</a:t>
            </a:r>
            <a:endParaRPr lang="en-IN" sz="2400" dirty="0">
              <a:latin typeface="Source Sans Pro"/>
              <a:ea typeface="+mn-lt"/>
              <a:cs typeface="+mn-lt"/>
            </a:endParaRPr>
          </a:p>
          <a:p>
            <a:pPr marL="342900" indent="-342900">
              <a:spcAft>
                <a:spcPts val="600"/>
              </a:spcAft>
              <a:buClr>
                <a:srgbClr val="835C2F"/>
              </a:buClr>
              <a:buFont typeface="Arial"/>
              <a:buChar char="•"/>
              <a:defRPr/>
            </a:pPr>
            <a:r>
              <a:rPr lang="en-IN" sz="2400" dirty="0">
                <a:latin typeface="Source Sans Pro"/>
                <a:ea typeface="+mn-lt"/>
                <a:cs typeface="+mn-lt"/>
              </a:rPr>
              <a:t>Funded by the Department of Justice (DOJ)</a:t>
            </a:r>
            <a:endParaRPr lang="en-IN" sz="2400" dirty="0">
              <a:latin typeface="Source Sans Pro"/>
              <a:ea typeface="Source Sans Pro"/>
            </a:endParaRPr>
          </a:p>
          <a:p>
            <a:pPr marL="342900" indent="-342900">
              <a:spcAft>
                <a:spcPts val="600"/>
              </a:spcAft>
              <a:buClr>
                <a:srgbClr val="835C2F"/>
              </a:buClr>
              <a:buFont typeface="Arial"/>
              <a:buChar char="•"/>
              <a:defRPr/>
            </a:pPr>
            <a:r>
              <a:rPr lang="en-IN" sz="2400" dirty="0">
                <a:latin typeface="Source Sans Pro"/>
                <a:ea typeface="Source Sans Pro"/>
              </a:rPr>
              <a:t>Developed</a:t>
            </a:r>
            <a:r>
              <a:rPr kumimoji="0" lang="en-IN" sz="2400" i="0" u="none" strike="noStrike" kern="1200" cap="none" spc="0" normalizeH="0" baseline="0" noProof="0" dirty="0">
                <a:ln>
                  <a:noFill/>
                </a:ln>
                <a:effectLst/>
                <a:uLnTx/>
                <a:uFillTx/>
                <a:latin typeface="Source Sans Pro"/>
                <a:ea typeface="Source Sans Pro"/>
              </a:rPr>
              <a:t> by elder abuse experts at the University of Southern California</a:t>
            </a:r>
            <a:r>
              <a:rPr lang="en-IN" sz="2400" dirty="0">
                <a:latin typeface="Source Sans Pro"/>
                <a:ea typeface="Source Sans Pro"/>
              </a:rPr>
              <a:t> (USC)</a:t>
            </a:r>
            <a:endParaRPr lang="en-IN" sz="2400" dirty="0">
              <a:latin typeface="Source Sans Pro"/>
              <a:ea typeface="Source Sans Pro"/>
              <a:cs typeface="Calibri"/>
            </a:endParaRPr>
          </a:p>
          <a:p>
            <a:pPr marL="342900" marR="0" lvl="0" indent="-342900" algn="l" defTabSz="914400" rtl="0" eaLnBrk="1" fontAlgn="auto" latinLnBrk="0" hangingPunct="1">
              <a:spcBef>
                <a:spcPts val="0"/>
              </a:spcBef>
              <a:spcAft>
                <a:spcPts val="600"/>
              </a:spcAft>
              <a:buClr>
                <a:srgbClr val="835C2F"/>
              </a:buClr>
              <a:buSzTx/>
              <a:buFont typeface="Arial"/>
              <a:buChar char="•"/>
              <a:tabLst/>
              <a:defRPr/>
            </a:pPr>
            <a:r>
              <a:rPr kumimoji="0" lang="en-IN" sz="2400" i="0" u="none" strike="noStrike" kern="1200" cap="none" spc="0" normalizeH="0" baseline="0" noProof="0" dirty="0">
                <a:ln>
                  <a:noFill/>
                </a:ln>
                <a:effectLst/>
                <a:uLnTx/>
                <a:uFillTx/>
                <a:latin typeface="Source Sans Pro"/>
                <a:ea typeface="Source Sans Pro"/>
              </a:rPr>
              <a:t>Cross tested by law enforcement departments across the country</a:t>
            </a:r>
            <a:r>
              <a:rPr lang="en-IN" sz="2400" dirty="0">
                <a:latin typeface="Source Sans Pro"/>
                <a:ea typeface="Source Sans Pro"/>
              </a:rPr>
              <a:t>!</a:t>
            </a:r>
          </a:p>
          <a:p>
            <a:pPr marL="342900" indent="-342900">
              <a:spcAft>
                <a:spcPts val="600"/>
              </a:spcAft>
              <a:buClr>
                <a:srgbClr val="835C2F"/>
              </a:buClr>
              <a:buFont typeface="Arial"/>
              <a:buChar char="•"/>
              <a:defRPr/>
            </a:pPr>
            <a:endParaRPr lang="en-IN" sz="2400" dirty="0">
              <a:latin typeface="Source Sans Pro"/>
              <a:ea typeface="Source Sans Pro"/>
              <a:cs typeface="+mn-lt"/>
            </a:endParaRPr>
          </a:p>
          <a:p>
            <a:pPr>
              <a:spcAft>
                <a:spcPts val="600"/>
              </a:spcAft>
              <a:defRPr/>
            </a:pPr>
            <a:endParaRPr lang="en-IN" sz="2400" b="1" dirty="0">
              <a:latin typeface="Calibri"/>
              <a:ea typeface="Source Sans Pro"/>
              <a:cs typeface="Calibri"/>
            </a:endParaRPr>
          </a:p>
        </p:txBody>
      </p:sp>
      <p:pic>
        <p:nvPicPr>
          <p:cNvPr id="4" name="Picture 4" descr="A person in a uniform talking to a police officer&#10;&#10;Description automatically generated with low confidence">
            <a:extLst>
              <a:ext uri="{FF2B5EF4-FFF2-40B4-BE49-F238E27FC236}">
                <a16:creationId xmlns:a16="http://schemas.microsoft.com/office/drawing/2014/main" id="{E97F9704-6012-A218-0B01-4558086CA685}"/>
              </a:ext>
            </a:extLst>
          </p:cNvPr>
          <p:cNvPicPr>
            <a:picLocks noChangeAspect="1"/>
          </p:cNvPicPr>
          <p:nvPr/>
        </p:nvPicPr>
        <p:blipFill>
          <a:blip r:embed="rId3"/>
          <a:stretch>
            <a:fillRect/>
          </a:stretch>
        </p:blipFill>
        <p:spPr>
          <a:xfrm>
            <a:off x="7680435" y="3015342"/>
            <a:ext cx="4569372" cy="3888451"/>
          </a:xfrm>
          <a:prstGeom prst="rect">
            <a:avLst/>
          </a:prstGeom>
        </p:spPr>
      </p:pic>
    </p:spTree>
    <p:extLst>
      <p:ext uri="{BB962C8B-B14F-4D97-AF65-F5344CB8AC3E}">
        <p14:creationId xmlns:p14="http://schemas.microsoft.com/office/powerpoint/2010/main" val="767580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B47B-7ECE-63B3-F47D-73680A672CCA}"/>
              </a:ext>
            </a:extLst>
          </p:cNvPr>
          <p:cNvSpPr>
            <a:spLocks noGrp="1"/>
          </p:cNvSpPr>
          <p:nvPr>
            <p:ph type="title"/>
          </p:nvPr>
        </p:nvSpPr>
        <p:spPr/>
        <p:txBody>
          <a:bodyPr/>
          <a:lstStyle/>
          <a:p>
            <a:r>
              <a:rPr lang="en-US">
                <a:latin typeface="Source Sans Pro"/>
                <a:ea typeface="Source Sans Pro"/>
              </a:rPr>
              <a:t>EAGLE Intro</a:t>
            </a:r>
            <a:endParaRPr lang="en-US">
              <a:ea typeface="Source Sans Pro"/>
            </a:endParaRPr>
          </a:p>
        </p:txBody>
      </p:sp>
      <p:sp>
        <p:nvSpPr>
          <p:cNvPr id="8" name="Slide Number Placeholder 7">
            <a:extLst>
              <a:ext uri="{FF2B5EF4-FFF2-40B4-BE49-F238E27FC236}">
                <a16:creationId xmlns:a16="http://schemas.microsoft.com/office/drawing/2014/main" id="{7B44B614-FE13-5CCD-9296-E6BB1ECAEC32}"/>
              </a:ext>
            </a:extLst>
          </p:cNvPr>
          <p:cNvSpPr>
            <a:spLocks noGrp="1"/>
          </p:cNvSpPr>
          <p:nvPr>
            <p:ph type="sldNum" sz="quarter" idx="12"/>
          </p:nvPr>
        </p:nvSpPr>
        <p:spPr/>
        <p:txBody>
          <a:bodyPr/>
          <a:lstStyle/>
          <a:p>
            <a:fld id="{F32B1D3B-AE3D-1E40-A0D2-3E32FC67085E}" type="slidenum">
              <a:rPr lang="en-US" dirty="0" smtClean="0">
                <a:latin typeface="Source Sans Pro"/>
                <a:ea typeface="Source Sans Pro"/>
              </a:rPr>
              <a:pPr/>
              <a:t>5</a:t>
            </a:fld>
            <a:endParaRPr lang="en-US">
              <a:latin typeface="Source Sans Pro"/>
              <a:ea typeface="Source Sans Pro"/>
            </a:endParaRPr>
          </a:p>
        </p:txBody>
      </p:sp>
      <p:sp>
        <p:nvSpPr>
          <p:cNvPr id="10" name="Rectangle 9">
            <a:extLst>
              <a:ext uri="{FF2B5EF4-FFF2-40B4-BE49-F238E27FC236}">
                <a16:creationId xmlns:a16="http://schemas.microsoft.com/office/drawing/2014/main" id="{F33CBC53-40C4-E443-1C03-81CF87CF778D}"/>
              </a:ext>
            </a:extLst>
          </p:cNvPr>
          <p:cNvSpPr/>
          <p:nvPr/>
        </p:nvSpPr>
        <p:spPr>
          <a:xfrm>
            <a:off x="422122" y="1453265"/>
            <a:ext cx="2453318" cy="639580"/>
          </a:xfrm>
          <a:prstGeom prst="rect">
            <a:avLst/>
          </a:prstGeom>
          <a:solidFill>
            <a:srgbClr val="09421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Source Sans Pro"/>
                <a:ea typeface="+mn-lt"/>
                <a:cs typeface="+mn-lt"/>
              </a:rPr>
              <a:t>Development</a:t>
            </a:r>
          </a:p>
        </p:txBody>
      </p:sp>
      <p:sp>
        <p:nvSpPr>
          <p:cNvPr id="13" name="Rectangle 12">
            <a:extLst>
              <a:ext uri="{FF2B5EF4-FFF2-40B4-BE49-F238E27FC236}">
                <a16:creationId xmlns:a16="http://schemas.microsoft.com/office/drawing/2014/main" id="{DBE9802E-8401-EBB4-65DD-9BB37A327F2D}"/>
              </a:ext>
            </a:extLst>
          </p:cNvPr>
          <p:cNvSpPr/>
          <p:nvPr/>
        </p:nvSpPr>
        <p:spPr>
          <a:xfrm>
            <a:off x="2933542" y="1453264"/>
            <a:ext cx="2975547" cy="639580"/>
          </a:xfrm>
          <a:prstGeom prst="rect">
            <a:avLst/>
          </a:prstGeom>
          <a:solidFill>
            <a:srgbClr val="094216"/>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Source Sans Pro"/>
                <a:ea typeface="Source Sans Pro"/>
                <a:cs typeface="Calibri"/>
              </a:rPr>
              <a:t>Tools &amp; Capabilities</a:t>
            </a:r>
          </a:p>
        </p:txBody>
      </p:sp>
      <p:sp>
        <p:nvSpPr>
          <p:cNvPr id="9" name="Rectangle 8">
            <a:extLst>
              <a:ext uri="{FF2B5EF4-FFF2-40B4-BE49-F238E27FC236}">
                <a16:creationId xmlns:a16="http://schemas.microsoft.com/office/drawing/2014/main" id="{6AAA107A-2476-217C-B8CB-07BE8B13F677}"/>
              </a:ext>
            </a:extLst>
          </p:cNvPr>
          <p:cNvSpPr/>
          <p:nvPr/>
        </p:nvSpPr>
        <p:spPr>
          <a:xfrm>
            <a:off x="417226" y="2097374"/>
            <a:ext cx="9258924" cy="3650104"/>
          </a:xfrm>
          <a:prstGeom prst="rect">
            <a:avLst/>
          </a:prstGeom>
          <a:solidFill>
            <a:schemeClr val="bg1"/>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a typeface="Source Sans Pro"/>
            </a:endParaRPr>
          </a:p>
        </p:txBody>
      </p:sp>
      <p:sp>
        <p:nvSpPr>
          <p:cNvPr id="16" name="TextBox 15">
            <a:extLst>
              <a:ext uri="{FF2B5EF4-FFF2-40B4-BE49-F238E27FC236}">
                <a16:creationId xmlns:a16="http://schemas.microsoft.com/office/drawing/2014/main" id="{22F3A7FF-344F-FAE5-1B50-9246BE6E7986}"/>
              </a:ext>
            </a:extLst>
          </p:cNvPr>
          <p:cNvSpPr txBox="1"/>
          <p:nvPr/>
        </p:nvSpPr>
        <p:spPr>
          <a:xfrm>
            <a:off x="679769" y="2309761"/>
            <a:ext cx="7491117" cy="3062377"/>
          </a:xfrm>
          <a:prstGeom prst="rect">
            <a:avLst/>
          </a:prstGeom>
          <a:noFill/>
        </p:spPr>
        <p:txBody>
          <a:bodyPr wrap="square" lIns="91440" tIns="45720" rIns="91440" bIns="45720" rtlCol="0" anchor="t">
            <a:spAutoFit/>
          </a:bodyPr>
          <a:lstStyle/>
          <a:p>
            <a:pPr marL="342900" indent="-342900">
              <a:spcAft>
                <a:spcPts val="600"/>
              </a:spcAft>
              <a:buFont typeface="Arial,Sans-Serif"/>
              <a:buChar char="•"/>
              <a:defRPr/>
            </a:pPr>
            <a:r>
              <a:rPr lang="en-IN" sz="2400">
                <a:latin typeface="Source Sans Pro"/>
                <a:ea typeface="Source Sans Pro"/>
                <a:cs typeface="Arial"/>
              </a:rPr>
              <a:t>Quick reference </a:t>
            </a:r>
            <a:r>
              <a:rPr lang="en-IN" sz="2400">
                <a:latin typeface="Source Sans Pro"/>
                <a:ea typeface="Source Sans Pro"/>
                <a:cs typeface="Arial"/>
                <a:hlinkClick r:id="rId3"/>
              </a:rPr>
              <a:t>Elder Abuse 101</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rPr>
              <a:t>Versatile Elder Abuse identification, documentation, and investigation tools</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hlinkClick r:id="rId4"/>
              </a:rPr>
              <a:t>ZIP-code-based</a:t>
            </a:r>
            <a:r>
              <a:rPr lang="en-IN" sz="2400">
                <a:latin typeface="Source Sans Pro"/>
                <a:ea typeface="Source Sans Pro"/>
                <a:cs typeface="Arial"/>
              </a:rPr>
              <a:t> community resources locator</a:t>
            </a:r>
          </a:p>
          <a:p>
            <a:pPr marL="342900" indent="-342900">
              <a:spcAft>
                <a:spcPts val="600"/>
              </a:spcAft>
              <a:buFont typeface="Arial,Sans-Serif"/>
              <a:buChar char="•"/>
              <a:defRPr/>
            </a:pPr>
            <a:r>
              <a:rPr lang="en-IN" sz="2400">
                <a:latin typeface="Source Sans Pro"/>
                <a:ea typeface="Source Sans Pro"/>
                <a:cs typeface="Arial"/>
                <a:hlinkClick r:id="rId5"/>
              </a:rPr>
              <a:t>State Specific Laws</a:t>
            </a:r>
            <a:r>
              <a:rPr lang="en-IN" sz="2400">
                <a:latin typeface="Source Sans Pro"/>
                <a:ea typeface="Source Sans Pro"/>
                <a:cs typeface="Arial"/>
              </a:rPr>
              <a:t> on Elder Abuse</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hlinkClick r:id="rId6"/>
              </a:rPr>
              <a:t>Roll Call Videos</a:t>
            </a:r>
            <a:r>
              <a:rPr lang="en-IN" sz="2400">
                <a:latin typeface="Source Sans Pro"/>
                <a:ea typeface="Source Sans Pro"/>
                <a:cs typeface="Arial"/>
              </a:rPr>
              <a:t> based on real life Elder Abuse cases</a:t>
            </a:r>
          </a:p>
          <a:p>
            <a:pPr>
              <a:spcAft>
                <a:spcPts val="600"/>
              </a:spcAft>
              <a:defRPr/>
            </a:pPr>
            <a:endParaRPr lang="en-IN" sz="2400" b="1">
              <a:latin typeface="Source Sans Pro"/>
              <a:ea typeface="Source Sans Pro"/>
              <a:cs typeface="Calibri"/>
            </a:endParaRPr>
          </a:p>
        </p:txBody>
      </p:sp>
      <p:pic>
        <p:nvPicPr>
          <p:cNvPr id="6" name="Picture Placeholder 12" descr="Two people sitting on a couch&#10;&#10;Description automatically generated with low confidence">
            <a:extLst>
              <a:ext uri="{FF2B5EF4-FFF2-40B4-BE49-F238E27FC236}">
                <a16:creationId xmlns:a16="http://schemas.microsoft.com/office/drawing/2014/main" id="{F37CD971-CD02-52B3-D84D-C2B554BE70F3}"/>
              </a:ext>
            </a:extLst>
          </p:cNvPr>
          <p:cNvPicPr>
            <a:picLocks noGrp="1" noChangeAspect="1"/>
          </p:cNvPicPr>
          <p:nvPr>
            <p:ph type="pic" sz="quarter" idx="15"/>
          </p:nvPr>
        </p:nvPicPr>
        <p:blipFill rotWithShape="1">
          <a:blip r:embed="rId7"/>
          <a:srcRect l="10918" r="10918"/>
          <a:stretch/>
        </p:blipFill>
        <p:spPr>
          <a:xfrm>
            <a:off x="7647699" y="3048015"/>
            <a:ext cx="4543425" cy="3875087"/>
          </a:xfrm>
        </p:spPr>
      </p:pic>
    </p:spTree>
    <p:extLst>
      <p:ext uri="{BB962C8B-B14F-4D97-AF65-F5344CB8AC3E}">
        <p14:creationId xmlns:p14="http://schemas.microsoft.com/office/powerpoint/2010/main" val="42378609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BDF8B0-E0EB-F587-B53E-4EC1B8A9A79A}"/>
              </a:ext>
            </a:extLst>
          </p:cNvPr>
          <p:cNvSpPr/>
          <p:nvPr/>
        </p:nvSpPr>
        <p:spPr>
          <a:xfrm>
            <a:off x="-9768" y="-4498"/>
            <a:ext cx="12198173" cy="626101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049B1EF-54EC-8170-C00E-3FAB5984F8AB}"/>
              </a:ext>
            </a:extLst>
          </p:cNvPr>
          <p:cNvSpPr>
            <a:spLocks noGrp="1"/>
          </p:cNvSpPr>
          <p:nvPr>
            <p:ph type="sldNum" sz="quarter" idx="12"/>
          </p:nvPr>
        </p:nvSpPr>
        <p:spPr/>
        <p:txBody>
          <a:bodyPr/>
          <a:lstStyle/>
          <a:p>
            <a:fld id="{F32B1D3B-AE3D-1E40-A0D2-3E32FC67085E}" type="slidenum">
              <a:rPr lang="en-US" smtClean="0"/>
              <a:t>6</a:t>
            </a:fld>
            <a:endParaRPr lang="en-US"/>
          </a:p>
        </p:txBody>
      </p:sp>
      <p:pic>
        <p:nvPicPr>
          <p:cNvPr id="4" name="Online Media 3" title="EAGLE Site Tour">
            <a:hlinkClick r:id="" action="ppaction://media"/>
            <a:extLst>
              <a:ext uri="{FF2B5EF4-FFF2-40B4-BE49-F238E27FC236}">
                <a16:creationId xmlns:a16="http://schemas.microsoft.com/office/drawing/2014/main" id="{62F3DB52-911D-D8F0-334F-93A8234512D6}"/>
              </a:ext>
            </a:extLst>
          </p:cNvPr>
          <p:cNvPicPr>
            <a:picLocks noRot="1" noChangeAspect="1"/>
          </p:cNvPicPr>
          <p:nvPr>
            <a:videoFile r:link="rId1"/>
          </p:nvPr>
        </p:nvPicPr>
        <p:blipFill>
          <a:blip r:embed="rId4"/>
          <a:stretch>
            <a:fillRect/>
          </a:stretch>
        </p:blipFill>
        <p:spPr>
          <a:xfrm>
            <a:off x="733425" y="111540"/>
            <a:ext cx="10704651" cy="6027530"/>
          </a:xfrm>
          <a:prstGeom prst="rect">
            <a:avLst/>
          </a:prstGeom>
        </p:spPr>
      </p:pic>
      <p:sp>
        <p:nvSpPr>
          <p:cNvPr id="5" name="Text Placeholder 4">
            <a:extLst>
              <a:ext uri="{FF2B5EF4-FFF2-40B4-BE49-F238E27FC236}">
                <a16:creationId xmlns:a16="http://schemas.microsoft.com/office/drawing/2014/main" id="{62462DEF-E6BA-1A26-9A8B-89C760C93EFC}"/>
              </a:ext>
            </a:extLst>
          </p:cNvPr>
          <p:cNvSpPr>
            <a:spLocks noGrp="1"/>
          </p:cNvSpPr>
          <p:nvPr>
            <p:ph type="body" idx="13"/>
          </p:nvPr>
        </p:nvSpPr>
        <p:spPr>
          <a:xfrm>
            <a:off x="-5227" y="394794"/>
            <a:ext cx="2391232" cy="427077"/>
          </a:xfrm>
          <a:solidFill>
            <a:srgbClr val="835B2F"/>
          </a:solidFill>
        </p:spPr>
        <p:txBody>
          <a:bodyPr vert="horz" lIns="91440" tIns="45720" rIns="91440" bIns="45720" rtlCol="0" anchor="b">
            <a:noAutofit/>
          </a:bodyPr>
          <a:lstStyle/>
          <a:p>
            <a:pPr algn="ctr"/>
            <a:r>
              <a:rPr lang="en-US" sz="1800">
                <a:solidFill>
                  <a:schemeClr val="bg1"/>
                </a:solidFill>
                <a:latin typeface="Source Sans Pro"/>
                <a:ea typeface="Source Sans Pro"/>
              </a:rPr>
              <a:t>EAGLE Site Tour</a:t>
            </a:r>
          </a:p>
        </p:txBody>
      </p:sp>
    </p:spTree>
    <p:extLst>
      <p:ext uri="{BB962C8B-B14F-4D97-AF65-F5344CB8AC3E}">
        <p14:creationId xmlns:p14="http://schemas.microsoft.com/office/powerpoint/2010/main" val="158073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30EA543-313D-4D3F-BDEE-D562F889DBDF}"/>
              </a:ext>
            </a:extLst>
          </p:cNvPr>
          <p:cNvSpPr txBox="1"/>
          <p:nvPr/>
        </p:nvSpPr>
        <p:spPr>
          <a:xfrm>
            <a:off x="6611737" y="571305"/>
            <a:ext cx="5384426" cy="477054"/>
          </a:xfrm>
          <a:prstGeom prst="rect">
            <a:avLst/>
          </a:prstGeom>
          <a:solidFill>
            <a:srgbClr val="835C2F"/>
          </a:solidFill>
        </p:spPr>
        <p:txBody>
          <a:bodyPr wrap="square" lIns="91440" tIns="45720" rIns="91440" bIns="45720" rtlCol="0" anchor="t">
            <a:spAutoFit/>
          </a:bodyPr>
          <a:lstStyle/>
          <a:p>
            <a:pPr algn="ctr"/>
            <a:r>
              <a:rPr lang="en-US" sz="2500" b="1" spc="300">
                <a:solidFill>
                  <a:schemeClr val="bg1"/>
                </a:solidFill>
                <a:latin typeface="Source Sans Pro"/>
                <a:ea typeface="Source Sans Pro"/>
              </a:rPr>
              <a:t>EAGLE on Mobile Device</a:t>
            </a:r>
            <a:endParaRPr lang="en-US" sz="2500" b="1" spc="300">
              <a:solidFill>
                <a:schemeClr val="bg1"/>
              </a:solidFill>
              <a:latin typeface="Source Sans Pro" panose="020B0503030403020204" pitchFamily="34" charset="0"/>
              <a:ea typeface="Source Sans Pro" panose="020B0503030403020204" pitchFamily="34" charset="0"/>
            </a:endParaRPr>
          </a:p>
        </p:txBody>
      </p:sp>
      <p:sp>
        <p:nvSpPr>
          <p:cNvPr id="8" name="Round Single Corner Rectangle 7">
            <a:extLst>
              <a:ext uri="{FF2B5EF4-FFF2-40B4-BE49-F238E27FC236}">
                <a16:creationId xmlns:a16="http://schemas.microsoft.com/office/drawing/2014/main" id="{B663C67D-5FCD-C34F-9750-238381808AD0}"/>
              </a:ext>
            </a:extLst>
          </p:cNvPr>
          <p:cNvSpPr/>
          <p:nvPr/>
        </p:nvSpPr>
        <p:spPr>
          <a:xfrm>
            <a:off x="0" y="-20705"/>
            <a:ext cx="9046029" cy="687870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27B74C-D865-F94E-8248-B15F6A167FB5}"/>
              </a:ext>
            </a:extLst>
          </p:cNvPr>
          <p:cNvSpPr/>
          <p:nvPr/>
        </p:nvSpPr>
        <p:spPr>
          <a:xfrm>
            <a:off x="0" y="6236275"/>
            <a:ext cx="12192000" cy="54136"/>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DA2A1E-C6CA-3B4A-9663-2525EF307EEA}"/>
              </a:ext>
            </a:extLst>
          </p:cNvPr>
          <p:cNvSpPr txBox="1"/>
          <p:nvPr/>
        </p:nvSpPr>
        <p:spPr>
          <a:xfrm>
            <a:off x="417442" y="507607"/>
            <a:ext cx="3676093" cy="1077218"/>
          </a:xfrm>
          <a:prstGeom prst="rect">
            <a:avLst/>
          </a:prstGeom>
          <a:noFill/>
        </p:spPr>
        <p:txBody>
          <a:bodyPr wrap="square" lIns="91440" tIns="45720" rIns="91440" bIns="45720" rtlCol="0" anchor="t">
            <a:spAutoFit/>
          </a:bodyPr>
          <a:lstStyle/>
          <a:p>
            <a:r>
              <a:rPr lang="en-US" sz="3200" b="1">
                <a:solidFill>
                  <a:schemeClr val="bg1"/>
                </a:solidFill>
                <a:latin typeface="Source Sans Pro"/>
                <a:ea typeface="Source Sans Pro"/>
              </a:rPr>
              <a:t>Mobile Friendly</a:t>
            </a:r>
          </a:p>
          <a:p>
            <a:r>
              <a:rPr lang="en-US" sz="3200">
                <a:solidFill>
                  <a:schemeClr val="bg1"/>
                </a:solidFill>
                <a:latin typeface="Source Sans Pro"/>
                <a:ea typeface="Source Sans Pro"/>
              </a:rPr>
              <a:t>Use it in the Field</a:t>
            </a:r>
          </a:p>
        </p:txBody>
      </p:sp>
      <p:sp>
        <p:nvSpPr>
          <p:cNvPr id="17" name="TextBox 16">
            <a:extLst>
              <a:ext uri="{FF2B5EF4-FFF2-40B4-BE49-F238E27FC236}">
                <a16:creationId xmlns:a16="http://schemas.microsoft.com/office/drawing/2014/main" id="{D8038FD1-503E-3942-ACF3-BBADBB7F81B6}"/>
              </a:ext>
            </a:extLst>
          </p:cNvPr>
          <p:cNvSpPr txBox="1"/>
          <p:nvPr/>
        </p:nvSpPr>
        <p:spPr>
          <a:xfrm>
            <a:off x="492943" y="1882422"/>
            <a:ext cx="4221133" cy="4016484"/>
          </a:xfrm>
          <a:prstGeom prst="rect">
            <a:avLst/>
          </a:prstGeom>
          <a:noFill/>
        </p:spPr>
        <p:txBody>
          <a:bodyPr wrap="square" lIns="91440" tIns="45720" rIns="91440" bIns="45720" rtlCol="0" anchor="t">
            <a:spAutoFit/>
          </a:bodyPr>
          <a:lstStyle/>
          <a:p>
            <a:pPr>
              <a:spcAft>
                <a:spcPts val="600"/>
              </a:spcAft>
              <a:buClr>
                <a:srgbClr val="835C2F"/>
              </a:buClr>
            </a:pPr>
            <a:r>
              <a:rPr lang="en-US" sz="2400" b="1">
                <a:solidFill>
                  <a:schemeClr val="bg1"/>
                </a:solidFill>
                <a:latin typeface="Source Sans Pro"/>
                <a:ea typeface="Source Sans Pro"/>
              </a:rPr>
              <a:t>Pin to your cell phone</a:t>
            </a:r>
            <a:endParaRPr lang="en-US" sz="2400" b="1">
              <a:solidFill>
                <a:schemeClr val="bg1"/>
              </a:solidFill>
              <a:latin typeface="Source Sans Pro" panose="020B0503030403020204" pitchFamily="34" charset="0"/>
              <a:ea typeface="Source Sans Pro" panose="020B0503030403020204" pitchFamily="34" charset="0"/>
            </a:endParaRP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Visit EAGLE on your mobile at </a:t>
            </a:r>
            <a:r>
              <a:rPr lang="en-US" sz="2400" b="1">
                <a:solidFill>
                  <a:schemeClr val="bg1"/>
                </a:solidFill>
                <a:latin typeface="Source Sans Pro"/>
                <a:ea typeface="Source Sans Pro"/>
              </a:rPr>
              <a:t>eagle.usc.edu</a:t>
            </a: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Select </a:t>
            </a:r>
            <a:r>
              <a:rPr lang="en-US" sz="2400">
                <a:solidFill>
                  <a:schemeClr val="bg1"/>
                </a:solidFill>
                <a:latin typeface="Source Sans Pro"/>
                <a:ea typeface="+mn-lt"/>
              </a:rPr>
              <a:t>the </a:t>
            </a:r>
            <a:r>
              <a:rPr lang="en-US" sz="2400">
                <a:solidFill>
                  <a:schemeClr val="bg1"/>
                </a:solidFill>
                <a:latin typeface="Source Sans Pro"/>
                <a:ea typeface="Source Sans Pro"/>
              </a:rPr>
              <a:t>three-lined </a:t>
            </a:r>
            <a:r>
              <a:rPr lang="en-US" sz="2400">
                <a:solidFill>
                  <a:schemeClr val="bg1"/>
                </a:solidFill>
                <a:latin typeface="Source Sans Pro"/>
                <a:ea typeface="+mn-lt"/>
              </a:rPr>
              <a:t>icon </a:t>
            </a:r>
            <a:r>
              <a:rPr lang="en-US" sz="2400">
                <a:solidFill>
                  <a:schemeClr val="bg1"/>
                </a:solidFill>
                <a:latin typeface="Source Sans Pro"/>
                <a:ea typeface="Source Sans Pro"/>
              </a:rPr>
              <a:t>in </a:t>
            </a:r>
            <a:r>
              <a:rPr lang="en-US" sz="2400">
                <a:solidFill>
                  <a:schemeClr val="bg1"/>
                </a:solidFill>
                <a:latin typeface="Source Sans Pro"/>
                <a:ea typeface="+mn-lt"/>
              </a:rPr>
              <a:t>the top </a:t>
            </a:r>
            <a:r>
              <a:rPr lang="en-US" sz="2400">
                <a:solidFill>
                  <a:schemeClr val="bg1"/>
                </a:solidFill>
                <a:latin typeface="Source Sans Pro"/>
                <a:ea typeface="Source Sans Pro"/>
              </a:rPr>
              <a:t>right, this will populate </a:t>
            </a:r>
            <a:r>
              <a:rPr lang="en-US" sz="2400">
                <a:solidFill>
                  <a:schemeClr val="bg1"/>
                </a:solidFill>
                <a:latin typeface="Source Sans Pro"/>
                <a:ea typeface="+mn-lt"/>
              </a:rPr>
              <a:t>the drop-down menu</a:t>
            </a:r>
            <a:endParaRPr lang="en-US" sz="2400">
              <a:solidFill>
                <a:schemeClr val="bg1"/>
              </a:solidFill>
              <a:latin typeface="Source Sans Pro"/>
              <a:ea typeface="Source Sans Pro"/>
            </a:endParaRP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Once you have the drop-down menu, select </a:t>
            </a:r>
            <a:r>
              <a:rPr lang="en-US" sz="2400">
                <a:solidFill>
                  <a:schemeClr val="bg1"/>
                </a:solidFill>
                <a:latin typeface="Source Sans Pro"/>
                <a:ea typeface="+mn-lt"/>
              </a:rPr>
              <a:t>“Add to </a:t>
            </a:r>
            <a:r>
              <a:rPr lang="en-US" sz="2400">
                <a:solidFill>
                  <a:schemeClr val="bg1"/>
                </a:solidFill>
                <a:latin typeface="Source Sans Pro"/>
                <a:ea typeface="Source Sans Pro"/>
              </a:rPr>
              <a:t>Mobile </a:t>
            </a:r>
            <a:r>
              <a:rPr lang="en-US" sz="2400">
                <a:solidFill>
                  <a:schemeClr val="bg1"/>
                </a:solidFill>
                <a:latin typeface="Source Sans Pro"/>
                <a:ea typeface="+mn-lt"/>
              </a:rPr>
              <a:t>Home Screen</a:t>
            </a:r>
            <a:r>
              <a:rPr lang="en-US" sz="2400">
                <a:solidFill>
                  <a:schemeClr val="bg1"/>
                </a:solidFill>
                <a:latin typeface="Source Sans Pro"/>
                <a:ea typeface="Source Sans Pro"/>
              </a:rPr>
              <a:t>”</a:t>
            </a:r>
          </a:p>
        </p:txBody>
      </p:sp>
      <p:pic>
        <p:nvPicPr>
          <p:cNvPr id="27" name="Picture 26" descr="A black and white logo&#10;&#10;Description automatically generated with medium confidence">
            <a:extLst>
              <a:ext uri="{FF2B5EF4-FFF2-40B4-BE49-F238E27FC236}">
                <a16:creationId xmlns:a16="http://schemas.microsoft.com/office/drawing/2014/main" id="{82C7A798-A86D-3948-82C0-C2FA9132487A}"/>
              </a:ext>
            </a:extLst>
          </p:cNvPr>
          <p:cNvPicPr>
            <a:picLocks noChangeAspect="1"/>
          </p:cNvPicPr>
          <p:nvPr/>
        </p:nvPicPr>
        <p:blipFill rotWithShape="1">
          <a:blip r:embed="rId3"/>
          <a:srcRect l="56953" t="6872" b="37083"/>
          <a:stretch/>
        </p:blipFill>
        <p:spPr>
          <a:xfrm>
            <a:off x="417442" y="6422140"/>
            <a:ext cx="963934" cy="304131"/>
          </a:xfrm>
          <a:prstGeom prst="rect">
            <a:avLst/>
          </a:prstGeom>
        </p:spPr>
      </p:pic>
      <p:grpSp>
        <p:nvGrpSpPr>
          <p:cNvPr id="6" name="Group 5">
            <a:extLst>
              <a:ext uri="{FF2B5EF4-FFF2-40B4-BE49-F238E27FC236}">
                <a16:creationId xmlns:a16="http://schemas.microsoft.com/office/drawing/2014/main" id="{E1EC6C50-4874-4D01-BFF5-61D3D472879F}"/>
              </a:ext>
            </a:extLst>
          </p:cNvPr>
          <p:cNvGrpSpPr/>
          <p:nvPr/>
        </p:nvGrpSpPr>
        <p:grpSpPr>
          <a:xfrm>
            <a:off x="6321426" y="966496"/>
            <a:ext cx="5948524" cy="4959975"/>
            <a:chOff x="3661860" y="1027109"/>
            <a:chExt cx="4868279" cy="4578817"/>
          </a:xfrm>
        </p:grpSpPr>
        <p:grpSp>
          <p:nvGrpSpPr>
            <p:cNvPr id="12" name="Group 11">
              <a:extLst>
                <a:ext uri="{FF2B5EF4-FFF2-40B4-BE49-F238E27FC236}">
                  <a16:creationId xmlns:a16="http://schemas.microsoft.com/office/drawing/2014/main" id="{9D1780F5-99A4-4189-A755-8C11589315DE}"/>
                </a:ext>
              </a:extLst>
            </p:cNvPr>
            <p:cNvGrpSpPr/>
            <p:nvPr/>
          </p:nvGrpSpPr>
          <p:grpSpPr>
            <a:xfrm>
              <a:off x="5726690" y="1027109"/>
              <a:ext cx="2803449" cy="4526684"/>
              <a:chOff x="11177433" y="1757552"/>
              <a:chExt cx="6521544" cy="10200896"/>
            </a:xfrm>
          </p:grpSpPr>
          <p:pic>
            <p:nvPicPr>
              <p:cNvPr id="13" name="Picture 12" descr="iPhone6_mockup_front_white.png">
                <a:extLst>
                  <a:ext uri="{FF2B5EF4-FFF2-40B4-BE49-F238E27FC236}">
                    <a16:creationId xmlns:a16="http://schemas.microsoft.com/office/drawing/2014/main" id="{BA156197-42E0-4683-85EA-6E636606D64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14" name="Rectangle 13">
                <a:extLst>
                  <a:ext uri="{FF2B5EF4-FFF2-40B4-BE49-F238E27FC236}">
                    <a16:creationId xmlns:a16="http://schemas.microsoft.com/office/drawing/2014/main" id="{C2D7F10A-2E39-4A91-AAE7-1E90B28FC304}"/>
                  </a:ext>
                </a:extLst>
              </p:cNvPr>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3600">
                  <a:solidFill>
                    <a:srgbClr val="FFFFFF"/>
                  </a:solidFill>
                  <a:latin typeface="Calibri" panose="020F0502020204030204"/>
                </a:endParaRPr>
              </a:p>
            </p:txBody>
          </p:sp>
        </p:grpSp>
        <p:grpSp>
          <p:nvGrpSpPr>
            <p:cNvPr id="9" name="Group 8">
              <a:extLst>
                <a:ext uri="{FF2B5EF4-FFF2-40B4-BE49-F238E27FC236}">
                  <a16:creationId xmlns:a16="http://schemas.microsoft.com/office/drawing/2014/main" id="{4C1CA396-237D-467B-9EAC-9282B4B83859}"/>
                </a:ext>
              </a:extLst>
            </p:cNvPr>
            <p:cNvGrpSpPr/>
            <p:nvPr/>
          </p:nvGrpSpPr>
          <p:grpSpPr>
            <a:xfrm>
              <a:off x="3661860" y="1079242"/>
              <a:ext cx="2803449" cy="4526684"/>
              <a:chOff x="11177433" y="1757552"/>
              <a:chExt cx="6521544" cy="10200896"/>
            </a:xfrm>
          </p:grpSpPr>
          <p:pic>
            <p:nvPicPr>
              <p:cNvPr id="10" name="Picture 9" descr="iPhone6_mockup_front_white.png">
                <a:extLst>
                  <a:ext uri="{FF2B5EF4-FFF2-40B4-BE49-F238E27FC236}">
                    <a16:creationId xmlns:a16="http://schemas.microsoft.com/office/drawing/2014/main" id="{E5A4F318-F1D2-4707-89BF-A749654D996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11" name="Rectangle 10">
                <a:extLst>
                  <a:ext uri="{FF2B5EF4-FFF2-40B4-BE49-F238E27FC236}">
                    <a16:creationId xmlns:a16="http://schemas.microsoft.com/office/drawing/2014/main" id="{52F89455-D6D5-46F4-A34A-C765E82ADFBC}"/>
                  </a:ext>
                </a:extLst>
              </p:cNvPr>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3600">
                  <a:solidFill>
                    <a:srgbClr val="FFFFFF"/>
                  </a:solidFill>
                  <a:latin typeface="Calibri" panose="020F0502020204030204"/>
                </a:endParaRPr>
              </a:p>
            </p:txBody>
          </p:sp>
        </p:grpSp>
      </p:grpSp>
      <p:pic>
        <p:nvPicPr>
          <p:cNvPr id="4" name="Picture 4" descr="Text&#10;&#10;Description automatically generated">
            <a:extLst>
              <a:ext uri="{FF2B5EF4-FFF2-40B4-BE49-F238E27FC236}">
                <a16:creationId xmlns:a16="http://schemas.microsoft.com/office/drawing/2014/main" id="{3102F135-2D71-8B0A-807F-57D25FBFE1ED}"/>
              </a:ext>
            </a:extLst>
          </p:cNvPr>
          <p:cNvPicPr>
            <a:picLocks noChangeAspect="1"/>
          </p:cNvPicPr>
          <p:nvPr/>
        </p:nvPicPr>
        <p:blipFill>
          <a:blip r:embed="rId5"/>
          <a:stretch>
            <a:fillRect/>
          </a:stretch>
        </p:blipFill>
        <p:spPr>
          <a:xfrm>
            <a:off x="6983282" y="1750610"/>
            <a:ext cx="2074247" cy="3419475"/>
          </a:xfrm>
          <a:prstGeom prst="rect">
            <a:avLst/>
          </a:prstGeom>
        </p:spPr>
      </p:pic>
      <p:pic>
        <p:nvPicPr>
          <p:cNvPr id="5" name="Picture 6" descr="Graphical user interface, application&#10;&#10;Description automatically generated">
            <a:extLst>
              <a:ext uri="{FF2B5EF4-FFF2-40B4-BE49-F238E27FC236}">
                <a16:creationId xmlns:a16="http://schemas.microsoft.com/office/drawing/2014/main" id="{0DBD08E8-7BB3-ACC7-BD6C-56BBE438AEBA}"/>
              </a:ext>
            </a:extLst>
          </p:cNvPr>
          <p:cNvPicPr>
            <a:picLocks noChangeAspect="1"/>
          </p:cNvPicPr>
          <p:nvPr/>
        </p:nvPicPr>
        <p:blipFill>
          <a:blip r:embed="rId6"/>
          <a:stretch>
            <a:fillRect/>
          </a:stretch>
        </p:blipFill>
        <p:spPr>
          <a:xfrm>
            <a:off x="9497763" y="1731560"/>
            <a:ext cx="2074485" cy="3419475"/>
          </a:xfrm>
          <a:prstGeom prst="rect">
            <a:avLst/>
          </a:prstGeom>
        </p:spPr>
      </p:pic>
      <p:sp>
        <p:nvSpPr>
          <p:cNvPr id="2" name="Slide Number Placeholder 1">
            <a:extLst>
              <a:ext uri="{FF2B5EF4-FFF2-40B4-BE49-F238E27FC236}">
                <a16:creationId xmlns:a16="http://schemas.microsoft.com/office/drawing/2014/main" id="{AAE3E7E1-26C2-03B6-B368-A207CB26EE70}"/>
              </a:ext>
            </a:extLst>
          </p:cNvPr>
          <p:cNvSpPr>
            <a:spLocks noGrp="1"/>
          </p:cNvSpPr>
          <p:nvPr>
            <p:ph type="sldNum" sz="quarter" idx="12"/>
          </p:nvPr>
        </p:nvSpPr>
        <p:spPr/>
        <p:txBody>
          <a:bodyPr/>
          <a:lstStyle/>
          <a:p>
            <a:fld id="{F32B1D3B-AE3D-1E40-A0D2-3E32FC67085E}" type="slidenum">
              <a:rPr lang="en-US" smtClean="0"/>
              <a:t>7</a:t>
            </a:fld>
            <a:endParaRPr lang="en-US"/>
          </a:p>
        </p:txBody>
      </p:sp>
    </p:spTree>
    <p:extLst>
      <p:ext uri="{BB962C8B-B14F-4D97-AF65-F5344CB8AC3E}">
        <p14:creationId xmlns:p14="http://schemas.microsoft.com/office/powerpoint/2010/main" val="312897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BBCEA-2CDA-453D-0E8A-440503840716}"/>
              </a:ext>
            </a:extLst>
          </p:cNvPr>
          <p:cNvSpPr>
            <a:spLocks noGrp="1"/>
          </p:cNvSpPr>
          <p:nvPr>
            <p:ph type="sldNum" sz="quarter" idx="12"/>
          </p:nvPr>
        </p:nvSpPr>
        <p:spPr/>
        <p:txBody>
          <a:bodyPr/>
          <a:lstStyle/>
          <a:p>
            <a:fld id="{F32B1D3B-AE3D-1E40-A0D2-3E32FC67085E}" type="slidenum">
              <a:rPr lang="en-US" smtClean="0"/>
              <a:t>8</a:t>
            </a:fld>
            <a:endParaRPr lang="en-US"/>
          </a:p>
        </p:txBody>
      </p:sp>
      <p:sp>
        <p:nvSpPr>
          <p:cNvPr id="3" name="Title 2">
            <a:extLst>
              <a:ext uri="{FF2B5EF4-FFF2-40B4-BE49-F238E27FC236}">
                <a16:creationId xmlns:a16="http://schemas.microsoft.com/office/drawing/2014/main" id="{CFFD3C54-2F44-5155-422B-B2114576C4DF}"/>
              </a:ext>
            </a:extLst>
          </p:cNvPr>
          <p:cNvSpPr>
            <a:spLocks noGrp="1"/>
          </p:cNvSpPr>
          <p:nvPr>
            <p:ph type="title"/>
          </p:nvPr>
        </p:nvSpPr>
        <p:spPr/>
        <p:txBody>
          <a:bodyPr/>
          <a:lstStyle/>
          <a:p>
            <a:r>
              <a:rPr lang="en-US">
                <a:latin typeface="Source Sans Pro"/>
                <a:ea typeface="Source Sans Pro"/>
              </a:rPr>
              <a:t>EAGLE Tools</a:t>
            </a:r>
            <a:endParaRPr lang="en-US"/>
          </a:p>
        </p:txBody>
      </p:sp>
      <p:sp>
        <p:nvSpPr>
          <p:cNvPr id="4" name="Content Placeholder 3">
            <a:extLst>
              <a:ext uri="{FF2B5EF4-FFF2-40B4-BE49-F238E27FC236}">
                <a16:creationId xmlns:a16="http://schemas.microsoft.com/office/drawing/2014/main" id="{186C5BCD-8EE8-4820-C3C1-AD12D7C46C8E}"/>
              </a:ext>
            </a:extLst>
          </p:cNvPr>
          <p:cNvSpPr>
            <a:spLocks noGrp="1"/>
          </p:cNvSpPr>
          <p:nvPr>
            <p:ph idx="1"/>
          </p:nvPr>
        </p:nvSpPr>
        <p:spPr/>
        <p:txBody>
          <a:bodyPr vert="horz" lIns="91440" tIns="45720" rIns="91440" bIns="45720" rtlCol="0" anchor="t">
            <a:normAutofit/>
          </a:bodyPr>
          <a:lstStyle/>
          <a:p>
            <a:pPr marL="342900" indent="-342900">
              <a:buChar char="•"/>
            </a:pPr>
            <a:r>
              <a:rPr lang="en-US">
                <a:latin typeface="Source Sans Pro"/>
                <a:ea typeface="Source Sans Pro"/>
              </a:rPr>
              <a:t>Access EAGLE in the field on your mobile device, or in the office via desktop at </a:t>
            </a:r>
            <a:r>
              <a:rPr lang="en-US" b="1">
                <a:latin typeface="Source Sans Pro"/>
                <a:ea typeface="Source Sans Pro"/>
              </a:rPr>
              <a:t>eagle.usc.edu</a:t>
            </a:r>
          </a:p>
          <a:p>
            <a:pPr marL="342900" indent="-342900">
              <a:buChar char="•"/>
            </a:pPr>
            <a:r>
              <a:rPr lang="en-US">
                <a:latin typeface="Source Sans Pro"/>
                <a:ea typeface="Source Sans Pro"/>
              </a:rPr>
              <a:t>EAGLE is a FREE tool and has key resources to add to your toolkit:</a:t>
            </a:r>
            <a:endParaRPr lang="en-US">
              <a:ea typeface="Source Sans Pro"/>
            </a:endParaRPr>
          </a:p>
          <a:p>
            <a:pPr marL="571500" lvl="1">
              <a:buChar char="•"/>
            </a:pPr>
            <a:r>
              <a:rPr lang="en-US" b="1">
                <a:latin typeface="Source Sans Pro"/>
                <a:ea typeface="Source Sans Pro"/>
                <a:hlinkClick r:id="rId3"/>
              </a:rPr>
              <a:t>State Specific Laws</a:t>
            </a:r>
            <a:r>
              <a:rPr lang="en-US" b="1">
                <a:latin typeface="Source Sans Pro"/>
                <a:ea typeface="Source Sans Pro"/>
              </a:rPr>
              <a:t> </a:t>
            </a:r>
            <a:r>
              <a:rPr lang="en-US">
                <a:latin typeface="Source Sans Pro"/>
                <a:ea typeface="Source Sans Pro"/>
              </a:rPr>
              <a:t>- Your state's penal codes &amp; statutes on elder abuse.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4"/>
              </a:rPr>
              <a:t>First Responder's Checklist</a:t>
            </a:r>
            <a:r>
              <a:rPr lang="en-US" b="1">
                <a:latin typeface="Source Sans Pro"/>
                <a:ea typeface="Source Sans Pro"/>
              </a:rPr>
              <a:t> </a:t>
            </a:r>
            <a:r>
              <a:rPr lang="en-US">
                <a:latin typeface="Source Sans Pro"/>
                <a:ea typeface="Source Sans Pro"/>
              </a:rPr>
              <a:t>- Document the signs of abuse, fillable online and as a pdf. No data is saved.</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5"/>
              </a:rPr>
              <a:t>Evidence Collection Checklist</a:t>
            </a:r>
            <a:r>
              <a:rPr lang="en-US">
                <a:latin typeface="Source Sans Pro"/>
                <a:ea typeface="Source Sans Pro"/>
              </a:rPr>
              <a:t> - Keep evidence organized. Created with prosecutor insight. Great for MDTs.</a:t>
            </a:r>
            <a:endParaRPr lang="en-US">
              <a:latin typeface="Source Sans Pro"/>
              <a:ea typeface="Source Sans Pro" panose="020B0503030403020204" pitchFamily="34" charset="77"/>
            </a:endParaRPr>
          </a:p>
          <a:p>
            <a:pPr marL="571500" lvl="1"/>
            <a:r>
              <a:rPr lang="en-US" b="1">
                <a:latin typeface="Source Sans Pro"/>
                <a:ea typeface="Source Sans Pro"/>
                <a:hlinkClick r:id="rId6"/>
              </a:rPr>
              <a:t>Community Resource Referral Tool</a:t>
            </a:r>
            <a:r>
              <a:rPr lang="en-US" b="1">
                <a:latin typeface="Source Sans Pro"/>
                <a:ea typeface="Source Sans Pro"/>
              </a:rPr>
              <a:t> </a:t>
            </a:r>
            <a:r>
              <a:rPr lang="en-US">
                <a:latin typeface="Source Sans Pro"/>
                <a:ea typeface="Source Sans Pro"/>
              </a:rPr>
              <a:t>- Enter a zip code for local information on resources</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7"/>
              </a:rPr>
              <a:t>Training Opportunities</a:t>
            </a:r>
            <a:r>
              <a:rPr lang="en-US">
                <a:latin typeface="Source Sans Pro"/>
                <a:ea typeface="Source Sans Pro"/>
              </a:rPr>
              <a:t> - IADLEST certified &amp; POST available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8"/>
              </a:rPr>
              <a:t>Roll Call Videos</a:t>
            </a:r>
            <a:r>
              <a:rPr lang="en-US">
                <a:latin typeface="Source Sans Pro"/>
                <a:ea typeface="Source Sans Pro"/>
              </a:rPr>
              <a:t> - Based off real-life cases of elder abuse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9"/>
              </a:rPr>
              <a:t>Elder Abuse Overview</a:t>
            </a:r>
            <a:r>
              <a:rPr lang="en-US">
                <a:latin typeface="Source Sans Pro"/>
                <a:ea typeface="Source Sans Pro"/>
              </a:rPr>
              <a:t> - Covers seven types of abuse, questions to consider &amp; actions to take</a:t>
            </a:r>
            <a:endParaRPr lang="en-US">
              <a:latin typeface="Source Sans Pro"/>
              <a:ea typeface="Source Sans Pro" panose="020B0503030403020204" pitchFamily="34" charset="77"/>
            </a:endParaRPr>
          </a:p>
          <a:p>
            <a:endParaRPr lang="en-US" b="1">
              <a:ea typeface="Source Sans Pro"/>
            </a:endParaRPr>
          </a:p>
          <a:p>
            <a:endParaRPr lang="en-US" b="1">
              <a:ea typeface="Source Sans Pro"/>
            </a:endParaRPr>
          </a:p>
          <a:p>
            <a:pPr marL="342900" indent="-342900">
              <a:buChar char="•"/>
            </a:pPr>
            <a:endParaRPr lang="en-US" b="1">
              <a:ea typeface="Source Sans Pro"/>
            </a:endParaRPr>
          </a:p>
        </p:txBody>
      </p:sp>
      <p:sp>
        <p:nvSpPr>
          <p:cNvPr id="5" name="Text Placeholder 4">
            <a:extLst>
              <a:ext uri="{FF2B5EF4-FFF2-40B4-BE49-F238E27FC236}">
                <a16:creationId xmlns:a16="http://schemas.microsoft.com/office/drawing/2014/main" id="{5D12CCBD-C59D-7F31-8488-4E948C44DF61}"/>
              </a:ext>
            </a:extLst>
          </p:cNvPr>
          <p:cNvSpPr>
            <a:spLocks noGrp="1"/>
          </p:cNvSpPr>
          <p:nvPr>
            <p:ph type="body" idx="13"/>
          </p:nvPr>
        </p:nvSpPr>
        <p:spPr/>
        <p:txBody>
          <a:bodyPr/>
          <a:lstStyle/>
          <a:p>
            <a:r>
              <a:rPr lang="en-US">
                <a:latin typeface="Source Sans Pro"/>
                <a:ea typeface="Source Sans Pro"/>
              </a:rPr>
              <a:t>Key Takeaways </a:t>
            </a:r>
            <a:endParaRPr lang="en-US"/>
          </a:p>
        </p:txBody>
      </p:sp>
    </p:spTree>
    <p:extLst>
      <p:ext uri="{BB962C8B-B14F-4D97-AF65-F5344CB8AC3E}">
        <p14:creationId xmlns:p14="http://schemas.microsoft.com/office/powerpoint/2010/main" val="24746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B663C67D-5FCD-C34F-9750-238381808AD0}"/>
              </a:ext>
            </a:extLst>
          </p:cNvPr>
          <p:cNvSpPr/>
          <p:nvPr/>
        </p:nvSpPr>
        <p:spPr>
          <a:xfrm>
            <a:off x="0" y="-1167"/>
            <a:ext cx="8225414" cy="6859167"/>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27B74C-D865-F94E-8248-B15F6A167FB5}"/>
              </a:ext>
            </a:extLst>
          </p:cNvPr>
          <p:cNvSpPr/>
          <p:nvPr/>
        </p:nvSpPr>
        <p:spPr>
          <a:xfrm>
            <a:off x="0" y="6236275"/>
            <a:ext cx="12192000" cy="54136"/>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8038FD1-503E-3942-ACF3-BBADBB7F81B6}"/>
              </a:ext>
            </a:extLst>
          </p:cNvPr>
          <p:cNvSpPr txBox="1"/>
          <p:nvPr/>
        </p:nvSpPr>
        <p:spPr>
          <a:xfrm>
            <a:off x="548057" y="1166703"/>
            <a:ext cx="4243558" cy="4555093"/>
          </a:xfrm>
          <a:prstGeom prst="rect">
            <a:avLst/>
          </a:prstGeom>
          <a:noFill/>
        </p:spPr>
        <p:txBody>
          <a:bodyPr wrap="square" lIns="91440" tIns="45720" rIns="91440" bIns="45720" rtlCol="0" anchor="t">
            <a:spAutoFit/>
          </a:bodyPr>
          <a:lstStyle/>
          <a:p>
            <a:pPr>
              <a:spcAft>
                <a:spcPts val="600"/>
              </a:spcAft>
              <a:buClr>
                <a:srgbClr val="835C2F"/>
              </a:buClr>
            </a:pPr>
            <a:endParaRPr lang="en-US" sz="3500" b="1">
              <a:solidFill>
                <a:srgbClr val="FFFFFF"/>
              </a:solidFill>
              <a:latin typeface="Source Sans Pro"/>
              <a:ea typeface="Source Sans Pro"/>
              <a:cs typeface="Calibri" panose="020F0502020204030204"/>
            </a:endParaRPr>
          </a:p>
          <a:p>
            <a:pPr>
              <a:spcAft>
                <a:spcPts val="600"/>
              </a:spcAft>
              <a:buClr>
                <a:srgbClr val="835C2F"/>
              </a:buClr>
            </a:pPr>
            <a:r>
              <a:rPr lang="en-US" sz="3500">
                <a:solidFill>
                  <a:srgbClr val="FFFFFF"/>
                </a:solidFill>
                <a:latin typeface="Source Sans Pro"/>
                <a:ea typeface="Source Sans Pro"/>
              </a:rPr>
              <a:t>If the previous method did not work on your device, go to your main browser's menu and create an </a:t>
            </a:r>
            <a:r>
              <a:rPr lang="en-US" sz="3500" b="1">
                <a:solidFill>
                  <a:srgbClr val="FFFFFF"/>
                </a:solidFill>
                <a:latin typeface="Source Sans Pro"/>
                <a:ea typeface="Source Sans Pro"/>
              </a:rPr>
              <a:t>EAGLE shortcut</a:t>
            </a:r>
            <a:r>
              <a:rPr lang="en-US" sz="3500">
                <a:solidFill>
                  <a:srgbClr val="FFFFFF"/>
                </a:solidFill>
                <a:latin typeface="Source Sans Pro"/>
                <a:ea typeface="Source Sans Pro"/>
              </a:rPr>
              <a:t>.</a:t>
            </a:r>
          </a:p>
          <a:p>
            <a:pPr marL="285750" indent="-285750">
              <a:spcAft>
                <a:spcPts val="600"/>
              </a:spcAft>
              <a:buClr>
                <a:srgbClr val="835C2F"/>
              </a:buClr>
              <a:buFont typeface="Arial" panose="020B0604020202020204" pitchFamily="34" charset="0"/>
              <a:buChar char="•"/>
            </a:pPr>
            <a:endParaRPr lang="en-US" sz="3500">
              <a:solidFill>
                <a:srgbClr val="FFFFFF"/>
              </a:solidFill>
              <a:latin typeface="Source Sans Pro"/>
              <a:ea typeface="Source Sans Pro"/>
            </a:endParaRPr>
          </a:p>
        </p:txBody>
      </p:sp>
      <p:pic>
        <p:nvPicPr>
          <p:cNvPr id="27" name="Picture 26" descr="A black and white logo&#10;&#10;Description automatically generated with medium confidence">
            <a:extLst>
              <a:ext uri="{FF2B5EF4-FFF2-40B4-BE49-F238E27FC236}">
                <a16:creationId xmlns:a16="http://schemas.microsoft.com/office/drawing/2014/main" id="{82C7A798-A86D-3948-82C0-C2FA9132487A}"/>
              </a:ext>
            </a:extLst>
          </p:cNvPr>
          <p:cNvPicPr>
            <a:picLocks noChangeAspect="1"/>
          </p:cNvPicPr>
          <p:nvPr/>
        </p:nvPicPr>
        <p:blipFill rotWithShape="1">
          <a:blip r:embed="rId4"/>
          <a:srcRect l="56953" t="6872" b="37083"/>
          <a:stretch/>
        </p:blipFill>
        <p:spPr>
          <a:xfrm>
            <a:off x="417442" y="6422140"/>
            <a:ext cx="963934" cy="304131"/>
          </a:xfrm>
          <a:prstGeom prst="rect">
            <a:avLst/>
          </a:prstGeom>
        </p:spPr>
      </p:pic>
      <p:sp>
        <p:nvSpPr>
          <p:cNvPr id="2" name="Slide Number Placeholder 1">
            <a:extLst>
              <a:ext uri="{FF2B5EF4-FFF2-40B4-BE49-F238E27FC236}">
                <a16:creationId xmlns:a16="http://schemas.microsoft.com/office/drawing/2014/main" id="{AAE3E7E1-26C2-03B6-B368-A207CB26EE70}"/>
              </a:ext>
            </a:extLst>
          </p:cNvPr>
          <p:cNvSpPr>
            <a:spLocks noGrp="1"/>
          </p:cNvSpPr>
          <p:nvPr>
            <p:ph type="sldNum" sz="quarter" idx="12"/>
          </p:nvPr>
        </p:nvSpPr>
        <p:spPr/>
        <p:txBody>
          <a:bodyPr/>
          <a:lstStyle/>
          <a:p>
            <a:fld id="{F32B1D3B-AE3D-1E40-A0D2-3E32FC67085E}" type="slidenum">
              <a:rPr lang="en-US" smtClean="0"/>
              <a:t>9</a:t>
            </a:fld>
            <a:endParaRPr lang="en-US"/>
          </a:p>
        </p:txBody>
      </p:sp>
      <p:pic>
        <p:nvPicPr>
          <p:cNvPr id="4" name="Online Media 3" title="EAGLE Pin to Mobile Demo">
            <a:hlinkClick r:id="" action="ppaction://media"/>
            <a:extLst>
              <a:ext uri="{FF2B5EF4-FFF2-40B4-BE49-F238E27FC236}">
                <a16:creationId xmlns:a16="http://schemas.microsoft.com/office/drawing/2014/main" id="{A3707D95-5093-8433-C6A5-591F98D755E2}"/>
              </a:ext>
            </a:extLst>
          </p:cNvPr>
          <p:cNvPicPr>
            <a:picLocks noRot="1" noChangeAspect="1"/>
          </p:cNvPicPr>
          <p:nvPr>
            <a:videoFile r:link="rId1"/>
          </p:nvPr>
        </p:nvPicPr>
        <p:blipFill>
          <a:blip r:embed="rId5"/>
          <a:stretch>
            <a:fillRect/>
          </a:stretch>
        </p:blipFill>
        <p:spPr>
          <a:xfrm>
            <a:off x="4787628" y="464931"/>
            <a:ext cx="6344794" cy="5266243"/>
          </a:xfrm>
          <a:prstGeom prst="rect">
            <a:avLst/>
          </a:prstGeom>
        </p:spPr>
      </p:pic>
      <p:sp>
        <p:nvSpPr>
          <p:cNvPr id="7" name="Text Placeholder 4">
            <a:extLst>
              <a:ext uri="{FF2B5EF4-FFF2-40B4-BE49-F238E27FC236}">
                <a16:creationId xmlns:a16="http://schemas.microsoft.com/office/drawing/2014/main" id="{485547F7-9CDC-3665-CD8E-97F6CE196B74}"/>
              </a:ext>
            </a:extLst>
          </p:cNvPr>
          <p:cNvSpPr txBox="1">
            <a:spLocks/>
          </p:cNvSpPr>
          <p:nvPr/>
        </p:nvSpPr>
        <p:spPr>
          <a:xfrm>
            <a:off x="-1840" y="463837"/>
            <a:ext cx="3542890" cy="660872"/>
          </a:xfrm>
          <a:prstGeom prst="rect">
            <a:avLst/>
          </a:prstGeom>
          <a:solidFill>
            <a:srgbClr val="835B2F"/>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a:solidFill>
                  <a:schemeClr val="bg1"/>
                </a:solidFill>
                <a:latin typeface="Source Sans Pro"/>
                <a:ea typeface="Source Sans Pro"/>
              </a:rPr>
              <a:t>Pin to Mobile Demo</a:t>
            </a:r>
          </a:p>
        </p:txBody>
      </p:sp>
    </p:spTree>
    <p:extLst>
      <p:ext uri="{BB962C8B-B14F-4D97-AF65-F5344CB8AC3E}">
        <p14:creationId xmlns:p14="http://schemas.microsoft.com/office/powerpoint/2010/main" val="2356044417"/>
      </p:ext>
    </p:extLst>
  </p:cSld>
  <p:clrMapOvr>
    <a:masterClrMapping/>
  </p:clrMapOvr>
</p:sld>
</file>

<file path=ppt/theme/theme1.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f997aef-1bcd-438b-a8db-706dce72ff67}" enabled="1" method="Standard" siteId="{a63249ac-3e0b-4a24-9e0c-c90ab9891e30}"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20</TotalTime>
  <Words>8060</Words>
  <Application>Microsoft Macintosh PowerPoint</Application>
  <PresentationFormat>Widescreen</PresentationFormat>
  <Paragraphs>690</Paragraphs>
  <Slides>39</Slides>
  <Notes>39</Notes>
  <HiddenSlides>0</HiddenSlides>
  <MMClips>7</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Arial</vt:lpstr>
      <vt:lpstr>Arial,Sans-Serif</vt:lpstr>
      <vt:lpstr>Calibri</vt:lpstr>
      <vt:lpstr>Calibri Light</vt:lpstr>
      <vt:lpstr>Palatino Linotype</vt:lpstr>
      <vt:lpstr>Source Sans Pro</vt:lpstr>
      <vt:lpstr>source-sans-pro</vt:lpstr>
      <vt:lpstr>Symbol</vt:lpstr>
      <vt:lpstr>Symbol,Sans-Serif</vt:lpstr>
      <vt:lpstr>Verdana</vt:lpstr>
      <vt:lpstr>3_Office Theme</vt:lpstr>
      <vt:lpstr>5_Office Theme</vt:lpstr>
      <vt:lpstr>4_Office Theme</vt:lpstr>
      <vt:lpstr>6_Office Theme</vt:lpstr>
      <vt:lpstr>Introducing EAGLE: A tool for professionals investigating cases of Elder Abuse</vt:lpstr>
      <vt:lpstr>Welcome to EAGLE </vt:lpstr>
      <vt:lpstr>Elder Abuse Facts </vt:lpstr>
      <vt:lpstr>EAGLE Intro</vt:lpstr>
      <vt:lpstr>EAGLE Intro</vt:lpstr>
      <vt:lpstr>PowerPoint Presentation</vt:lpstr>
      <vt:lpstr>PowerPoint Presentation</vt:lpstr>
      <vt:lpstr>EAGLE Tools</vt:lpstr>
      <vt:lpstr>PowerPoint Presentation</vt:lpstr>
      <vt:lpstr>Let's Review </vt:lpstr>
      <vt:lpstr>Case Studies: Using EAGLE in cases of elder abuse</vt:lpstr>
      <vt:lpstr>Case Studies Demo </vt:lpstr>
      <vt:lpstr>PowerPoint Presentation</vt:lpstr>
      <vt:lpstr>PowerPoint Presentation</vt:lpstr>
      <vt:lpstr>Abuse Present</vt:lpstr>
      <vt:lpstr>Investigate Suspicious Wounds</vt:lpstr>
      <vt:lpstr>Working with Others to Build a Case</vt:lpstr>
      <vt:lpstr>Elder Abuse Knowledge</vt:lpstr>
      <vt:lpstr>Real-Life Case: Neglect</vt:lpstr>
      <vt:lpstr>PowerPoint Presentation</vt:lpstr>
      <vt:lpstr>Initial Interviews </vt:lpstr>
      <vt:lpstr>Abuse Suspicions </vt:lpstr>
      <vt:lpstr>Initial Investigation</vt:lpstr>
      <vt:lpstr>Working with Others to Build a Case</vt:lpstr>
      <vt:lpstr>Elder Abuse Knowledge</vt:lpstr>
      <vt:lpstr>Real-Life Case: Financial Abuse</vt:lpstr>
      <vt:lpstr>PowerPoint Presentation</vt:lpstr>
      <vt:lpstr>Review Your Knowledge</vt:lpstr>
      <vt:lpstr>Initial Interviews</vt:lpstr>
      <vt:lpstr>Follow-Up Interviews</vt:lpstr>
      <vt:lpstr>Working with Others to Build a Case</vt:lpstr>
      <vt:lpstr>Elder Abuse Knowledge</vt:lpstr>
      <vt:lpstr>Real-Life Case: Physical Abuse</vt:lpstr>
      <vt:lpstr>Summary</vt:lpstr>
      <vt:lpstr>Thank you!</vt:lpstr>
      <vt:lpstr>Additional Resources</vt:lpstr>
      <vt:lpstr>Quick Survey</vt:lpstr>
      <vt:lpstr>Acknowledgements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L. Jackson</dc:creator>
  <cp:lastModifiedBy>Esquivel, Richard</cp:lastModifiedBy>
  <cp:revision>4</cp:revision>
  <dcterms:created xsi:type="dcterms:W3CDTF">2023-10-05T22:02:33Z</dcterms:created>
  <dcterms:modified xsi:type="dcterms:W3CDTF">2025-03-20T21:49:31Z</dcterms:modified>
</cp:coreProperties>
</file>