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</p:embeddedFont>
    <p:embeddedFont>
      <p:font typeface="Open Sans Bold" panose="020B0806030504020204" charset="0"/>
      <p:regular r:id="rId16"/>
    </p:embeddedFont>
    <p:embeddedFont>
      <p:font typeface="Open Sans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BA08A86-145F-DB28-3B75-E0329DACA869}"/>
              </a:ext>
            </a:extLst>
          </p:cNvPr>
          <p:cNvSpPr/>
          <p:nvPr/>
        </p:nvSpPr>
        <p:spPr>
          <a:xfrm>
            <a:off x="0" y="0"/>
            <a:ext cx="18288000" cy="1816982"/>
          </a:xfrm>
          <a:prstGeom prst="rect">
            <a:avLst/>
          </a:prstGeom>
          <a:solidFill>
            <a:srgbClr val="111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9458100" y="2443665"/>
            <a:ext cx="8219700" cy="6591290"/>
            <a:chOff x="0" y="0"/>
            <a:chExt cx="10959600" cy="87883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96" b="48246"/>
            <a:stretch>
              <a:fillRect/>
            </a:stretch>
          </p:blipFill>
          <p:spPr>
            <a:xfrm>
              <a:off x="96846" y="0"/>
              <a:ext cx="10322649" cy="667515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516340" cy="847879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2347" b="2347"/>
            <a:stretch>
              <a:fillRect/>
            </a:stretch>
          </p:blipFill>
          <p:spPr>
            <a:xfrm>
              <a:off x="8410717" y="4305522"/>
              <a:ext cx="2548883" cy="40159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81956" y="4037267"/>
              <a:ext cx="2577643" cy="4751119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826618" y="2443665"/>
            <a:ext cx="7844439" cy="539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6"/>
              </a:lnSpc>
            </a:pPr>
            <a:r>
              <a:rPr lang="en-US" sz="3980" dirty="0">
                <a:solidFill>
                  <a:srgbClr val="111439"/>
                </a:solidFill>
                <a:latin typeface="Open Sans Bold"/>
              </a:rPr>
              <a:t>EAGLE is a FREE tool that includes resources:</a:t>
            </a:r>
          </a:p>
          <a:p>
            <a:pPr marL="859357" lvl="1" indent="-429679">
              <a:lnSpc>
                <a:spcPts val="4776"/>
              </a:lnSpc>
              <a:buFont typeface="Arial"/>
              <a:buChar char="•"/>
            </a:pPr>
            <a:r>
              <a:rPr lang="en-US" sz="3980" dirty="0">
                <a:solidFill>
                  <a:srgbClr val="111439"/>
                </a:solidFill>
                <a:latin typeface="Open Sans"/>
              </a:rPr>
              <a:t>State Specific Laws </a:t>
            </a:r>
          </a:p>
          <a:p>
            <a:pPr marL="859357" lvl="1" indent="-429679">
              <a:lnSpc>
                <a:spcPts val="4776"/>
              </a:lnSpc>
              <a:buFont typeface="Arial"/>
              <a:buChar char="•"/>
            </a:pPr>
            <a:r>
              <a:rPr lang="en-US" sz="3980" dirty="0">
                <a:solidFill>
                  <a:srgbClr val="111439"/>
                </a:solidFill>
                <a:latin typeface="Open Sans"/>
              </a:rPr>
              <a:t>First Responder's Checklist </a:t>
            </a:r>
          </a:p>
          <a:p>
            <a:pPr marL="859357" lvl="1" indent="-429679">
              <a:lnSpc>
                <a:spcPts val="4776"/>
              </a:lnSpc>
              <a:buFont typeface="Arial"/>
              <a:buChar char="•"/>
            </a:pPr>
            <a:r>
              <a:rPr lang="en-US" sz="3980" dirty="0">
                <a:solidFill>
                  <a:srgbClr val="111439"/>
                </a:solidFill>
                <a:latin typeface="Open Sans"/>
              </a:rPr>
              <a:t>Evidence Collection Checklist </a:t>
            </a:r>
          </a:p>
          <a:p>
            <a:pPr marL="859357" lvl="1" indent="-429679">
              <a:lnSpc>
                <a:spcPts val="4776"/>
              </a:lnSpc>
              <a:buFont typeface="Arial"/>
              <a:buChar char="•"/>
            </a:pPr>
            <a:r>
              <a:rPr lang="en-US" sz="3980" dirty="0">
                <a:solidFill>
                  <a:srgbClr val="111439"/>
                </a:solidFill>
                <a:latin typeface="Open Sans"/>
              </a:rPr>
              <a:t>Community Resource Referral Tool</a:t>
            </a:r>
          </a:p>
          <a:p>
            <a:pPr marL="859357" lvl="1" indent="-429679">
              <a:lnSpc>
                <a:spcPts val="4776"/>
              </a:lnSpc>
              <a:buFont typeface="Arial"/>
              <a:buChar char="•"/>
            </a:pPr>
            <a:r>
              <a:rPr lang="en-US" sz="3980" dirty="0">
                <a:solidFill>
                  <a:srgbClr val="111439"/>
                </a:solidFill>
                <a:latin typeface="Open Sans"/>
              </a:rPr>
              <a:t>Roll Call Videos</a:t>
            </a:r>
          </a:p>
          <a:p>
            <a:pPr marL="859357" lvl="1" indent="-429679">
              <a:lnSpc>
                <a:spcPts val="4776"/>
              </a:lnSpc>
              <a:buFont typeface="Arial"/>
              <a:buChar char="•"/>
            </a:pPr>
            <a:r>
              <a:rPr lang="en-US" sz="3980" dirty="0">
                <a:solidFill>
                  <a:srgbClr val="111439"/>
                </a:solidFill>
                <a:latin typeface="Open Sans"/>
              </a:rPr>
              <a:t>Elder Abuse Overview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8330782"/>
            <a:ext cx="614630" cy="4034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9044997"/>
            <a:ext cx="547219" cy="5472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26618" y="575329"/>
            <a:ext cx="18659993" cy="90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0"/>
              </a:lnSpc>
            </a:pPr>
            <a:r>
              <a:rPr lang="en-US" sz="6000" dirty="0">
                <a:solidFill>
                  <a:srgbClr val="FDFDFD"/>
                </a:solidFill>
                <a:latin typeface="Open Sans Bold"/>
              </a:rPr>
              <a:t>The Elder Abuse Guide for Law Enforcement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90580" y="9034955"/>
            <a:ext cx="5754739" cy="626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373">
                <a:solidFill>
                  <a:srgbClr val="000000"/>
                </a:solidFill>
                <a:latin typeface="Open Sans Italics"/>
              </a:rPr>
              <a:t>Funded by the Department of Justice.</a:t>
            </a:r>
          </a:p>
          <a:p>
            <a:pPr algn="ctr">
              <a:lnSpc>
                <a:spcPts val="1661"/>
              </a:lnSpc>
            </a:pPr>
            <a:r>
              <a:rPr lang="en-US" sz="1373">
                <a:solidFill>
                  <a:srgbClr val="000000"/>
                </a:solidFill>
                <a:latin typeface="Open Sans Italics"/>
              </a:rPr>
              <a:t>Developed by Elder Abuse Experts at the University of Southern California.</a:t>
            </a:r>
          </a:p>
          <a:p>
            <a:pPr algn="ctr">
              <a:lnSpc>
                <a:spcPts val="1661"/>
              </a:lnSpc>
              <a:spcBef>
                <a:spcPct val="0"/>
              </a:spcBef>
            </a:pPr>
            <a:r>
              <a:rPr lang="en-US" sz="1373">
                <a:solidFill>
                  <a:srgbClr val="000000"/>
                </a:solidFill>
                <a:latin typeface="Open Sans Italics"/>
              </a:rPr>
              <a:t>Cross-tested by Law Enforcement Departments Across the U.S.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2554" y="8205285"/>
            <a:ext cx="4254996" cy="52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  <a:spcBef>
                <a:spcPct val="0"/>
              </a:spcBef>
            </a:pPr>
            <a:r>
              <a:rPr lang="en-US" sz="3500">
                <a:solidFill>
                  <a:srgbClr val="111439"/>
                </a:solidFill>
                <a:latin typeface="Open Sans Bold"/>
              </a:rPr>
              <a:t>eaglehelp@usc.edu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2554" y="9044997"/>
            <a:ext cx="3011537" cy="52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  <a:spcBef>
                <a:spcPct val="0"/>
              </a:spcBef>
            </a:pPr>
            <a:r>
              <a:rPr lang="en-US" sz="3500">
                <a:solidFill>
                  <a:srgbClr val="111439"/>
                </a:solidFill>
                <a:latin typeface="Open Sans Bold"/>
              </a:rPr>
              <a:t>eagle.usc.edu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4980639" cy="136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62018" y="2840000"/>
            <a:ext cx="7063372" cy="5214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2660" y="8184127"/>
            <a:ext cx="1336640" cy="1074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4291" y="8319614"/>
            <a:ext cx="509269" cy="93868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41400" y="8319614"/>
            <a:ext cx="6041926" cy="1020471"/>
            <a:chOff x="0" y="0"/>
            <a:chExt cx="8055901" cy="136062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055901" cy="1360629"/>
              <a:chOff x="0" y="0"/>
              <a:chExt cx="2047002" cy="3457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52634"/>
                <a:ext cx="1640602" cy="451004"/>
              </a:xfrm>
              <a:prstGeom prst="roundRect">
                <a:avLst/>
              </a:prstGeom>
              <a:solidFill>
                <a:srgbClr val="560216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812800" cy="406400"/>
              </a:xfrm>
              <a:prstGeom prst="roundRect">
                <a:avLst/>
              </a:prstGeom>
            </p:spPr>
            <p:txBody>
              <a:bodyPr lIns="43752" tIns="43752" rIns="43752" bIns="43752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73529" y="327744"/>
              <a:ext cx="7508842" cy="794545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35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Visit: eagle.usc.edu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53600" y="773091"/>
            <a:ext cx="9110520" cy="1096070"/>
            <a:chOff x="0" y="0"/>
            <a:chExt cx="12919531" cy="146142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919531" cy="1461426"/>
              <a:chOff x="0" y="0"/>
              <a:chExt cx="3282848" cy="3713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03200" y="-37891"/>
                <a:ext cx="2876448" cy="447130"/>
              </a:xfrm>
              <a:prstGeom prst="roundRect">
                <a:avLst/>
              </a:prstGeom>
              <a:solidFill>
                <a:srgbClr val="56021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406400"/>
              </a:xfrm>
              <a:prstGeom prst="roundRect">
                <a:avLst/>
              </a:prstGeom>
            </p:spPr>
            <p:txBody>
              <a:bodyPr lIns="43752" tIns="43752" rIns="43752" bIns="43752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38667" y="318219"/>
              <a:ext cx="12042195" cy="876364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3999">
                  <a:solidFill>
                    <a:srgbClr val="FFFFFF"/>
                  </a:solidFill>
                  <a:latin typeface="Open Sans Bold"/>
                </a:rPr>
                <a:t>State Specific Laws Tool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3107709"/>
            <a:ext cx="8273188" cy="475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4"/>
              </a:lnSpc>
            </a:pPr>
            <a:r>
              <a:rPr lang="en-US" sz="8513">
                <a:solidFill>
                  <a:srgbClr val="101336"/>
                </a:solidFill>
                <a:latin typeface="Open Sans Bold"/>
              </a:rPr>
              <a:t>Find your state's laws and statutes on elder abuse.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04363" y="8644321"/>
            <a:ext cx="3472615" cy="61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9"/>
              </a:lnSpc>
            </a:pPr>
            <a:r>
              <a:rPr lang="en-US" sz="3999">
                <a:solidFill>
                  <a:srgbClr val="101336"/>
                </a:solidFill>
                <a:latin typeface="Open Sans Bold"/>
              </a:rPr>
              <a:t>Available on: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04270" y="1458106"/>
            <a:ext cx="4162465" cy="11369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651052"/>
            <a:ext cx="18288000" cy="324965"/>
            <a:chOff x="0" y="0"/>
            <a:chExt cx="693849" cy="123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3849" cy="12329"/>
            </a:xfrm>
            <a:custGeom>
              <a:avLst/>
              <a:gdLst/>
              <a:ahLst/>
              <a:cxnLst/>
              <a:rect l="l" t="t" r="r" b="b"/>
              <a:pathLst>
                <a:path w="693849" h="12329">
                  <a:moveTo>
                    <a:pt x="0" y="0"/>
                  </a:moveTo>
                  <a:lnTo>
                    <a:pt x="693849" y="0"/>
                  </a:lnTo>
                  <a:lnTo>
                    <a:pt x="693849" y="12329"/>
                  </a:lnTo>
                  <a:lnTo>
                    <a:pt x="0" y="12329"/>
                  </a:lnTo>
                  <a:close/>
                </a:path>
              </a:pathLst>
            </a:custGeom>
            <a:solidFill>
              <a:srgbClr val="5602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43752" tIns="43752" rIns="43752" bIns="43752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51804" y="1999139"/>
            <a:ext cx="11859917" cy="1610569"/>
            <a:chOff x="0" y="0"/>
            <a:chExt cx="15813222" cy="214742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813222" cy="2147425"/>
              <a:chOff x="0" y="0"/>
              <a:chExt cx="4018134" cy="5456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437"/>
                <a:ext cx="3611735" cy="546534"/>
              </a:xfrm>
              <a:prstGeom prst="roundRect">
                <a:avLst/>
              </a:prstGeom>
              <a:solidFill>
                <a:srgbClr val="101336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812800" cy="406400"/>
              </a:xfrm>
              <a:prstGeom prst="roundRect">
                <a:avLst/>
              </a:prstGeom>
            </p:spPr>
            <p:txBody>
              <a:bodyPr lIns="43752" tIns="43752" rIns="43752" bIns="43752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782903" y="327744"/>
              <a:ext cx="6868233" cy="1670433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6"/>
                </a:lnSpc>
              </a:pPr>
              <a:r>
                <a:rPr lang="en-US" sz="3699">
                  <a:solidFill>
                    <a:srgbClr val="FFFFFF"/>
                  </a:solidFill>
                  <a:latin typeface="Open Sans Extra Bold Bold"/>
                </a:rPr>
                <a:t>First Responder's </a:t>
              </a:r>
            </a:p>
            <a:p>
              <a:pPr algn="ctr">
                <a:lnSpc>
                  <a:spcPts val="4476"/>
                </a:lnSpc>
              </a:pPr>
              <a:r>
                <a:rPr lang="en-US" sz="3699">
                  <a:solidFill>
                    <a:srgbClr val="FFFFFF"/>
                  </a:solidFill>
                  <a:latin typeface="Open Sans Extra Bold Bold"/>
                </a:rPr>
                <a:t>Checklist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04" y="6303886"/>
            <a:ext cx="11859917" cy="1610569"/>
            <a:chOff x="0" y="0"/>
            <a:chExt cx="4018134" cy="545660"/>
          </a:xfrm>
        </p:grpSpPr>
        <p:sp>
          <p:nvSpPr>
            <p:cNvPr id="12" name="Freeform 12"/>
            <p:cNvSpPr/>
            <p:nvPr/>
          </p:nvSpPr>
          <p:spPr>
            <a:xfrm>
              <a:off x="203200" y="-437"/>
              <a:ext cx="3611735" cy="546534"/>
            </a:xfrm>
            <a:prstGeom prst="roundRect">
              <a:avLst/>
            </a:prstGeom>
            <a:solidFill>
              <a:srgbClr val="10133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2800" cy="406400"/>
            </a:xfrm>
            <a:prstGeom prst="roundRect">
              <a:avLst/>
            </a:prstGeom>
          </p:spPr>
          <p:txBody>
            <a:bodyPr lIns="43752" tIns="43752" rIns="43752" bIns="43752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741601" y="6550163"/>
            <a:ext cx="4754402" cy="111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6"/>
              </a:lnSpc>
            </a:pPr>
            <a:r>
              <a:rPr lang="en-US" sz="3699" dirty="0">
                <a:solidFill>
                  <a:srgbClr val="FFFFFF"/>
                </a:solidFill>
                <a:latin typeface="Open Sans Extra Bold Bold"/>
              </a:rPr>
              <a:t>Evidence Collection</a:t>
            </a:r>
          </a:p>
          <a:p>
            <a:pPr algn="ctr">
              <a:lnSpc>
                <a:spcPts val="4476"/>
              </a:lnSpc>
            </a:pPr>
            <a:r>
              <a:rPr lang="en-US" sz="3699" dirty="0">
                <a:solidFill>
                  <a:srgbClr val="FFFFFF"/>
                </a:solidFill>
                <a:latin typeface="Open Sans Extra Bold Bold"/>
              </a:rPr>
              <a:t>Checklist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257" y="4085322"/>
            <a:ext cx="4482114" cy="53332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1690" y="1209180"/>
            <a:ext cx="4282921" cy="506249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674838" y="2796841"/>
            <a:ext cx="5691897" cy="521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84"/>
              </a:lnSpc>
            </a:pPr>
            <a:r>
              <a:rPr lang="en-US" sz="8499">
                <a:solidFill>
                  <a:srgbClr val="101336"/>
                </a:solidFill>
                <a:latin typeface="Open Sans Bold"/>
              </a:rPr>
              <a:t>Use EAGLE Checklists to Build Your Case.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4120" y="8214998"/>
            <a:ext cx="3472615" cy="61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9"/>
              </a:lnSpc>
            </a:pPr>
            <a:r>
              <a:rPr lang="en-US" sz="3999">
                <a:solidFill>
                  <a:srgbClr val="560216"/>
                </a:solidFill>
                <a:latin typeface="Open Sans Bold"/>
              </a:rPr>
              <a:t>eagle.usc.edu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389410"/>
            <a:ext cx="18288000" cy="324965"/>
            <a:chOff x="0" y="0"/>
            <a:chExt cx="693849" cy="1232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3849" cy="12329"/>
            </a:xfrm>
            <a:custGeom>
              <a:avLst/>
              <a:gdLst/>
              <a:ahLst/>
              <a:cxnLst/>
              <a:rect l="l" t="t" r="r" b="b"/>
              <a:pathLst>
                <a:path w="693849" h="12329">
                  <a:moveTo>
                    <a:pt x="0" y="0"/>
                  </a:moveTo>
                  <a:lnTo>
                    <a:pt x="693849" y="0"/>
                  </a:lnTo>
                  <a:lnTo>
                    <a:pt x="693849" y="12329"/>
                  </a:lnTo>
                  <a:lnTo>
                    <a:pt x="0" y="12329"/>
                  </a:lnTo>
                  <a:close/>
                </a:path>
              </a:pathLst>
            </a:custGeom>
            <a:solidFill>
              <a:srgbClr val="56021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43752" tIns="43752" rIns="43752" bIns="43752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7205" y="8191694"/>
            <a:ext cx="3905012" cy="10666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1869" y="1179926"/>
            <a:ext cx="3804262" cy="80783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77205" y="1094788"/>
            <a:ext cx="5096053" cy="612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55"/>
              </a:lnSpc>
            </a:pPr>
            <a:r>
              <a:rPr lang="en-US" sz="9963">
                <a:solidFill>
                  <a:srgbClr val="111439"/>
                </a:solidFill>
                <a:latin typeface="Open Sans Bold"/>
              </a:rPr>
              <a:t>EAGLE Tools Are Mobile.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22615" y="6402266"/>
            <a:ext cx="3089199" cy="10447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364894" y="1250755"/>
            <a:ext cx="4605766" cy="777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4636">
                <a:solidFill>
                  <a:srgbClr val="111439"/>
                </a:solidFill>
                <a:latin typeface="Open Sans Bold"/>
              </a:rPr>
              <a:t>Use the </a:t>
            </a:r>
            <a:r>
              <a:rPr lang="en-US" sz="4636">
                <a:solidFill>
                  <a:srgbClr val="722410"/>
                </a:solidFill>
                <a:latin typeface="Open Sans Bold"/>
              </a:rPr>
              <a:t>Community Resource Referral Tool</a:t>
            </a:r>
            <a:r>
              <a:rPr lang="en-US" sz="4636">
                <a:solidFill>
                  <a:srgbClr val="111439"/>
                </a:solidFill>
                <a:latin typeface="Open Sans Bold"/>
              </a:rPr>
              <a:t> on the Go! </a:t>
            </a:r>
          </a:p>
          <a:p>
            <a:pPr>
              <a:lnSpc>
                <a:spcPts val="5610"/>
              </a:lnSpc>
            </a:pPr>
            <a:endParaRPr lang="en-US" sz="4636">
              <a:solidFill>
                <a:srgbClr val="111439"/>
              </a:solidFill>
              <a:latin typeface="Open Sans Bold"/>
            </a:endParaRPr>
          </a:p>
          <a:p>
            <a:pPr>
              <a:lnSpc>
                <a:spcPts val="5610"/>
              </a:lnSpc>
            </a:pPr>
            <a:r>
              <a:rPr lang="en-US" sz="4636">
                <a:solidFill>
                  <a:srgbClr val="111439"/>
                </a:solidFill>
                <a:latin typeface="Open Sans Bold"/>
              </a:rPr>
              <a:t>Enter a zip code and get contact information for local resources.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8024" y="7206080"/>
            <a:ext cx="3472615" cy="61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9"/>
              </a:lnSpc>
            </a:pPr>
            <a:r>
              <a:rPr lang="en-US" sz="3999">
                <a:solidFill>
                  <a:srgbClr val="560216"/>
                </a:solidFill>
                <a:latin typeface="Open Sans Bold"/>
              </a:rPr>
              <a:t>eagle.usc.edu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941554" y="3211173"/>
            <a:ext cx="7681362" cy="5246370"/>
            <a:chOff x="0" y="0"/>
            <a:chExt cx="7620000" cy="5204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20000" cy="4668520"/>
            </a:xfrm>
            <a:custGeom>
              <a:avLst/>
              <a:gdLst/>
              <a:ahLst/>
              <a:cxnLst/>
              <a:rect l="l" t="t" r="r" b="b"/>
              <a:pathLst>
                <a:path w="7620000" h="4668520">
                  <a:moveTo>
                    <a:pt x="0" y="0"/>
                  </a:moveTo>
                  <a:lnTo>
                    <a:pt x="7620000" y="0"/>
                  </a:lnTo>
                  <a:lnTo>
                    <a:pt x="7620000" y="4668520"/>
                  </a:lnTo>
                  <a:lnTo>
                    <a:pt x="0" y="4668520"/>
                  </a:lnTo>
                  <a:close/>
                </a:path>
              </a:pathLst>
            </a:custGeom>
            <a:blipFill>
              <a:blip r:embed="rId2"/>
              <a:stretch>
                <a:fillRect r="-19561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4668520"/>
              <a:ext cx="7620000" cy="535940"/>
            </a:xfrm>
            <a:custGeom>
              <a:avLst/>
              <a:gdLst/>
              <a:ahLst/>
              <a:cxnLst/>
              <a:rect l="l" t="t" r="r" b="b"/>
              <a:pathLst>
                <a:path w="7620000" h="535940">
                  <a:moveTo>
                    <a:pt x="0" y="0"/>
                  </a:moveTo>
                  <a:lnTo>
                    <a:pt x="7620000" y="0"/>
                  </a:lnTo>
                  <a:lnTo>
                    <a:pt x="7620000" y="535940"/>
                  </a:lnTo>
                  <a:lnTo>
                    <a:pt x="0" y="535940"/>
                  </a:lnTo>
                  <a:close/>
                </a:path>
              </a:pathLst>
            </a:custGeom>
            <a:solidFill>
              <a:srgbClr val="6D6E7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0" y="4842510"/>
              <a:ext cx="6755130" cy="187960"/>
            </a:xfrm>
            <a:custGeom>
              <a:avLst/>
              <a:gdLst/>
              <a:ahLst/>
              <a:cxnLst/>
              <a:rect l="l" t="t" r="r" b="b"/>
              <a:pathLst>
                <a:path w="6755130" h="187960">
                  <a:moveTo>
                    <a:pt x="4968240" y="93980"/>
                  </a:moveTo>
                  <a:cubicBezTo>
                    <a:pt x="4968240" y="146050"/>
                    <a:pt x="4926330" y="187960"/>
                    <a:pt x="4874260" y="187960"/>
                  </a:cubicBezTo>
                  <a:lnTo>
                    <a:pt x="93980" y="187960"/>
                  </a:lnTo>
                  <a:cubicBezTo>
                    <a:pt x="41910" y="187960"/>
                    <a:pt x="0" y="146050"/>
                    <a:pt x="0" y="93980"/>
                  </a:cubicBezTo>
                  <a:cubicBezTo>
                    <a:pt x="0" y="41910"/>
                    <a:pt x="41910" y="0"/>
                    <a:pt x="93980" y="0"/>
                  </a:cubicBezTo>
                  <a:lnTo>
                    <a:pt x="4875530" y="0"/>
                  </a:lnTo>
                  <a:cubicBezTo>
                    <a:pt x="4926330" y="1270"/>
                    <a:pt x="4968240" y="43180"/>
                    <a:pt x="4968240" y="93980"/>
                  </a:cubicBezTo>
                  <a:close/>
                  <a:moveTo>
                    <a:pt x="6755130" y="93980"/>
                  </a:moveTo>
                  <a:cubicBezTo>
                    <a:pt x="6755130" y="146050"/>
                    <a:pt x="6713220" y="187960"/>
                    <a:pt x="6661150" y="187960"/>
                  </a:cubicBezTo>
                  <a:lnTo>
                    <a:pt x="5876290" y="187960"/>
                  </a:lnTo>
                  <a:cubicBezTo>
                    <a:pt x="5824220" y="187960"/>
                    <a:pt x="5782310" y="146050"/>
                    <a:pt x="5782310" y="93980"/>
                  </a:cubicBezTo>
                  <a:cubicBezTo>
                    <a:pt x="5782310" y="41910"/>
                    <a:pt x="5824220" y="0"/>
                    <a:pt x="5876290" y="0"/>
                  </a:cubicBezTo>
                  <a:lnTo>
                    <a:pt x="6661150" y="0"/>
                  </a:lnTo>
                  <a:cubicBezTo>
                    <a:pt x="6713220" y="1270"/>
                    <a:pt x="6755130" y="43180"/>
                    <a:pt x="6755130" y="9398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16280" y="4898390"/>
              <a:ext cx="6282690" cy="78740"/>
            </a:xfrm>
            <a:custGeom>
              <a:avLst/>
              <a:gdLst/>
              <a:ahLst/>
              <a:cxnLst/>
              <a:rect l="l" t="t" r="r" b="b"/>
              <a:pathLst>
                <a:path w="6282690" h="78740">
                  <a:moveTo>
                    <a:pt x="3718560" y="78740"/>
                  </a:moveTo>
                  <a:lnTo>
                    <a:pt x="39370" y="78740"/>
                  </a:lnTo>
                  <a:cubicBezTo>
                    <a:pt x="17780" y="78740"/>
                    <a:pt x="0" y="60960"/>
                    <a:pt x="0" y="39370"/>
                  </a:cubicBezTo>
                  <a:cubicBezTo>
                    <a:pt x="0" y="17780"/>
                    <a:pt x="17780" y="0"/>
                    <a:pt x="39370" y="0"/>
                  </a:cubicBezTo>
                  <a:lnTo>
                    <a:pt x="3718560" y="0"/>
                  </a:lnTo>
                  <a:cubicBezTo>
                    <a:pt x="3740150" y="0"/>
                    <a:pt x="3757930" y="17780"/>
                    <a:pt x="3757930" y="39370"/>
                  </a:cubicBezTo>
                  <a:cubicBezTo>
                    <a:pt x="3757930" y="60960"/>
                    <a:pt x="3740150" y="78740"/>
                    <a:pt x="3718560" y="78740"/>
                  </a:cubicBezTo>
                  <a:close/>
                  <a:moveTo>
                    <a:pt x="6243320" y="78740"/>
                  </a:moveTo>
                  <a:lnTo>
                    <a:pt x="5807710" y="78740"/>
                  </a:lnTo>
                  <a:cubicBezTo>
                    <a:pt x="5786120" y="78740"/>
                    <a:pt x="5768340" y="60960"/>
                    <a:pt x="5768340" y="39370"/>
                  </a:cubicBezTo>
                  <a:cubicBezTo>
                    <a:pt x="5768340" y="17780"/>
                    <a:pt x="5786120" y="0"/>
                    <a:pt x="5807710" y="0"/>
                  </a:cubicBezTo>
                  <a:lnTo>
                    <a:pt x="6243320" y="0"/>
                  </a:lnTo>
                  <a:cubicBezTo>
                    <a:pt x="6264910" y="0"/>
                    <a:pt x="6282690" y="17780"/>
                    <a:pt x="6282690" y="39370"/>
                  </a:cubicBezTo>
                  <a:cubicBezTo>
                    <a:pt x="6282690" y="60960"/>
                    <a:pt x="6266180" y="78740"/>
                    <a:pt x="6243320" y="78740"/>
                  </a:cubicBezTo>
                  <a:close/>
                </a:path>
              </a:pathLst>
            </a:custGeom>
            <a:solidFill>
              <a:srgbClr val="11143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298190" y="1993900"/>
              <a:ext cx="1023620" cy="1023620"/>
            </a:xfrm>
            <a:custGeom>
              <a:avLst/>
              <a:gdLst/>
              <a:ahLst/>
              <a:cxnLst/>
              <a:rect l="l" t="t" r="r" b="b"/>
              <a:pathLst>
                <a:path w="1023620" h="1023620">
                  <a:moveTo>
                    <a:pt x="511810" y="0"/>
                  </a:moveTo>
                  <a:cubicBezTo>
                    <a:pt x="228600" y="0"/>
                    <a:pt x="0" y="228600"/>
                    <a:pt x="0" y="511810"/>
                  </a:cubicBezTo>
                  <a:cubicBezTo>
                    <a:pt x="0" y="795020"/>
                    <a:pt x="229870" y="1023620"/>
                    <a:pt x="511810" y="1023620"/>
                  </a:cubicBezTo>
                  <a:cubicBezTo>
                    <a:pt x="795020" y="1023620"/>
                    <a:pt x="1023620" y="795020"/>
                    <a:pt x="1023620" y="511810"/>
                  </a:cubicBezTo>
                  <a:cubicBezTo>
                    <a:pt x="1023620" y="228600"/>
                    <a:pt x="795020" y="0"/>
                    <a:pt x="511810" y="0"/>
                  </a:cubicBezTo>
                  <a:close/>
                  <a:moveTo>
                    <a:pt x="382270" y="806450"/>
                  </a:moveTo>
                  <a:lnTo>
                    <a:pt x="382270" y="232410"/>
                  </a:lnTo>
                  <a:lnTo>
                    <a:pt x="802640" y="519430"/>
                  </a:lnTo>
                  <a:lnTo>
                    <a:pt x="382270" y="806450"/>
                  </a:lnTo>
                  <a:close/>
                </a:path>
              </a:pathLst>
            </a:custGeom>
            <a:solidFill>
              <a:srgbClr val="72241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130333" y="3211173"/>
            <a:ext cx="7681362" cy="5246370"/>
            <a:chOff x="0" y="0"/>
            <a:chExt cx="7620000" cy="52044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20000" cy="4668520"/>
            </a:xfrm>
            <a:custGeom>
              <a:avLst/>
              <a:gdLst/>
              <a:ahLst/>
              <a:cxnLst/>
              <a:rect l="l" t="t" r="r" b="b"/>
              <a:pathLst>
                <a:path w="7620000" h="4668520">
                  <a:moveTo>
                    <a:pt x="0" y="0"/>
                  </a:moveTo>
                  <a:lnTo>
                    <a:pt x="7620000" y="0"/>
                  </a:lnTo>
                  <a:lnTo>
                    <a:pt x="7620000" y="4668520"/>
                  </a:lnTo>
                  <a:lnTo>
                    <a:pt x="0" y="4668520"/>
                  </a:lnTo>
                  <a:close/>
                </a:path>
              </a:pathLst>
            </a:custGeom>
            <a:blipFill>
              <a:blip r:embed="rId3"/>
              <a:stretch>
                <a:fillRect l="-754" r="-75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4668520"/>
              <a:ext cx="7620000" cy="535940"/>
            </a:xfrm>
            <a:custGeom>
              <a:avLst/>
              <a:gdLst/>
              <a:ahLst/>
              <a:cxnLst/>
              <a:rect l="l" t="t" r="r" b="b"/>
              <a:pathLst>
                <a:path w="7620000" h="535940">
                  <a:moveTo>
                    <a:pt x="0" y="0"/>
                  </a:moveTo>
                  <a:lnTo>
                    <a:pt x="7620000" y="0"/>
                  </a:lnTo>
                  <a:lnTo>
                    <a:pt x="7620000" y="535940"/>
                  </a:lnTo>
                  <a:lnTo>
                    <a:pt x="0" y="535940"/>
                  </a:lnTo>
                  <a:close/>
                </a:path>
              </a:pathLst>
            </a:custGeom>
            <a:solidFill>
              <a:srgbClr val="6D6E7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0" y="4842510"/>
              <a:ext cx="6755130" cy="187960"/>
            </a:xfrm>
            <a:custGeom>
              <a:avLst/>
              <a:gdLst/>
              <a:ahLst/>
              <a:cxnLst/>
              <a:rect l="l" t="t" r="r" b="b"/>
              <a:pathLst>
                <a:path w="6755130" h="187960">
                  <a:moveTo>
                    <a:pt x="4968240" y="93980"/>
                  </a:moveTo>
                  <a:cubicBezTo>
                    <a:pt x="4968240" y="146050"/>
                    <a:pt x="4926330" y="187960"/>
                    <a:pt x="4874260" y="187960"/>
                  </a:cubicBezTo>
                  <a:lnTo>
                    <a:pt x="93980" y="187960"/>
                  </a:lnTo>
                  <a:cubicBezTo>
                    <a:pt x="41910" y="187960"/>
                    <a:pt x="0" y="146050"/>
                    <a:pt x="0" y="93980"/>
                  </a:cubicBezTo>
                  <a:cubicBezTo>
                    <a:pt x="0" y="41910"/>
                    <a:pt x="41910" y="0"/>
                    <a:pt x="93980" y="0"/>
                  </a:cubicBezTo>
                  <a:lnTo>
                    <a:pt x="4875530" y="0"/>
                  </a:lnTo>
                  <a:cubicBezTo>
                    <a:pt x="4926330" y="1270"/>
                    <a:pt x="4968240" y="43180"/>
                    <a:pt x="4968240" y="93980"/>
                  </a:cubicBezTo>
                  <a:close/>
                  <a:moveTo>
                    <a:pt x="6755130" y="93980"/>
                  </a:moveTo>
                  <a:cubicBezTo>
                    <a:pt x="6755130" y="146050"/>
                    <a:pt x="6713220" y="187960"/>
                    <a:pt x="6661150" y="187960"/>
                  </a:cubicBezTo>
                  <a:lnTo>
                    <a:pt x="5876290" y="187960"/>
                  </a:lnTo>
                  <a:cubicBezTo>
                    <a:pt x="5824220" y="187960"/>
                    <a:pt x="5782310" y="146050"/>
                    <a:pt x="5782310" y="93980"/>
                  </a:cubicBezTo>
                  <a:cubicBezTo>
                    <a:pt x="5782310" y="41910"/>
                    <a:pt x="5824220" y="0"/>
                    <a:pt x="5876290" y="0"/>
                  </a:cubicBezTo>
                  <a:lnTo>
                    <a:pt x="6661150" y="0"/>
                  </a:lnTo>
                  <a:cubicBezTo>
                    <a:pt x="6713220" y="1270"/>
                    <a:pt x="6755130" y="43180"/>
                    <a:pt x="6755130" y="9398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16280" y="4898390"/>
              <a:ext cx="6282690" cy="78740"/>
            </a:xfrm>
            <a:custGeom>
              <a:avLst/>
              <a:gdLst/>
              <a:ahLst/>
              <a:cxnLst/>
              <a:rect l="l" t="t" r="r" b="b"/>
              <a:pathLst>
                <a:path w="6282690" h="78740">
                  <a:moveTo>
                    <a:pt x="3718560" y="78740"/>
                  </a:moveTo>
                  <a:lnTo>
                    <a:pt x="39370" y="78740"/>
                  </a:lnTo>
                  <a:cubicBezTo>
                    <a:pt x="17780" y="78740"/>
                    <a:pt x="0" y="60960"/>
                    <a:pt x="0" y="39370"/>
                  </a:cubicBezTo>
                  <a:cubicBezTo>
                    <a:pt x="0" y="17780"/>
                    <a:pt x="17780" y="0"/>
                    <a:pt x="39370" y="0"/>
                  </a:cubicBezTo>
                  <a:lnTo>
                    <a:pt x="3718560" y="0"/>
                  </a:lnTo>
                  <a:cubicBezTo>
                    <a:pt x="3740150" y="0"/>
                    <a:pt x="3757930" y="17780"/>
                    <a:pt x="3757930" y="39370"/>
                  </a:cubicBezTo>
                  <a:cubicBezTo>
                    <a:pt x="3757930" y="60960"/>
                    <a:pt x="3740150" y="78740"/>
                    <a:pt x="3718560" y="78740"/>
                  </a:cubicBezTo>
                  <a:close/>
                  <a:moveTo>
                    <a:pt x="6243320" y="78740"/>
                  </a:moveTo>
                  <a:lnTo>
                    <a:pt x="5807710" y="78740"/>
                  </a:lnTo>
                  <a:cubicBezTo>
                    <a:pt x="5786120" y="78740"/>
                    <a:pt x="5768340" y="60960"/>
                    <a:pt x="5768340" y="39370"/>
                  </a:cubicBezTo>
                  <a:cubicBezTo>
                    <a:pt x="5768340" y="17780"/>
                    <a:pt x="5786120" y="0"/>
                    <a:pt x="5807710" y="0"/>
                  </a:cubicBezTo>
                  <a:lnTo>
                    <a:pt x="6243320" y="0"/>
                  </a:lnTo>
                  <a:cubicBezTo>
                    <a:pt x="6264910" y="0"/>
                    <a:pt x="6282690" y="17780"/>
                    <a:pt x="6282690" y="39370"/>
                  </a:cubicBezTo>
                  <a:cubicBezTo>
                    <a:pt x="6282690" y="60960"/>
                    <a:pt x="6266180" y="78740"/>
                    <a:pt x="6243320" y="78740"/>
                  </a:cubicBezTo>
                  <a:close/>
                </a:path>
              </a:pathLst>
            </a:custGeom>
            <a:solidFill>
              <a:srgbClr val="11143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298190" y="1993900"/>
              <a:ext cx="1023620" cy="1023620"/>
            </a:xfrm>
            <a:custGeom>
              <a:avLst/>
              <a:gdLst/>
              <a:ahLst/>
              <a:cxnLst/>
              <a:rect l="l" t="t" r="r" b="b"/>
              <a:pathLst>
                <a:path w="1023620" h="1023620">
                  <a:moveTo>
                    <a:pt x="511810" y="0"/>
                  </a:moveTo>
                  <a:cubicBezTo>
                    <a:pt x="228600" y="0"/>
                    <a:pt x="0" y="228600"/>
                    <a:pt x="0" y="511810"/>
                  </a:cubicBezTo>
                  <a:cubicBezTo>
                    <a:pt x="0" y="795020"/>
                    <a:pt x="229870" y="1023620"/>
                    <a:pt x="511810" y="1023620"/>
                  </a:cubicBezTo>
                  <a:cubicBezTo>
                    <a:pt x="795020" y="1023620"/>
                    <a:pt x="1023620" y="795020"/>
                    <a:pt x="1023620" y="511810"/>
                  </a:cubicBezTo>
                  <a:cubicBezTo>
                    <a:pt x="1023620" y="228600"/>
                    <a:pt x="795020" y="0"/>
                    <a:pt x="511810" y="0"/>
                  </a:cubicBezTo>
                  <a:close/>
                  <a:moveTo>
                    <a:pt x="382270" y="806450"/>
                  </a:moveTo>
                  <a:lnTo>
                    <a:pt x="382270" y="232410"/>
                  </a:lnTo>
                  <a:lnTo>
                    <a:pt x="802640" y="519430"/>
                  </a:lnTo>
                  <a:lnTo>
                    <a:pt x="382270" y="806450"/>
                  </a:lnTo>
                  <a:close/>
                </a:path>
              </a:pathLst>
            </a:custGeom>
            <a:solidFill>
              <a:srgbClr val="722410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202220" y="3211173"/>
            <a:ext cx="7681362" cy="5246370"/>
            <a:chOff x="0" y="0"/>
            <a:chExt cx="7620000" cy="52044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620000" cy="4668520"/>
            </a:xfrm>
            <a:custGeom>
              <a:avLst/>
              <a:gdLst/>
              <a:ahLst/>
              <a:cxnLst/>
              <a:rect l="l" t="t" r="r" b="b"/>
              <a:pathLst>
                <a:path w="7620000" h="4668520">
                  <a:moveTo>
                    <a:pt x="0" y="0"/>
                  </a:moveTo>
                  <a:lnTo>
                    <a:pt x="7620000" y="0"/>
                  </a:lnTo>
                  <a:lnTo>
                    <a:pt x="7620000" y="4668520"/>
                  </a:lnTo>
                  <a:lnTo>
                    <a:pt x="0" y="4668520"/>
                  </a:lnTo>
                  <a:close/>
                </a:path>
              </a:pathLst>
            </a:custGeom>
            <a:blipFill>
              <a:blip r:embed="rId4"/>
              <a:stretch>
                <a:fillRect b="-22323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4668520"/>
              <a:ext cx="7620000" cy="535940"/>
            </a:xfrm>
            <a:custGeom>
              <a:avLst/>
              <a:gdLst/>
              <a:ahLst/>
              <a:cxnLst/>
              <a:rect l="l" t="t" r="r" b="b"/>
              <a:pathLst>
                <a:path w="7620000" h="535940">
                  <a:moveTo>
                    <a:pt x="0" y="0"/>
                  </a:moveTo>
                  <a:lnTo>
                    <a:pt x="7620000" y="0"/>
                  </a:lnTo>
                  <a:lnTo>
                    <a:pt x="7620000" y="535940"/>
                  </a:lnTo>
                  <a:lnTo>
                    <a:pt x="0" y="535940"/>
                  </a:lnTo>
                  <a:close/>
                </a:path>
              </a:pathLst>
            </a:custGeom>
            <a:solidFill>
              <a:srgbClr val="6D6E7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35000" y="4842510"/>
              <a:ext cx="6755130" cy="187960"/>
            </a:xfrm>
            <a:custGeom>
              <a:avLst/>
              <a:gdLst/>
              <a:ahLst/>
              <a:cxnLst/>
              <a:rect l="l" t="t" r="r" b="b"/>
              <a:pathLst>
                <a:path w="6755130" h="187960">
                  <a:moveTo>
                    <a:pt x="4968240" y="93980"/>
                  </a:moveTo>
                  <a:cubicBezTo>
                    <a:pt x="4968240" y="146050"/>
                    <a:pt x="4926330" y="187960"/>
                    <a:pt x="4874260" y="187960"/>
                  </a:cubicBezTo>
                  <a:lnTo>
                    <a:pt x="93980" y="187960"/>
                  </a:lnTo>
                  <a:cubicBezTo>
                    <a:pt x="41910" y="187960"/>
                    <a:pt x="0" y="146050"/>
                    <a:pt x="0" y="93980"/>
                  </a:cubicBezTo>
                  <a:cubicBezTo>
                    <a:pt x="0" y="41910"/>
                    <a:pt x="41910" y="0"/>
                    <a:pt x="93980" y="0"/>
                  </a:cubicBezTo>
                  <a:lnTo>
                    <a:pt x="4875530" y="0"/>
                  </a:lnTo>
                  <a:cubicBezTo>
                    <a:pt x="4926330" y="1270"/>
                    <a:pt x="4968240" y="43180"/>
                    <a:pt x="4968240" y="93980"/>
                  </a:cubicBezTo>
                  <a:close/>
                  <a:moveTo>
                    <a:pt x="6755130" y="93980"/>
                  </a:moveTo>
                  <a:cubicBezTo>
                    <a:pt x="6755130" y="146050"/>
                    <a:pt x="6713220" y="187960"/>
                    <a:pt x="6661150" y="187960"/>
                  </a:cubicBezTo>
                  <a:lnTo>
                    <a:pt x="5876290" y="187960"/>
                  </a:lnTo>
                  <a:cubicBezTo>
                    <a:pt x="5824220" y="187960"/>
                    <a:pt x="5782310" y="146050"/>
                    <a:pt x="5782310" y="93980"/>
                  </a:cubicBezTo>
                  <a:cubicBezTo>
                    <a:pt x="5782310" y="41910"/>
                    <a:pt x="5824220" y="0"/>
                    <a:pt x="5876290" y="0"/>
                  </a:cubicBezTo>
                  <a:lnTo>
                    <a:pt x="6661150" y="0"/>
                  </a:lnTo>
                  <a:cubicBezTo>
                    <a:pt x="6713220" y="1270"/>
                    <a:pt x="6755130" y="43180"/>
                    <a:pt x="6755130" y="9398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716280" y="4898390"/>
              <a:ext cx="6282690" cy="78740"/>
            </a:xfrm>
            <a:custGeom>
              <a:avLst/>
              <a:gdLst/>
              <a:ahLst/>
              <a:cxnLst/>
              <a:rect l="l" t="t" r="r" b="b"/>
              <a:pathLst>
                <a:path w="6282690" h="78740">
                  <a:moveTo>
                    <a:pt x="3718560" y="78740"/>
                  </a:moveTo>
                  <a:lnTo>
                    <a:pt x="39370" y="78740"/>
                  </a:lnTo>
                  <a:cubicBezTo>
                    <a:pt x="17780" y="78740"/>
                    <a:pt x="0" y="60960"/>
                    <a:pt x="0" y="39370"/>
                  </a:cubicBezTo>
                  <a:cubicBezTo>
                    <a:pt x="0" y="17780"/>
                    <a:pt x="17780" y="0"/>
                    <a:pt x="39370" y="0"/>
                  </a:cubicBezTo>
                  <a:lnTo>
                    <a:pt x="3718560" y="0"/>
                  </a:lnTo>
                  <a:cubicBezTo>
                    <a:pt x="3740150" y="0"/>
                    <a:pt x="3757930" y="17780"/>
                    <a:pt x="3757930" y="39370"/>
                  </a:cubicBezTo>
                  <a:cubicBezTo>
                    <a:pt x="3757930" y="60960"/>
                    <a:pt x="3740150" y="78740"/>
                    <a:pt x="3718560" y="78740"/>
                  </a:cubicBezTo>
                  <a:close/>
                  <a:moveTo>
                    <a:pt x="6243320" y="78740"/>
                  </a:moveTo>
                  <a:lnTo>
                    <a:pt x="5807710" y="78740"/>
                  </a:lnTo>
                  <a:cubicBezTo>
                    <a:pt x="5786120" y="78740"/>
                    <a:pt x="5768340" y="60960"/>
                    <a:pt x="5768340" y="39370"/>
                  </a:cubicBezTo>
                  <a:cubicBezTo>
                    <a:pt x="5768340" y="17780"/>
                    <a:pt x="5786120" y="0"/>
                    <a:pt x="5807710" y="0"/>
                  </a:cubicBezTo>
                  <a:lnTo>
                    <a:pt x="6243320" y="0"/>
                  </a:lnTo>
                  <a:cubicBezTo>
                    <a:pt x="6264910" y="0"/>
                    <a:pt x="6282690" y="17780"/>
                    <a:pt x="6282690" y="39370"/>
                  </a:cubicBezTo>
                  <a:cubicBezTo>
                    <a:pt x="6282690" y="60960"/>
                    <a:pt x="6266180" y="78740"/>
                    <a:pt x="6243320" y="78740"/>
                  </a:cubicBezTo>
                  <a:close/>
                </a:path>
              </a:pathLst>
            </a:custGeom>
            <a:solidFill>
              <a:srgbClr val="111439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298190" y="1993900"/>
              <a:ext cx="1023620" cy="1023620"/>
            </a:xfrm>
            <a:custGeom>
              <a:avLst/>
              <a:gdLst/>
              <a:ahLst/>
              <a:cxnLst/>
              <a:rect l="l" t="t" r="r" b="b"/>
              <a:pathLst>
                <a:path w="1023620" h="1023620">
                  <a:moveTo>
                    <a:pt x="511810" y="0"/>
                  </a:moveTo>
                  <a:cubicBezTo>
                    <a:pt x="228600" y="0"/>
                    <a:pt x="0" y="228600"/>
                    <a:pt x="0" y="511810"/>
                  </a:cubicBezTo>
                  <a:cubicBezTo>
                    <a:pt x="0" y="795020"/>
                    <a:pt x="229870" y="1023620"/>
                    <a:pt x="511810" y="1023620"/>
                  </a:cubicBezTo>
                  <a:cubicBezTo>
                    <a:pt x="795020" y="1023620"/>
                    <a:pt x="1023620" y="795020"/>
                    <a:pt x="1023620" y="511810"/>
                  </a:cubicBezTo>
                  <a:cubicBezTo>
                    <a:pt x="1023620" y="228600"/>
                    <a:pt x="795020" y="0"/>
                    <a:pt x="511810" y="0"/>
                  </a:cubicBezTo>
                  <a:close/>
                  <a:moveTo>
                    <a:pt x="382270" y="806450"/>
                  </a:moveTo>
                  <a:lnTo>
                    <a:pt x="382270" y="232410"/>
                  </a:lnTo>
                  <a:lnTo>
                    <a:pt x="802640" y="519430"/>
                  </a:lnTo>
                  <a:lnTo>
                    <a:pt x="382270" y="806450"/>
                  </a:lnTo>
                  <a:close/>
                </a:path>
              </a:pathLst>
            </a:custGeom>
            <a:solidFill>
              <a:srgbClr val="72241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14554" y="1249358"/>
            <a:ext cx="3287049" cy="89781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28700" y="1174843"/>
            <a:ext cx="13173520" cy="1468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999">
                <a:solidFill>
                  <a:srgbClr val="111439"/>
                </a:solidFill>
                <a:latin typeface="Open Sans Bold"/>
              </a:rPr>
              <a:t>Elder Abuse Roll Call Videos</a:t>
            </a:r>
          </a:p>
          <a:p>
            <a:pPr>
              <a:lnSpc>
                <a:spcPts val="4134"/>
              </a:lnSpc>
            </a:pPr>
            <a:r>
              <a:rPr lang="en-US" sz="3900">
                <a:solidFill>
                  <a:srgbClr val="111439"/>
                </a:solidFill>
                <a:latin typeface="Open Sans"/>
              </a:rPr>
              <a:t>Learn multidisciplinary approaches to elder abuse cases!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78732" y="9359104"/>
            <a:ext cx="13330535" cy="31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Italics"/>
              </a:rPr>
              <a:t>Roll Call Training videos developed in collaboration with IACP and the Elder Justice Initiative, U.S. Department of Justice.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61451" y="8648627"/>
            <a:ext cx="11148715" cy="52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35"/>
              </a:lnSpc>
              <a:spcBef>
                <a:spcPct val="0"/>
              </a:spcBef>
            </a:pPr>
            <a:r>
              <a:rPr lang="en-US" sz="3500">
                <a:solidFill>
                  <a:srgbClr val="560216"/>
                </a:solidFill>
                <a:latin typeface="Open Sans Bold"/>
              </a:rPr>
              <a:t>Learn more: eagle.usc.edu/roll-call-training-videos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3905012" cy="10666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63191" y="8237829"/>
            <a:ext cx="6041926" cy="1020471"/>
            <a:chOff x="0" y="0"/>
            <a:chExt cx="8055901" cy="136062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55901" cy="1360629"/>
              <a:chOff x="0" y="0"/>
              <a:chExt cx="2047002" cy="34573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203200" y="-52634"/>
                <a:ext cx="1640602" cy="451004"/>
              </a:xfrm>
              <a:prstGeom prst="roundRect">
                <a:avLst/>
              </a:prstGeom>
              <a:solidFill>
                <a:srgbClr val="56021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812800" cy="406400"/>
              </a:xfrm>
              <a:prstGeom prst="roundRect">
                <a:avLst/>
              </a:prstGeom>
            </p:spPr>
            <p:txBody>
              <a:bodyPr lIns="43752" tIns="43752" rIns="43752" bIns="43752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73529" y="327744"/>
              <a:ext cx="7508842" cy="794545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35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Visit: eagle.usc.edu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0286" y="1562003"/>
            <a:ext cx="10673098" cy="52061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38754" y="6774739"/>
            <a:ext cx="8476161" cy="1993571"/>
            <a:chOff x="0" y="0"/>
            <a:chExt cx="11301548" cy="265809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301548" cy="2658095"/>
              <a:chOff x="0" y="0"/>
              <a:chExt cx="2157890" cy="5075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157890" cy="507530"/>
              </a:xfrm>
              <a:custGeom>
                <a:avLst/>
                <a:gdLst/>
                <a:ahLst/>
                <a:cxnLst/>
                <a:rect l="l" t="t" r="r" b="b"/>
                <a:pathLst>
                  <a:path w="2157890" h="507530">
                    <a:moveTo>
                      <a:pt x="15197" y="0"/>
                    </a:moveTo>
                    <a:lnTo>
                      <a:pt x="2142692" y="0"/>
                    </a:lnTo>
                    <a:cubicBezTo>
                      <a:pt x="2151086" y="0"/>
                      <a:pt x="2157890" y="6804"/>
                      <a:pt x="2157890" y="15197"/>
                    </a:cubicBezTo>
                    <a:lnTo>
                      <a:pt x="2157890" y="492333"/>
                    </a:lnTo>
                    <a:cubicBezTo>
                      <a:pt x="2157890" y="500726"/>
                      <a:pt x="2151086" y="507530"/>
                      <a:pt x="2142692" y="507530"/>
                    </a:cubicBezTo>
                    <a:lnTo>
                      <a:pt x="15197" y="507530"/>
                    </a:lnTo>
                    <a:cubicBezTo>
                      <a:pt x="6804" y="507530"/>
                      <a:pt x="0" y="500726"/>
                      <a:pt x="0" y="492333"/>
                    </a:cubicBezTo>
                    <a:lnTo>
                      <a:pt x="0" y="15197"/>
                    </a:lnTo>
                    <a:cubicBezTo>
                      <a:pt x="0" y="6804"/>
                      <a:pt x="6804" y="0"/>
                      <a:pt x="15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560216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3695" tIns="53695" rIns="53695" bIns="53695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11918" y="368153"/>
              <a:ext cx="10677713" cy="1959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4"/>
                </a:lnSpc>
              </a:pPr>
              <a:r>
                <a:rPr lang="en-US" sz="3495">
                  <a:solidFill>
                    <a:srgbClr val="111439"/>
                  </a:solidFill>
                  <a:latin typeface="Open Sans Bold"/>
                </a:rPr>
                <a:t>Learn more </a:t>
              </a:r>
              <a:r>
                <a:rPr lang="en-US" sz="3495">
                  <a:solidFill>
                    <a:srgbClr val="111439"/>
                  </a:solidFill>
                  <a:latin typeface="Open Sans"/>
                </a:rPr>
                <a:t>about Emotional Abuse and the other forms of Elder Abuse with our </a:t>
              </a:r>
              <a:r>
                <a:rPr lang="en-US" sz="3495">
                  <a:solidFill>
                    <a:srgbClr val="111439"/>
                  </a:solidFill>
                  <a:latin typeface="Open Sans Bold"/>
                </a:rPr>
                <a:t>Elder Abuse Overview tools.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727511"/>
            <a:ext cx="5910907" cy="488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111439"/>
                </a:solidFill>
                <a:latin typeface="Open Sans Bold"/>
              </a:rPr>
              <a:t>Identify </a:t>
            </a:r>
          </a:p>
          <a:p>
            <a:pPr>
              <a:lnSpc>
                <a:spcPts val="7700"/>
              </a:lnSpc>
            </a:pPr>
            <a:r>
              <a:rPr lang="en-US" sz="7000">
                <a:solidFill>
                  <a:srgbClr val="111439"/>
                </a:solidFill>
                <a:latin typeface="Open Sans Bold"/>
              </a:rPr>
              <a:t>All Types of Elder Abuse and </a:t>
            </a:r>
          </a:p>
          <a:p>
            <a:pPr>
              <a:lnSpc>
                <a:spcPts val="7700"/>
              </a:lnSpc>
            </a:pPr>
            <a:r>
              <a:rPr lang="en-US" sz="7000">
                <a:solidFill>
                  <a:srgbClr val="111439"/>
                </a:solidFill>
                <a:latin typeface="Open Sans Bold"/>
              </a:rPr>
              <a:t>Take Action.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786109" y="2879805"/>
            <a:ext cx="3995144" cy="1006616"/>
            <a:chOff x="0" y="0"/>
            <a:chExt cx="853532" cy="215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3532" cy="215056"/>
            </a:xfrm>
            <a:custGeom>
              <a:avLst/>
              <a:gdLst/>
              <a:ahLst/>
              <a:cxnLst/>
              <a:rect l="l" t="t" r="r" b="b"/>
              <a:pathLst>
                <a:path w="853532" h="215056">
                  <a:moveTo>
                    <a:pt x="87202" y="0"/>
                  </a:moveTo>
                  <a:lnTo>
                    <a:pt x="766329" y="0"/>
                  </a:lnTo>
                  <a:cubicBezTo>
                    <a:pt x="789457" y="0"/>
                    <a:pt x="811637" y="9187"/>
                    <a:pt x="827991" y="25541"/>
                  </a:cubicBezTo>
                  <a:cubicBezTo>
                    <a:pt x="844344" y="41895"/>
                    <a:pt x="853532" y="64075"/>
                    <a:pt x="853532" y="87202"/>
                  </a:cubicBezTo>
                  <a:lnTo>
                    <a:pt x="853532" y="127853"/>
                  </a:lnTo>
                  <a:cubicBezTo>
                    <a:pt x="853532" y="150981"/>
                    <a:pt x="844344" y="173161"/>
                    <a:pt x="827991" y="189515"/>
                  </a:cubicBezTo>
                  <a:cubicBezTo>
                    <a:pt x="811637" y="205868"/>
                    <a:pt x="789457" y="215056"/>
                    <a:pt x="766329" y="215056"/>
                  </a:cubicBezTo>
                  <a:lnTo>
                    <a:pt x="87202" y="215056"/>
                  </a:lnTo>
                  <a:cubicBezTo>
                    <a:pt x="64075" y="215056"/>
                    <a:pt x="41895" y="205868"/>
                    <a:pt x="25541" y="189515"/>
                  </a:cubicBezTo>
                  <a:cubicBezTo>
                    <a:pt x="9187" y="173161"/>
                    <a:pt x="0" y="150981"/>
                    <a:pt x="0" y="127853"/>
                  </a:cubicBezTo>
                  <a:lnTo>
                    <a:pt x="0" y="87202"/>
                  </a:lnTo>
                  <a:cubicBezTo>
                    <a:pt x="0" y="64075"/>
                    <a:pt x="9187" y="41895"/>
                    <a:pt x="25541" y="25541"/>
                  </a:cubicBezTo>
                  <a:cubicBezTo>
                    <a:pt x="41895" y="9187"/>
                    <a:pt x="64075" y="0"/>
                    <a:pt x="87202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560216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r>
                <a:rPr lang="en-US" sz="2300">
                  <a:solidFill>
                    <a:srgbClr val="560216"/>
                  </a:solidFill>
                  <a:latin typeface="Open Sans Bold"/>
                </a:rPr>
                <a:t>Virtual | Self- Guided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141705"/>
            <a:ext cx="4340381" cy="118552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8444021" y="1282909"/>
            <a:ext cx="8719678" cy="1006616"/>
          </a:xfrm>
          <a:custGeom>
            <a:avLst/>
            <a:gdLst/>
            <a:ahLst/>
            <a:cxnLst/>
            <a:rect l="l" t="t" r="r" b="b"/>
            <a:pathLst>
              <a:path w="1862891" h="215056">
                <a:moveTo>
                  <a:pt x="60375" y="0"/>
                </a:moveTo>
                <a:lnTo>
                  <a:pt x="1802516" y="0"/>
                </a:lnTo>
                <a:cubicBezTo>
                  <a:pt x="1835860" y="0"/>
                  <a:pt x="1862891" y="27031"/>
                  <a:pt x="1862891" y="60375"/>
                </a:cubicBezTo>
                <a:lnTo>
                  <a:pt x="1862891" y="154681"/>
                </a:lnTo>
                <a:cubicBezTo>
                  <a:pt x="1862891" y="170693"/>
                  <a:pt x="1856530" y="186050"/>
                  <a:pt x="1845207" y="197372"/>
                </a:cubicBezTo>
                <a:cubicBezTo>
                  <a:pt x="1833885" y="208695"/>
                  <a:pt x="1818528" y="215056"/>
                  <a:pt x="1802516" y="215056"/>
                </a:cubicBezTo>
                <a:lnTo>
                  <a:pt x="60375" y="215056"/>
                </a:lnTo>
                <a:cubicBezTo>
                  <a:pt x="44363" y="215056"/>
                  <a:pt x="29006" y="208695"/>
                  <a:pt x="17683" y="197372"/>
                </a:cubicBezTo>
                <a:cubicBezTo>
                  <a:pt x="6361" y="186050"/>
                  <a:pt x="0" y="170693"/>
                  <a:pt x="0" y="154681"/>
                </a:cubicBezTo>
                <a:lnTo>
                  <a:pt x="0" y="60375"/>
                </a:lnTo>
                <a:cubicBezTo>
                  <a:pt x="0" y="44363"/>
                  <a:pt x="6361" y="29006"/>
                  <a:pt x="17683" y="17683"/>
                </a:cubicBezTo>
                <a:cubicBezTo>
                  <a:pt x="29006" y="6361"/>
                  <a:pt x="44363" y="0"/>
                  <a:pt x="60375" y="0"/>
                </a:cubicBezTo>
                <a:close/>
              </a:path>
            </a:pathLst>
          </a:custGeom>
          <a:solidFill>
            <a:srgbClr val="111439"/>
          </a:solidFill>
        </p:spPr>
      </p:sp>
      <p:grpSp>
        <p:nvGrpSpPr>
          <p:cNvPr id="9" name="Group 9"/>
          <p:cNvGrpSpPr/>
          <p:nvPr/>
        </p:nvGrpSpPr>
        <p:grpSpPr>
          <a:xfrm>
            <a:off x="8428786" y="4577181"/>
            <a:ext cx="8719673" cy="1006616"/>
            <a:chOff x="0" y="0"/>
            <a:chExt cx="1862890" cy="215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62891" cy="215056"/>
            </a:xfrm>
            <a:custGeom>
              <a:avLst/>
              <a:gdLst/>
              <a:ahLst/>
              <a:cxnLst/>
              <a:rect l="l" t="t" r="r" b="b"/>
              <a:pathLst>
                <a:path w="1862891" h="215056">
                  <a:moveTo>
                    <a:pt x="60375" y="0"/>
                  </a:moveTo>
                  <a:lnTo>
                    <a:pt x="1802516" y="0"/>
                  </a:lnTo>
                  <a:cubicBezTo>
                    <a:pt x="1835860" y="0"/>
                    <a:pt x="1862891" y="27031"/>
                    <a:pt x="1862891" y="60375"/>
                  </a:cubicBezTo>
                  <a:lnTo>
                    <a:pt x="1862891" y="154681"/>
                  </a:lnTo>
                  <a:cubicBezTo>
                    <a:pt x="1862891" y="170693"/>
                    <a:pt x="1856530" y="186050"/>
                    <a:pt x="1845207" y="197372"/>
                  </a:cubicBezTo>
                  <a:cubicBezTo>
                    <a:pt x="1833885" y="208695"/>
                    <a:pt x="1818528" y="215056"/>
                    <a:pt x="1802516" y="215056"/>
                  </a:cubicBezTo>
                  <a:lnTo>
                    <a:pt x="60375" y="215056"/>
                  </a:lnTo>
                  <a:cubicBezTo>
                    <a:pt x="44363" y="215056"/>
                    <a:pt x="29006" y="208695"/>
                    <a:pt x="17683" y="197372"/>
                  </a:cubicBezTo>
                  <a:cubicBezTo>
                    <a:pt x="6361" y="186050"/>
                    <a:pt x="0" y="170693"/>
                    <a:pt x="0" y="154681"/>
                  </a:cubicBezTo>
                  <a:lnTo>
                    <a:pt x="0" y="60375"/>
                  </a:lnTo>
                  <a:cubicBezTo>
                    <a:pt x="0" y="44363"/>
                    <a:pt x="6361" y="29006"/>
                    <a:pt x="17683" y="17683"/>
                  </a:cubicBezTo>
                  <a:cubicBezTo>
                    <a:pt x="29006" y="6361"/>
                    <a:pt x="44363" y="0"/>
                    <a:pt x="60375" y="0"/>
                  </a:cubicBezTo>
                  <a:close/>
                </a:path>
              </a:pathLst>
            </a:custGeom>
            <a:solidFill>
              <a:srgbClr val="11143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35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EAGLE Training on Elder Abuse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3153315" y="6146505"/>
            <a:ext cx="3995144" cy="1006616"/>
          </a:xfrm>
          <a:custGeom>
            <a:avLst/>
            <a:gdLst/>
            <a:ahLst/>
            <a:cxnLst/>
            <a:rect l="l" t="t" r="r" b="b"/>
            <a:pathLst>
              <a:path w="853532" h="215056">
                <a:moveTo>
                  <a:pt x="87202" y="0"/>
                </a:moveTo>
                <a:lnTo>
                  <a:pt x="766329" y="0"/>
                </a:lnTo>
                <a:cubicBezTo>
                  <a:pt x="789457" y="0"/>
                  <a:pt x="811637" y="9187"/>
                  <a:pt x="827991" y="25541"/>
                </a:cubicBezTo>
                <a:cubicBezTo>
                  <a:pt x="844344" y="41895"/>
                  <a:pt x="853532" y="64075"/>
                  <a:pt x="853532" y="87202"/>
                </a:cubicBezTo>
                <a:lnTo>
                  <a:pt x="853532" y="127853"/>
                </a:lnTo>
                <a:cubicBezTo>
                  <a:pt x="853532" y="150981"/>
                  <a:pt x="844344" y="173161"/>
                  <a:pt x="827991" y="189515"/>
                </a:cubicBezTo>
                <a:cubicBezTo>
                  <a:pt x="811637" y="205868"/>
                  <a:pt x="789457" y="215056"/>
                  <a:pt x="766329" y="215056"/>
                </a:cubicBezTo>
                <a:lnTo>
                  <a:pt x="87202" y="215056"/>
                </a:lnTo>
                <a:cubicBezTo>
                  <a:pt x="64075" y="215056"/>
                  <a:pt x="41895" y="205868"/>
                  <a:pt x="25541" y="189515"/>
                </a:cubicBezTo>
                <a:cubicBezTo>
                  <a:pt x="9187" y="173161"/>
                  <a:pt x="0" y="150981"/>
                  <a:pt x="0" y="127853"/>
                </a:cubicBezTo>
                <a:lnTo>
                  <a:pt x="0" y="87202"/>
                </a:lnTo>
                <a:cubicBezTo>
                  <a:pt x="0" y="64075"/>
                  <a:pt x="9187" y="41895"/>
                  <a:pt x="25541" y="25541"/>
                </a:cubicBezTo>
                <a:cubicBezTo>
                  <a:pt x="41895" y="9187"/>
                  <a:pt x="64075" y="0"/>
                  <a:pt x="87202" y="0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rgbClr val="560216"/>
            </a:solidFill>
          </a:ln>
        </p:spPr>
      </p:sp>
      <p:sp>
        <p:nvSpPr>
          <p:cNvPr id="16" name="Freeform 16"/>
          <p:cNvSpPr/>
          <p:nvPr/>
        </p:nvSpPr>
        <p:spPr>
          <a:xfrm>
            <a:off x="8428786" y="6146505"/>
            <a:ext cx="4095161" cy="1006616"/>
          </a:xfrm>
          <a:custGeom>
            <a:avLst/>
            <a:gdLst/>
            <a:ahLst/>
            <a:cxnLst/>
            <a:rect l="l" t="t" r="r" b="b"/>
            <a:pathLst>
              <a:path w="874899" h="215056">
                <a:moveTo>
                  <a:pt x="85073" y="0"/>
                </a:moveTo>
                <a:lnTo>
                  <a:pt x="789826" y="0"/>
                </a:lnTo>
                <a:cubicBezTo>
                  <a:pt x="836811" y="0"/>
                  <a:pt x="874899" y="38088"/>
                  <a:pt x="874899" y="85073"/>
                </a:cubicBezTo>
                <a:lnTo>
                  <a:pt x="874899" y="129983"/>
                </a:lnTo>
                <a:cubicBezTo>
                  <a:pt x="874899" y="176967"/>
                  <a:pt x="836811" y="215056"/>
                  <a:pt x="789826" y="215056"/>
                </a:cubicBezTo>
                <a:lnTo>
                  <a:pt x="85073" y="215056"/>
                </a:lnTo>
                <a:cubicBezTo>
                  <a:pt x="38088" y="215056"/>
                  <a:pt x="0" y="176967"/>
                  <a:pt x="0" y="129983"/>
                </a:cubicBezTo>
                <a:lnTo>
                  <a:pt x="0" y="85073"/>
                </a:lnTo>
                <a:cubicBezTo>
                  <a:pt x="0" y="38088"/>
                  <a:pt x="38088" y="0"/>
                  <a:pt x="85073" y="0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rgbClr val="560216"/>
            </a:solidFill>
          </a:ln>
        </p:spPr>
      </p:sp>
      <p:sp>
        <p:nvSpPr>
          <p:cNvPr id="18" name="TextBox 18"/>
          <p:cNvSpPr txBox="1"/>
          <p:nvPr/>
        </p:nvSpPr>
        <p:spPr>
          <a:xfrm>
            <a:off x="1028700" y="1021086"/>
            <a:ext cx="7395145" cy="567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74"/>
              </a:lnSpc>
            </a:pPr>
            <a:r>
              <a:rPr lang="en-US" sz="10158" dirty="0">
                <a:solidFill>
                  <a:srgbClr val="101336"/>
                </a:solidFill>
                <a:latin typeface="Open Sans Bold"/>
              </a:rPr>
              <a:t>Elder Abuse Training Options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7153121"/>
            <a:ext cx="5821226" cy="52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35"/>
              </a:lnSpc>
              <a:spcBef>
                <a:spcPct val="0"/>
              </a:spcBef>
            </a:pPr>
            <a:r>
              <a:rPr lang="en-US" sz="3500">
                <a:solidFill>
                  <a:srgbClr val="560216"/>
                </a:solidFill>
                <a:latin typeface="Open Sans Bold"/>
              </a:rPr>
              <a:t>Learn more: eagle.usc.edu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05475" y="8281187"/>
            <a:ext cx="7594513" cy="45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Open Sans Bold"/>
              </a:rPr>
              <a:t>IADLEST Certified | POST Varies by State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0" y="9651052"/>
            <a:ext cx="18288000" cy="324965"/>
            <a:chOff x="0" y="0"/>
            <a:chExt cx="693849" cy="123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849" cy="12329"/>
            </a:xfrm>
            <a:custGeom>
              <a:avLst/>
              <a:gdLst/>
              <a:ahLst/>
              <a:cxnLst/>
              <a:rect l="l" t="t" r="r" b="b"/>
              <a:pathLst>
                <a:path w="693849" h="12329">
                  <a:moveTo>
                    <a:pt x="0" y="0"/>
                  </a:moveTo>
                  <a:lnTo>
                    <a:pt x="693849" y="0"/>
                  </a:lnTo>
                  <a:lnTo>
                    <a:pt x="693849" y="12329"/>
                  </a:lnTo>
                  <a:lnTo>
                    <a:pt x="0" y="12329"/>
                  </a:lnTo>
                  <a:close/>
                </a:path>
              </a:pathLst>
            </a:custGeom>
            <a:solidFill>
              <a:srgbClr val="56021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43752" tIns="43752" rIns="43752" bIns="43752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407081"/>
            <a:ext cx="18288000" cy="324965"/>
            <a:chOff x="0" y="0"/>
            <a:chExt cx="693849" cy="1232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3849" cy="12329"/>
            </a:xfrm>
            <a:custGeom>
              <a:avLst/>
              <a:gdLst/>
              <a:ahLst/>
              <a:cxnLst/>
              <a:rect l="l" t="t" r="r" b="b"/>
              <a:pathLst>
                <a:path w="693849" h="12329">
                  <a:moveTo>
                    <a:pt x="0" y="0"/>
                  </a:moveTo>
                  <a:lnTo>
                    <a:pt x="693849" y="0"/>
                  </a:lnTo>
                  <a:lnTo>
                    <a:pt x="693849" y="12329"/>
                  </a:lnTo>
                  <a:lnTo>
                    <a:pt x="0" y="12329"/>
                  </a:lnTo>
                  <a:close/>
                </a:path>
              </a:pathLst>
            </a:custGeom>
            <a:solidFill>
              <a:srgbClr val="56021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43752" tIns="43752" rIns="43752" bIns="43752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0C26316-2655-5F1A-9849-F773CDEA704C}"/>
              </a:ext>
            </a:extLst>
          </p:cNvPr>
          <p:cNvSpPr txBox="1"/>
          <p:nvPr/>
        </p:nvSpPr>
        <p:spPr>
          <a:xfrm>
            <a:off x="8990780" y="1463051"/>
            <a:ext cx="73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NW3C EAGLE Training Course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5A9DAE-F996-AA04-9E68-CBA48D56724B}"/>
              </a:ext>
            </a:extLst>
          </p:cNvPr>
          <p:cNvSpPr txBox="1"/>
          <p:nvPr/>
        </p:nvSpPr>
        <p:spPr>
          <a:xfrm>
            <a:off x="9105158" y="4757323"/>
            <a:ext cx="73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EAGLE Training on Elder Abuse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4E9ED6-6337-ECCD-F6A5-03A39D9DE82B}"/>
              </a:ext>
            </a:extLst>
          </p:cNvPr>
          <p:cNvSpPr txBox="1"/>
          <p:nvPr/>
        </p:nvSpPr>
        <p:spPr>
          <a:xfrm>
            <a:off x="11068614" y="3164049"/>
            <a:ext cx="346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>
                <a:solidFill>
                  <a:srgbClr val="56021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| Self-Guided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BC8AC7-E494-B6E3-249C-8EBCE87B0671}"/>
              </a:ext>
            </a:extLst>
          </p:cNvPr>
          <p:cNvSpPr txBox="1"/>
          <p:nvPr/>
        </p:nvSpPr>
        <p:spPr>
          <a:xfrm>
            <a:off x="8742250" y="6428545"/>
            <a:ext cx="346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>
                <a:solidFill>
                  <a:srgbClr val="56021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| Instructor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CBA5D4-1302-CD21-B614-CB3EB06F5B5A}"/>
              </a:ext>
            </a:extLst>
          </p:cNvPr>
          <p:cNvSpPr txBox="1"/>
          <p:nvPr/>
        </p:nvSpPr>
        <p:spPr>
          <a:xfrm>
            <a:off x="13285043" y="6428544"/>
            <a:ext cx="373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602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In-Person</a:t>
            </a:r>
            <a:r>
              <a:rPr lang="en-US" sz="2400" b="1" i="0" u="none" strike="noStrike" dirty="0">
                <a:solidFill>
                  <a:srgbClr val="56021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Instructor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41" y="8237828"/>
            <a:ext cx="8191500" cy="1020527"/>
            <a:chOff x="0" y="0"/>
            <a:chExt cx="8055901" cy="136070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055901" cy="1360702"/>
              <a:chOff x="0" y="0"/>
              <a:chExt cx="2047002" cy="34575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03200" y="-52625"/>
                <a:ext cx="1640602" cy="451003"/>
              </a:xfrm>
              <a:prstGeom prst="roundRect">
                <a:avLst/>
              </a:prstGeom>
              <a:solidFill>
                <a:srgbClr val="5602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812800" cy="406400"/>
              </a:xfrm>
              <a:prstGeom prst="roundRect">
                <a:avLst/>
              </a:prstGeom>
            </p:spPr>
            <p:txBody>
              <a:bodyPr lIns="43752" tIns="43752" rIns="43752" bIns="43752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73529" y="327744"/>
              <a:ext cx="7508842" cy="794544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35"/>
                </a:lnSpc>
              </a:pPr>
              <a:r>
                <a:rPr lang="en-US" sz="3500" dirty="0">
                  <a:solidFill>
                    <a:srgbClr val="FFFFFF"/>
                  </a:solidFill>
                  <a:latin typeface="Open Sans Bold"/>
                </a:rPr>
                <a:t>Sign up at eagle.usc.edu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27780" y="1028700"/>
            <a:ext cx="6179099" cy="8229655"/>
            <a:chOff x="0" y="0"/>
            <a:chExt cx="8238799" cy="1097287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760" r="6458" b="2617"/>
            <a:stretch>
              <a:fillRect/>
            </a:stretch>
          </p:blipFill>
          <p:spPr>
            <a:xfrm>
              <a:off x="1554656" y="703764"/>
              <a:ext cx="5019522" cy="941888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8238799" cy="10972873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1114425"/>
            <a:ext cx="11395844" cy="240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5"/>
              </a:lnSpc>
            </a:pPr>
            <a:r>
              <a:rPr lang="en-US" sz="8523">
                <a:solidFill>
                  <a:srgbClr val="101336"/>
                </a:solidFill>
                <a:latin typeface="Open Sans Bold"/>
              </a:rPr>
              <a:t>Stay Updated on News from the Field.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34330"/>
            <a:ext cx="11164153" cy="2973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6"/>
              </a:lnSpc>
            </a:pPr>
            <a:r>
              <a:rPr lang="en-US" sz="3964" dirty="0">
                <a:solidFill>
                  <a:srgbClr val="101336"/>
                </a:solidFill>
                <a:latin typeface="Open Sans Bold"/>
              </a:rPr>
              <a:t>Sign up for the EAGLE Newsletter to receive:</a:t>
            </a:r>
          </a:p>
          <a:p>
            <a:pPr marL="855858" lvl="1" indent="-427929">
              <a:lnSpc>
                <a:spcPts val="5946"/>
              </a:lnSpc>
              <a:buFont typeface="Arial"/>
              <a:buChar char="•"/>
            </a:pPr>
            <a:r>
              <a:rPr lang="en-US" sz="3964" dirty="0">
                <a:solidFill>
                  <a:srgbClr val="101336"/>
                </a:solidFill>
                <a:latin typeface="Open Sans"/>
              </a:rPr>
              <a:t>Tools for law enforcement</a:t>
            </a:r>
          </a:p>
          <a:p>
            <a:pPr marL="855858" lvl="1" indent="-427929">
              <a:lnSpc>
                <a:spcPts val="5946"/>
              </a:lnSpc>
              <a:buFont typeface="Arial"/>
              <a:buChar char="•"/>
            </a:pPr>
            <a:r>
              <a:rPr lang="en-US" sz="3964" dirty="0">
                <a:solidFill>
                  <a:srgbClr val="101336"/>
                </a:solidFill>
                <a:latin typeface="Open Sans"/>
              </a:rPr>
              <a:t>Upcoming trainings on elder abuse</a:t>
            </a:r>
          </a:p>
          <a:p>
            <a:pPr marL="855858" lvl="1" indent="-427929">
              <a:lnSpc>
                <a:spcPts val="5946"/>
              </a:lnSpc>
              <a:buFont typeface="Arial"/>
              <a:buChar char="•"/>
            </a:pPr>
            <a:r>
              <a:rPr lang="en-US" sz="3964" dirty="0">
                <a:solidFill>
                  <a:srgbClr val="101336"/>
                </a:solidFill>
                <a:latin typeface="Open Sans"/>
              </a:rPr>
              <a:t>Innovations from the field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316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 Bold</vt:lpstr>
      <vt:lpstr>Open Sans Italics</vt:lpstr>
      <vt:lpstr>Calibri</vt:lpstr>
      <vt:lpstr>Open Sans Extra Bold Bold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Promo Packet</dc:title>
  <dc:creator>Calleros, Alexis</dc:creator>
  <cp:lastModifiedBy>Calleros, Alexis</cp:lastModifiedBy>
  <cp:revision>2</cp:revision>
  <dcterms:created xsi:type="dcterms:W3CDTF">2006-08-16T00:00:00Z</dcterms:created>
  <dcterms:modified xsi:type="dcterms:W3CDTF">2023-05-04T20:14:24Z</dcterms:modified>
  <dc:identifier>DAFQo7i6Uy4</dc:identifier>
</cp:coreProperties>
</file>