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36" r:id="rId1"/>
    <p:sldMasterId id="2147483757" r:id="rId2"/>
    <p:sldMasterId id="2147483800" r:id="rId3"/>
    <p:sldMasterId id="2147483648" r:id="rId4"/>
    <p:sldMasterId id="2147483665" r:id="rId5"/>
  </p:sldMasterIdLst>
  <p:notesMasterIdLst>
    <p:notesMasterId r:id="rId25"/>
  </p:notesMasterIdLst>
  <p:sldIdLst>
    <p:sldId id="294" r:id="rId6"/>
    <p:sldId id="295" r:id="rId7"/>
    <p:sldId id="296" r:id="rId8"/>
    <p:sldId id="297" r:id="rId9"/>
    <p:sldId id="298" r:id="rId10"/>
    <p:sldId id="299" r:id="rId11"/>
    <p:sldId id="300" r:id="rId12"/>
    <p:sldId id="301" r:id="rId13"/>
    <p:sldId id="302" r:id="rId14"/>
    <p:sldId id="303" r:id="rId15"/>
    <p:sldId id="312" r:id="rId16"/>
    <p:sldId id="311" r:id="rId17"/>
    <p:sldId id="313" r:id="rId18"/>
    <p:sldId id="304" r:id="rId19"/>
    <p:sldId id="305" r:id="rId20"/>
    <p:sldId id="306" r:id="rId21"/>
    <p:sldId id="262" r:id="rId22"/>
    <p:sldId id="309" r:id="rId23"/>
    <p:sldId id="310"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entury Gothic" panose="020B050202020202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Bold" panose="020B0806030504020204" charset="0"/>
      <p:regular r:id="rId40"/>
      <p:bold r:id="rId41"/>
    </p:embeddedFont>
    <p:embeddedFont>
      <p:font typeface="Open Sans Italics" panose="020B0604020202020204" charset="0"/>
      <p:regular r:id="rId42"/>
    </p:embeddedFont>
    <p:embeddedFont>
      <p:font typeface="Palatino Linotype" panose="02040502050505030304" pitchFamily="18"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Source Sans Pro" panose="020B050303040302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AA619-0E65-C0EB-1695-184486CF2D05}" name="Moon, Kimberly" initials="MK" userId="S::kimberly.moon@med.usc.edu::814e5c80-663c-4f8a-9105-992152af7520" providerId="AD"/>
  <p188:author id="{5EFA81E0-B7D5-2E25-8091-0BAF2E76739D}" name="Calleros, Alexis" initials="CA" userId="S::alexis.calleros@med.usc.edu::9352dcc2-0de0-465d-8b59-75e1cbefd4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098F"/>
    <a:srgbClr val="3B0366"/>
    <a:srgbClr val="705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40712-19E9-D3E0-0B2A-AE67ECAB016B}" v="286" dt="2023-05-04T19:37:40.368"/>
    <p1510:client id="{007868BD-969E-9425-E477-0BE45742BF53}" v="1138" dt="2023-02-07T16:18:07.714"/>
    <p1510:client id="{0A6F87D5-C091-9FCE-C9CF-D22FA01EB7B8}" v="3" dt="2023-03-16T14:41:00.274"/>
    <p1510:client id="{20558E98-3B5B-5C53-CA8C-ABF9E4B514C6}" v="9" dt="2023-05-30T18:20:53.532"/>
    <p1510:client id="{23B46174-E462-5744-9C1E-9FFF681367F8}" v="38" dt="2023-02-12T23:28:46.973"/>
    <p1510:client id="{3DE2531F-CD04-C2A6-C944-BEA3DA3284E2}" v="132" dt="2023-02-28T19:12:53.125"/>
    <p1510:client id="{443F1364-A728-384E-45A1-B528FB7CED5B}" v="51" dt="2023-02-23T16:09:53.220"/>
    <p1510:client id="{54458B55-8BFB-92E9-E99E-FFA3C55FCC8B}" v="412" dt="2023-02-27T20:53:14.425"/>
    <p1510:client id="{5BE22574-1017-19E5-BC09-2617D9477389}" v="27" dt="2023-05-23T16:11:17.597"/>
    <p1510:client id="{7E390B9E-D656-5C45-BE4E-859FF530C978}" v="218" dt="2023-02-09T15:53:53.394"/>
    <p1510:client id="{A4213DC1-0ED4-6CFF-2849-62513574C1DE}" v="9" dt="2022-11-14T19:09:41.063"/>
    <p1510:client id="{BAD27CF2-334B-E606-CE7B-EF5660790CA0}" v="11" dt="2023-03-16T15:31:00.996"/>
    <p1510:client id="{C7E1A2B2-D572-CCDD-AB27-D7BCDD0CC5FA}" v="46" dt="2023-02-28T18:48:34.925"/>
    <p1510:client id="{E586F730-F444-2F07-6E7E-0CD5F75D2A65}" v="396" dt="2023-02-25T03:57:08.533"/>
    <p1510:client id="{F0570B44-C74D-9129-E5F5-44E31EF07B3C}" v="391" dt="2023-02-25T04:30:46.968"/>
    <p1510:client id="{F0E69EB7-F9D9-5E66-21D6-3BA334E8EF46}" v="109" dt="2023-03-13T20:36:30.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80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CE97B-C9E7-474F-83AA-CBD8ABA9D6EF}" type="datetimeFigureOut">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39301-1B23-4A17-8A4C-6DBDD9B97447}" type="slidenum">
              <a:t>‹#›</a:t>
            </a:fld>
            <a:endParaRPr lang="en-US"/>
          </a:p>
        </p:txBody>
      </p:sp>
    </p:spTree>
    <p:extLst>
      <p:ext uri="{BB962C8B-B14F-4D97-AF65-F5344CB8AC3E}">
        <p14:creationId xmlns:p14="http://schemas.microsoft.com/office/powerpoint/2010/main" val="12954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pport.microsoft.com/en-us/office/reuse-import-slides-from-another-presentation-c67671cd-386b-45dd-a1b4-1e656458bb86#OfficeVersion=Web"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agle.usc.edu/types-of-abuse/financial/#1497371132826-8b64b176-293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gle.usc.edu/types-of-abuse/sexual/#1499986431993-deeef387-150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agle.usc.edu/types-of-abuse/neglect/#1497371407096-9c84f436-fca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gle.usc.edu/law-enforcement-resources/community-resource-referr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ea.acl.gov/NCEA/media/STEAP-2021/5-Things-Everyone-Can-Do-to-Prevent-Elder-Abuse-202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agle.usc.edu/"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eaglehelp@usc.edu"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cea.acl.gov/Resources/STEAP.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cea.acl.gov/NCEA/media/STEAP-2021/Building-Community-Supports-to-Prevent-Elder-Abuse-2022.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ncea.acl.gov/NCEA/media/STEAP-2021/Presentation-Evaluation-Form-2021.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gle.usc.edu/state-specific-law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cea.acl.gov/NCEA/media/STEAP-2021/Facts-About-Elder-Abuse-2021.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cea.acl.gov/NCEA/media/STEAP-2021/Signs-of-Elder-Abuse-2021.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agle.usc.edu/types-of-abuse/emotiona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agle.usc.edu/types-of-abuse/physical/#1497371751242-57c277bc-b8d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a:rPr>
              <a:t>NOTE:</a:t>
            </a:r>
            <a:r>
              <a:rPr lang="en-US" i="1">
                <a:cs typeface="Calibri"/>
              </a:rPr>
              <a:t> This PowerPoint deck is completely customizable to you and your audience's needs. Here is a helpful link that can assist with merging this PowerPoint deck with your own PowerPoint: </a:t>
            </a:r>
            <a:r>
              <a:rPr lang="en-US" i="1">
                <a:hlinkClick r:id="rId3"/>
              </a:rPr>
              <a:t>https://support.microsoft.com/en-us/office/reuse-import-slides-from-another-presentation-c67671cd-386b-45dd-a1b4-1e656458bb86#OfficeVersion=Web</a:t>
            </a:r>
            <a:r>
              <a:rPr lang="en-US" i="1"/>
              <a:t> </a:t>
            </a:r>
          </a:p>
        </p:txBody>
      </p:sp>
      <p:sp>
        <p:nvSpPr>
          <p:cNvPr id="4" name="Slide Number Placeholder 3"/>
          <p:cNvSpPr>
            <a:spLocks noGrp="1"/>
          </p:cNvSpPr>
          <p:nvPr>
            <p:ph type="sldNum" sz="quarter" idx="5"/>
          </p:nvPr>
        </p:nvSpPr>
        <p:spPr/>
        <p:txBody>
          <a:bodyPr/>
          <a:lstStyle/>
          <a:p>
            <a:fld id="{69D39301-1B23-4A17-8A4C-6DBDD9B97447}" type="slidenum">
              <a:rPr lang="en-US"/>
              <a:t>1</a:t>
            </a:fld>
            <a:endParaRPr lang="en-US"/>
          </a:p>
        </p:txBody>
      </p:sp>
    </p:spTree>
    <p:extLst>
      <p:ext uri="{BB962C8B-B14F-4D97-AF65-F5344CB8AC3E}">
        <p14:creationId xmlns:p14="http://schemas.microsoft.com/office/powerpoint/2010/main" val="116111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Financial exploitation of an older adult is defined as using an older adult’s money or assets (pension, home, social security checks) contrary to their wishes, needs or best interests, or for the abuser’s personal gain. Undue influence is often used for financial abuse. Undue influence is when a person of trust manipulates and takes advantage of a vulnerable elder to gain control of money, property or life—either directly or through power of attorney, trust, marriage, adoption, or inheritance.</a:t>
            </a:r>
          </a:p>
          <a:p>
            <a:endParaRPr lang="en-US">
              <a:cs typeface="Calibri"/>
            </a:endParaRPr>
          </a:p>
          <a:p>
            <a:r>
              <a:rPr lang="en-US">
                <a:cs typeface="Calibri"/>
              </a:rPr>
              <a:t>Signs of financial elder abuse can include:</a:t>
            </a:r>
          </a:p>
          <a:p>
            <a:pPr marL="171450" indent="-171450">
              <a:buFont typeface="Arial"/>
              <a:buChar char="•"/>
            </a:pPr>
            <a:r>
              <a:rPr lang="en-US"/>
              <a:t>Changes of trusts, wills, deeds for the benefit of the abuser</a:t>
            </a:r>
            <a:endParaRPr lang="en-US">
              <a:cs typeface="Calibri" panose="020F0502020204030204"/>
            </a:endParaRPr>
          </a:p>
          <a:p>
            <a:pPr marL="171450" indent="-171450">
              <a:buFont typeface="Arial"/>
              <a:buChar char="•"/>
            </a:pPr>
            <a:r>
              <a:rPr lang="en-US"/>
              <a:t>Large purchases for the abuser’s benefit</a:t>
            </a:r>
            <a:endParaRPr lang="en-US">
              <a:cs typeface="Calibri" panose="020F0502020204030204"/>
            </a:endParaRPr>
          </a:p>
          <a:p>
            <a:pPr marL="171450" indent="-171450">
              <a:buFont typeface="Arial"/>
              <a:buChar char="•"/>
            </a:pPr>
            <a:r>
              <a:rPr lang="en-US"/>
              <a:t>Inappropriate financial reimbursement for services to the older adult victim</a:t>
            </a:r>
            <a:endParaRPr lang="en-US">
              <a:cs typeface="Calibri" panose="020F0502020204030204"/>
            </a:endParaRPr>
          </a:p>
          <a:p>
            <a:pPr marL="171450" indent="-171450">
              <a:buFont typeface="Arial"/>
              <a:buChar char="•"/>
            </a:pPr>
            <a:r>
              <a:rPr lang="en-US"/>
              <a:t>Caregiver “living off” the older adult</a:t>
            </a:r>
            <a:endParaRPr lang="en-US">
              <a:cs typeface="Calibri"/>
            </a:endParaRPr>
          </a:p>
          <a:p>
            <a:r>
              <a:rPr lang="en-US">
                <a:cs typeface="Calibri"/>
              </a:rPr>
              <a:t> </a:t>
            </a:r>
          </a:p>
          <a:p>
            <a:r>
              <a:rPr lang="en-US" b="1">
                <a:cs typeface="Calibri"/>
              </a:rPr>
              <a:t>EAGLE Link: </a:t>
            </a:r>
            <a:r>
              <a:rPr lang="en-US">
                <a:hlinkClick r:id="rId3"/>
              </a:rPr>
              <a:t>https://eagle.usc.edu/types-of-abuse/financial/#1497371132826-8b64b176-2934</a:t>
            </a:r>
            <a:r>
              <a:rPr lang="en-US"/>
              <a:t> </a:t>
            </a:r>
          </a:p>
        </p:txBody>
      </p:sp>
      <p:sp>
        <p:nvSpPr>
          <p:cNvPr id="4" name="Slide Number Placeholder 3"/>
          <p:cNvSpPr>
            <a:spLocks noGrp="1"/>
          </p:cNvSpPr>
          <p:nvPr>
            <p:ph type="sldNum" sz="quarter" idx="5"/>
          </p:nvPr>
        </p:nvSpPr>
        <p:spPr/>
        <p:txBody>
          <a:bodyPr/>
          <a:lstStyle/>
          <a:p>
            <a:fld id="{69D39301-1B23-4A17-8A4C-6DBDD9B97447}" type="slidenum">
              <a:rPr lang="en-US"/>
              <a:t>10</a:t>
            </a:fld>
            <a:endParaRPr lang="en-US"/>
          </a:p>
        </p:txBody>
      </p:sp>
    </p:spTree>
    <p:extLst>
      <p:ext uri="{BB962C8B-B14F-4D97-AF65-F5344CB8AC3E}">
        <p14:creationId xmlns:p14="http://schemas.microsoft.com/office/powerpoint/2010/main" val="20360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Sexual Elder Abuse is the forced or unwanted sexual interaction (touching and non-touching acts) of any kind with an older adult. Sexual abuse is also committed if sexual interaction involves an incapacitated person or one who is not competent to give informed approval. Sexual abuse happens to older adults and dependent adults in all settings, including nursing homes, long-term care facilities, the victims’ homes.</a:t>
            </a:r>
            <a:endParaRPr lang="en-US" b="1">
              <a:cs typeface="Calibri" panose="020F0502020204030204"/>
            </a:endParaRPr>
          </a:p>
          <a:p>
            <a:endParaRPr lang="en-US" b="1">
              <a:cs typeface="Calibri" panose="020F0502020204030204"/>
            </a:endParaRPr>
          </a:p>
          <a:p>
            <a:r>
              <a:rPr lang="en-US">
                <a:cs typeface="Calibri"/>
              </a:rPr>
              <a:t>Signs of sexual abuse can include: </a:t>
            </a:r>
          </a:p>
          <a:p>
            <a:pPr marL="171450" indent="-171450">
              <a:buFont typeface="Arial"/>
              <a:buChar char="•"/>
            </a:pPr>
            <a:r>
              <a:rPr lang="en-US"/>
              <a:t>Bruising on body, particularly in the genital area and buttocks, breasts, inner thighs</a:t>
            </a:r>
            <a:endParaRPr lang="en-US">
              <a:cs typeface="Calibri" panose="020F0502020204030204"/>
            </a:endParaRPr>
          </a:p>
          <a:p>
            <a:pPr marL="171450" indent="-171450">
              <a:buFont typeface="Arial"/>
              <a:buChar char="•"/>
            </a:pPr>
            <a:r>
              <a:rPr lang="en-US"/>
              <a:t>Difficulty walking or sitting</a:t>
            </a:r>
            <a:endParaRPr lang="en-US">
              <a:cs typeface="Calibri" panose="020F0502020204030204"/>
            </a:endParaRPr>
          </a:p>
          <a:p>
            <a:pPr marL="171450" indent="-171450">
              <a:buFont typeface="Arial"/>
              <a:buChar char="•"/>
            </a:pPr>
            <a:r>
              <a:rPr lang="en-US"/>
              <a:t>Fear of caregiver or others in the vicinity</a:t>
            </a:r>
            <a:endParaRPr lang="en-US">
              <a:cs typeface="Calibri" panose="020F0502020204030204"/>
            </a:endParaRPr>
          </a:p>
          <a:p>
            <a:pPr marL="171450" indent="-171450">
              <a:buFont typeface="Arial"/>
              <a:buChar char="•"/>
            </a:pPr>
            <a:r>
              <a:rPr lang="en-US"/>
              <a:t>Genital or anal bleeding</a:t>
            </a:r>
            <a:endParaRPr lang="en-US">
              <a:cs typeface="Calibri" panose="020F0502020204030204"/>
            </a:endParaRPr>
          </a:p>
          <a:p>
            <a:pPr marL="171450" indent="-171450">
              <a:buFont typeface="Arial"/>
              <a:buChar char="•"/>
            </a:pPr>
            <a:r>
              <a:rPr lang="en-US"/>
              <a:t>Torn or bloody undergarments</a:t>
            </a:r>
            <a:endParaRPr lang="en-US">
              <a:cs typeface="Calibri" panose="020F0502020204030204"/>
            </a:endParaRPr>
          </a:p>
          <a:p>
            <a:endParaRPr lang="en-US" b="1">
              <a:cs typeface="Calibri"/>
            </a:endParaRPr>
          </a:p>
          <a:p>
            <a:r>
              <a:rPr lang="en-US" b="1">
                <a:cs typeface="Calibri"/>
              </a:rPr>
              <a:t>EAGLE Link: </a:t>
            </a:r>
            <a:r>
              <a:rPr lang="en-US">
                <a:hlinkClick r:id="rId3"/>
              </a:rPr>
              <a:t>https://eagle.usc.edu/types-of-abuse/sexual/#1499986431993-deeef387-150c</a:t>
            </a:r>
            <a:r>
              <a:rPr lang="en-US"/>
              <a:t> </a:t>
            </a:r>
            <a:endParaRPr lang="en-US" b="1"/>
          </a:p>
        </p:txBody>
      </p:sp>
      <p:sp>
        <p:nvSpPr>
          <p:cNvPr id="4" name="Slide Number Placeholder 3"/>
          <p:cNvSpPr>
            <a:spLocks noGrp="1"/>
          </p:cNvSpPr>
          <p:nvPr>
            <p:ph type="sldNum" sz="quarter" idx="5"/>
          </p:nvPr>
        </p:nvSpPr>
        <p:spPr/>
        <p:txBody>
          <a:bodyPr/>
          <a:lstStyle/>
          <a:p>
            <a:fld id="{69D39301-1B23-4A17-8A4C-6DBDD9B97447}" type="slidenum">
              <a:rPr lang="en-US"/>
              <a:t>11</a:t>
            </a:fld>
            <a:endParaRPr lang="en-US"/>
          </a:p>
        </p:txBody>
      </p:sp>
    </p:spTree>
    <p:extLst>
      <p:ext uri="{BB962C8B-B14F-4D97-AF65-F5344CB8AC3E}">
        <p14:creationId xmlns:p14="http://schemas.microsoft.com/office/powerpoint/2010/main" val="261498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Elder Neglect is the failure of an identified caregiver or responsible other to provide basic necessities, including: nutrition, hygiene, shelter, clothing, necessary medical care, safety</a:t>
            </a:r>
            <a:endParaRPr lang="en-US" b="1">
              <a:cs typeface="Calibri" panose="020F0502020204030204"/>
            </a:endParaRPr>
          </a:p>
          <a:p>
            <a:endParaRPr lang="en-US">
              <a:cs typeface="Calibri"/>
            </a:endParaRPr>
          </a:p>
          <a:p>
            <a:r>
              <a:rPr lang="en-US">
                <a:cs typeface="Calibri"/>
              </a:rPr>
              <a:t>Signs of neglect can include:</a:t>
            </a:r>
          </a:p>
          <a:p>
            <a:pPr marL="171450" indent="-171450">
              <a:buFont typeface="Arial"/>
              <a:buChar char="•"/>
            </a:pPr>
            <a:r>
              <a:rPr lang="en-US"/>
              <a:t>Lack of medical aids (glasses, teeth, hearing aid, medications)</a:t>
            </a:r>
            <a:endParaRPr lang="en-US">
              <a:cs typeface="Calibri" panose="020F0502020204030204"/>
            </a:endParaRPr>
          </a:p>
          <a:p>
            <a:pPr marL="171450" indent="-171450">
              <a:buFont typeface="Arial"/>
              <a:buChar char="•"/>
            </a:pPr>
            <a:r>
              <a:rPr lang="en-US"/>
              <a:t>Lack of assistive medical devices (wheelchairs, walkers, scooters, canes)</a:t>
            </a:r>
            <a:endParaRPr lang="en-US">
              <a:cs typeface="Calibri" panose="020F0502020204030204"/>
            </a:endParaRPr>
          </a:p>
          <a:p>
            <a:pPr marL="171450" indent="-171450">
              <a:buFont typeface="Arial"/>
              <a:buChar char="•"/>
            </a:pPr>
            <a:r>
              <a:rPr lang="en-US"/>
              <a:t>An unsupervised person with dementia</a:t>
            </a:r>
            <a:endParaRPr lang="en-US">
              <a:cs typeface="Calibri" panose="020F0502020204030204"/>
            </a:endParaRPr>
          </a:p>
          <a:p>
            <a:pPr marL="171450" indent="-171450">
              <a:buFont typeface="Arial"/>
              <a:buChar char="•"/>
            </a:pPr>
            <a:r>
              <a:rPr lang="en-US"/>
              <a:t>A bed-bound person left without care</a:t>
            </a:r>
            <a:endParaRPr lang="en-US">
              <a:cs typeface="Calibri" panose="020F0502020204030204"/>
            </a:endParaRPr>
          </a:p>
          <a:p>
            <a:pPr marL="171450" indent="-171450">
              <a:buFont typeface="Arial"/>
              <a:buChar char="•"/>
            </a:pPr>
            <a:r>
              <a:rPr lang="en-US"/>
              <a:t>Medical orders not followed, including administration of medications</a:t>
            </a:r>
            <a:endParaRPr lang="en-US">
              <a:cs typeface="Calibri" panose="020F0502020204030204"/>
            </a:endParaRPr>
          </a:p>
          <a:p>
            <a:pPr marL="171450" indent="-171450">
              <a:buFont typeface="Arial"/>
              <a:buChar char="•"/>
            </a:pPr>
            <a:r>
              <a:rPr lang="en-US"/>
              <a:t>Delay in seeking care for injuries or medical conditions, including bedsores</a:t>
            </a:r>
            <a:endParaRPr lang="en-US">
              <a:cs typeface="Calibri" panose="020F0502020204030204"/>
            </a:endParaRPr>
          </a:p>
          <a:p>
            <a:pPr marL="171450" indent="-171450">
              <a:buFont typeface="Arial"/>
              <a:buChar char="•"/>
            </a:pPr>
            <a:r>
              <a:rPr lang="en-US"/>
              <a:t>Unchanged diapers or lack of incontinence supplies</a:t>
            </a:r>
            <a:endParaRPr lang="en-US">
              <a:cs typeface="Calibri" panose="020F0502020204030204"/>
            </a:endParaRPr>
          </a:p>
          <a:p>
            <a:endParaRPr lang="en-US" b="1">
              <a:cs typeface="Calibri"/>
            </a:endParaRPr>
          </a:p>
          <a:p>
            <a:endParaRPr lang="en-US" b="1">
              <a:cs typeface="Calibri"/>
            </a:endParaRPr>
          </a:p>
          <a:p>
            <a:r>
              <a:rPr lang="en-US" b="1">
                <a:cs typeface="Calibri"/>
              </a:rPr>
              <a:t>EAGLE Link: </a:t>
            </a:r>
            <a:r>
              <a:rPr lang="en-US">
                <a:hlinkClick r:id="rId3"/>
              </a:rPr>
              <a:t>https://eagle.usc.edu/types-of-abuse/neglect/#1497371407096-9c84f436-fcaf</a:t>
            </a:r>
            <a:r>
              <a:rPr lang="en-US"/>
              <a:t> </a:t>
            </a:r>
            <a:endParaRPr lang="en-US" b="1"/>
          </a:p>
        </p:txBody>
      </p:sp>
      <p:sp>
        <p:nvSpPr>
          <p:cNvPr id="4" name="Slide Number Placeholder 3"/>
          <p:cNvSpPr>
            <a:spLocks noGrp="1"/>
          </p:cNvSpPr>
          <p:nvPr>
            <p:ph type="sldNum" sz="quarter" idx="5"/>
          </p:nvPr>
        </p:nvSpPr>
        <p:spPr/>
        <p:txBody>
          <a:bodyPr/>
          <a:lstStyle/>
          <a:p>
            <a:fld id="{69D39301-1B23-4A17-8A4C-6DBDD9B97447}" type="slidenum">
              <a:rPr lang="en-US"/>
              <a:t>12</a:t>
            </a:fld>
            <a:endParaRPr lang="en-US"/>
          </a:p>
        </p:txBody>
      </p:sp>
    </p:spTree>
    <p:extLst>
      <p:ext uri="{BB962C8B-B14F-4D97-AF65-F5344CB8AC3E}">
        <p14:creationId xmlns:p14="http://schemas.microsoft.com/office/powerpoint/2010/main" val="256991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Elder self-neglect is associated with increased risk for elder abuse in a community-dwelling population.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13</a:t>
            </a:fld>
            <a:endParaRPr lang="en-US"/>
          </a:p>
        </p:txBody>
      </p:sp>
    </p:spTree>
    <p:extLst>
      <p:ext uri="{BB962C8B-B14F-4D97-AF65-F5344CB8AC3E}">
        <p14:creationId xmlns:p14="http://schemas.microsoft.com/office/powerpoint/2010/main" val="234372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endParaRPr lang="en-US"/>
          </a:p>
          <a:p>
            <a:r>
              <a:rPr lang="en-US"/>
              <a:t>You do not need to prove that abuse is occurring; it is up to professionals to investigate allegations of abuse.  Making a report in instances of suspected abuse or neglect is the right thing to do, and it’s easy. </a:t>
            </a:r>
            <a:endParaRPr lang="en-US">
              <a:cs typeface="Calibri"/>
            </a:endParaRPr>
          </a:p>
          <a:p>
            <a:endParaRPr lang="en-US"/>
          </a:p>
          <a:p>
            <a:r>
              <a:rPr lang="en-US" b="1"/>
              <a:t>Reporting Abuse: </a:t>
            </a:r>
            <a:endParaRPr lang="en-US">
              <a:cs typeface="Calibri"/>
            </a:endParaRPr>
          </a:p>
          <a:p>
            <a:r>
              <a:rPr lang="en-US"/>
              <a:t>Programs such as Adult Protective Services (APS) and the Long-Term Care Ombudsman Program are here to help. Report suspected abuse in the community to the local </a:t>
            </a:r>
            <a:r>
              <a:rPr lang="en-US" b="1"/>
              <a:t>Adult Protective Services </a:t>
            </a:r>
            <a:r>
              <a:rPr lang="en-US"/>
              <a:t>agency, and report suspected abuse in a nursing home or long-term care facility to the local </a:t>
            </a:r>
            <a:r>
              <a:rPr lang="en-US" b="1"/>
              <a:t>Long-Term Care Ombudsman Program</a:t>
            </a:r>
            <a:r>
              <a:rPr lang="en-US"/>
              <a:t>. For serious and immediate emergencies, </a:t>
            </a:r>
            <a:r>
              <a:rPr lang="en-US" b="1"/>
              <a:t>call 9-1-1.</a:t>
            </a:r>
            <a:endParaRPr lang="en-US"/>
          </a:p>
          <a:p>
            <a:endParaRPr lang="en-US"/>
          </a:p>
          <a:p>
            <a:r>
              <a:rPr lang="en-US" b="1"/>
              <a:t>For reporting numbers outside of your area: </a:t>
            </a:r>
            <a:endParaRPr lang="en-US"/>
          </a:p>
          <a:p>
            <a:r>
              <a:rPr lang="en-US"/>
              <a:t>If the elder lives in another state, </a:t>
            </a:r>
            <a:r>
              <a:rPr lang="en-US" b="1"/>
              <a:t>call the protective services agency where the elder lives. </a:t>
            </a:r>
            <a:r>
              <a:rPr lang="en-US"/>
              <a:t>To connect to a local or state reporting number, use the</a:t>
            </a:r>
            <a:r>
              <a:rPr lang="en-US" b="1"/>
              <a:t> EAGLE Community Resource Referral </a:t>
            </a:r>
            <a:r>
              <a:rPr lang="en-US"/>
              <a:t>tool or contact </a:t>
            </a:r>
            <a:r>
              <a:rPr lang="en-US" b="1"/>
              <a:t>Eldercare Locator</a:t>
            </a:r>
            <a:r>
              <a:rPr lang="en-US"/>
              <a:t> at eldercare.acl.gov or at 1-800-677-1116 M-F 9AM – 8PM ET</a:t>
            </a:r>
          </a:p>
          <a:p>
            <a:pPr marL="228600" indent="-228600">
              <a:buAutoNum type="arabicPeriod"/>
            </a:pPr>
            <a:r>
              <a:rPr lang="en-US" b="1">
                <a:cs typeface="+mn-lt"/>
              </a:rPr>
              <a:t>EAGLE Tool:</a:t>
            </a:r>
            <a:r>
              <a:rPr lang="en-US">
                <a:cs typeface="+mn-lt"/>
              </a:rPr>
              <a:t> </a:t>
            </a:r>
            <a:r>
              <a:rPr lang="en-US">
                <a:hlinkClick r:id="rId3"/>
              </a:rPr>
              <a:t>https://eagle.usc.edu/law-enforcement-resources/community-resource-referral/</a:t>
            </a:r>
            <a:r>
              <a:rPr lang="en-US"/>
              <a:t> </a:t>
            </a:r>
            <a:endParaRPr lang="en-US">
              <a:cs typeface="Calibri"/>
            </a:endParaRPr>
          </a:p>
          <a:p>
            <a:br>
              <a:rPr lang="en-US">
                <a:cs typeface="+mn-lt"/>
              </a:rPr>
            </a:br>
            <a:endParaRPr lang="en-US">
              <a:ea typeface="Calibri" panose="020F0502020204030204"/>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14</a:t>
            </a:fld>
            <a:endParaRPr lang="en-US"/>
          </a:p>
        </p:txBody>
      </p:sp>
    </p:spTree>
    <p:extLst>
      <p:ext uri="{BB962C8B-B14F-4D97-AF65-F5344CB8AC3E}">
        <p14:creationId xmlns:p14="http://schemas.microsoft.com/office/powerpoint/2010/main" val="107472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The strongest communities are those in which everyone has the chance to contribute and nobody lives in isolation. When strong social supports are not in place to keep us connected as we age, it becomes difficult to prevent, notice, and report abuse. It is up to all of us to build strong supports for one another and prevent abuse before it happens.</a:t>
            </a:r>
            <a:endParaRPr lang="en-US">
              <a:cs typeface="Calibri"/>
            </a:endParaRPr>
          </a:p>
          <a:p>
            <a:endParaRPr lang="en-US">
              <a:cs typeface="Calibri"/>
            </a:endParaRPr>
          </a:p>
          <a:p>
            <a:r>
              <a:rPr lang="en-US"/>
              <a:t>Here are several important things WE can do to prevent elder abuse: </a:t>
            </a:r>
          </a:p>
          <a:p>
            <a:pPr marL="171450" indent="-171450">
              <a:buFont typeface="Calibri"/>
              <a:buChar char="-"/>
            </a:pPr>
            <a:r>
              <a:rPr lang="en-US"/>
              <a:t>Listen to older people and caregivers to understand their challenges and provide support </a:t>
            </a:r>
            <a:endParaRPr lang="en-US">
              <a:cs typeface="Calibri" panose="020F0502020204030204"/>
            </a:endParaRPr>
          </a:p>
          <a:p>
            <a:pPr marL="171450" indent="-171450">
              <a:buFont typeface="Calibri"/>
              <a:buChar char="-"/>
            </a:pPr>
            <a:r>
              <a:rPr lang="en-US"/>
              <a:t>Educate one another about the signs of abuse and how to get help; report abuse or suspected abuse as soon as possible</a:t>
            </a:r>
            <a:endParaRPr lang="en-US">
              <a:cs typeface="Calibri" panose="020F0502020204030204"/>
            </a:endParaRPr>
          </a:p>
          <a:p>
            <a:pPr marL="171450" indent="-171450">
              <a:buFont typeface="Calibri"/>
              <a:buChar char="-"/>
            </a:pPr>
            <a:r>
              <a:rPr lang="en-US"/>
              <a:t>Build a community that fosters social connections and supports </a:t>
            </a:r>
            <a:endParaRPr lang="en-US">
              <a:cs typeface="Calibri" panose="020F0502020204030204"/>
            </a:endParaRPr>
          </a:p>
          <a:p>
            <a:pPr marL="171450" indent="-171450">
              <a:buFont typeface="Calibri"/>
              <a:buChar char="-"/>
            </a:pPr>
            <a:r>
              <a:rPr lang="en-US"/>
              <a:t>Use professional services for support where available</a:t>
            </a:r>
            <a:endParaRPr lang="en-US">
              <a:cs typeface="Calibri" panose="020F0502020204030204"/>
            </a:endParaRPr>
          </a:p>
          <a:p>
            <a:pPr marL="171450" indent="-171450">
              <a:buFont typeface="Calibri"/>
              <a:buChar char="-"/>
            </a:pPr>
            <a:r>
              <a:rPr lang="en-US"/>
              <a:t>Reach out for support from local health and social services</a:t>
            </a:r>
            <a:endParaRPr lang="en-US">
              <a:cs typeface="Calibri" panose="020F0502020204030204"/>
            </a:endParaRPr>
          </a:p>
          <a:p>
            <a:endParaRPr lang="en-US" b="1">
              <a:cs typeface="Calibri"/>
            </a:endParaRPr>
          </a:p>
          <a:p>
            <a:r>
              <a:rPr lang="en-US" b="1">
                <a:cs typeface="Calibri"/>
              </a:rPr>
              <a:t>Helpful Handout (Customizable):</a:t>
            </a:r>
            <a:r>
              <a:rPr lang="en-US">
                <a:cs typeface="Calibri"/>
              </a:rPr>
              <a:t> </a:t>
            </a:r>
            <a:r>
              <a:rPr lang="en-US">
                <a:hlinkClick r:id="rId3"/>
              </a:rPr>
              <a:t>https://ncea.acl.gov/NCEA/media/STEAP-2021/5-Things-Everyone-Can-Do-to-Prevent-Elder-Abuse-2021.pdf</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15</a:t>
            </a:fld>
            <a:endParaRPr lang="en-US"/>
          </a:p>
        </p:txBody>
      </p:sp>
    </p:spTree>
    <p:extLst>
      <p:ext uri="{BB962C8B-B14F-4D97-AF65-F5344CB8AC3E}">
        <p14:creationId xmlns:p14="http://schemas.microsoft.com/office/powerpoint/2010/main" val="146986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a:rPr>
              <a:t>NOTE: </a:t>
            </a:r>
            <a:r>
              <a:rPr lang="en-US" i="1">
                <a:cs typeface="Calibri"/>
              </a:rPr>
              <a:t>You can use this space to discuss other resources you think would be helpful to your audience. The following resource slides are optional.</a:t>
            </a:r>
          </a:p>
        </p:txBody>
      </p:sp>
      <p:sp>
        <p:nvSpPr>
          <p:cNvPr id="4" name="Slide Number Placeholder 3"/>
          <p:cNvSpPr>
            <a:spLocks noGrp="1"/>
          </p:cNvSpPr>
          <p:nvPr>
            <p:ph type="sldNum" sz="quarter" idx="5"/>
          </p:nvPr>
        </p:nvSpPr>
        <p:spPr/>
        <p:txBody>
          <a:bodyPr/>
          <a:lstStyle/>
          <a:p>
            <a:fld id="{69D39301-1B23-4A17-8A4C-6DBDD9B97447}" type="slidenum">
              <a:rPr lang="en-US"/>
              <a:t>16</a:t>
            </a:fld>
            <a:endParaRPr lang="en-US"/>
          </a:p>
        </p:txBody>
      </p:sp>
    </p:spTree>
    <p:extLst>
      <p:ext uri="{BB962C8B-B14F-4D97-AF65-F5344CB8AC3E}">
        <p14:creationId xmlns:p14="http://schemas.microsoft.com/office/powerpoint/2010/main" val="136227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Speaker Notes</a:t>
            </a:r>
            <a:r>
              <a:rPr lang="en-US">
                <a:cs typeface="Calibri"/>
              </a:rPr>
              <a:t>: </a:t>
            </a:r>
            <a:r>
              <a:rPr lang="en-US"/>
              <a:t>The Elder Abuse Guide for Law Enforcement (EAGLE) provides a comprehensive platform of trainings, instructional videos, and best practice tips for APS, law enforcement, and adult services professionals. EAGLE supports providers across agencies to identify, intervene, and resolve cases of elder abuse. Tools are versatile, and can be utilized by community members as well as advocates who are interested in learning more on law enforcement approaches to elder abuse. </a:t>
            </a:r>
            <a:endParaRPr lang="en-US">
              <a:cs typeface="Calibri"/>
            </a:endParaRPr>
          </a:p>
          <a:p>
            <a:endParaRPr lang="en-US">
              <a:cs typeface="Calibri"/>
            </a:endParaRPr>
          </a:p>
          <a:p>
            <a:r>
              <a:rPr lang="en-US" b="1">
                <a:cs typeface="Calibri"/>
              </a:rPr>
              <a:t>EAGLE Site Link: </a:t>
            </a:r>
            <a:r>
              <a:rPr lang="en-US">
                <a:hlinkClick r:id="rId3"/>
              </a:rPr>
              <a:t>https://eagle.usc.edu/</a:t>
            </a:r>
            <a:r>
              <a:rPr lang="en-US"/>
              <a:t> </a:t>
            </a:r>
          </a:p>
          <a:p>
            <a:endParaRPr lang="en-US">
              <a:cs typeface="Calibri"/>
            </a:endParaRPr>
          </a:p>
          <a:p>
            <a:r>
              <a:rPr lang="en-US" b="1">
                <a:cs typeface="Calibri"/>
              </a:rPr>
              <a:t>NOTE:</a:t>
            </a:r>
            <a:r>
              <a:rPr lang="en-US">
                <a:cs typeface="Calibri"/>
              </a:rPr>
              <a:t> Please reach out if you want additional slides specifically on EAGLE, or if you have any EAGLE questions. </a:t>
            </a:r>
            <a:r>
              <a:rPr lang="en-US" u="sng">
                <a:hlinkClick r:id="rId4"/>
              </a:rPr>
              <a:t>eaglehelp@usc.edu</a:t>
            </a:r>
            <a:endParaRPr lang="en-US"/>
          </a:p>
        </p:txBody>
      </p:sp>
      <p:sp>
        <p:nvSpPr>
          <p:cNvPr id="4" name="Slide Number Placeholder 3"/>
          <p:cNvSpPr>
            <a:spLocks noGrp="1"/>
          </p:cNvSpPr>
          <p:nvPr>
            <p:ph type="sldNum" sz="quarter" idx="5"/>
          </p:nvPr>
        </p:nvSpPr>
        <p:spPr/>
        <p:txBody>
          <a:bodyPr/>
          <a:lstStyle/>
          <a:p>
            <a:fld id="{69D39301-1B23-4A17-8A4C-6DBDD9B97447}" type="slidenum">
              <a:rPr lang="en-US"/>
              <a:t>17</a:t>
            </a:fld>
            <a:endParaRPr lang="en-US"/>
          </a:p>
        </p:txBody>
      </p:sp>
    </p:spTree>
    <p:extLst>
      <p:ext uri="{BB962C8B-B14F-4D97-AF65-F5344CB8AC3E}">
        <p14:creationId xmlns:p14="http://schemas.microsoft.com/office/powerpoint/2010/main" val="60073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Speaker Notes</a:t>
            </a:r>
            <a:r>
              <a:rPr lang="en-US">
                <a:cs typeface="Calibri"/>
              </a:rPr>
              <a:t>: </a:t>
            </a:r>
            <a:r>
              <a:rPr lang="en-US"/>
              <a:t>The STEAP Initiative was launched by the National Center on Elder Abuse (NCEA), in partnership with the </a:t>
            </a:r>
            <a:r>
              <a:rPr lang="en-US" err="1"/>
              <a:t>USAging</a:t>
            </a:r>
            <a:r>
              <a:rPr lang="en-US"/>
              <a:t>, in an effort to educate and empower communities to create a sturdy structure of support to notice, report, and prevent abuse. The centerpiece of this Initiative is a toolkit with practical and customizable elder abuse education and outreach resources,</a:t>
            </a:r>
            <a:endParaRPr lang="en-US">
              <a:cs typeface="Calibri"/>
            </a:endParaRPr>
          </a:p>
          <a:p>
            <a:endParaRPr lang="en-US">
              <a:cs typeface="Calibri"/>
            </a:endParaRPr>
          </a:p>
          <a:p>
            <a:r>
              <a:rPr lang="en-US" b="1">
                <a:cs typeface="Calibri"/>
              </a:rPr>
              <a:t>Full list of STEAP Resources:</a:t>
            </a:r>
          </a:p>
          <a:p>
            <a:r>
              <a:rPr lang="en-US">
                <a:hlinkClick r:id="rId3"/>
              </a:rPr>
              <a:t>https://ncea.acl.gov/Resources/STEAP.aspx</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18</a:t>
            </a:fld>
            <a:endParaRPr lang="en-US"/>
          </a:p>
        </p:txBody>
      </p:sp>
    </p:spTree>
    <p:extLst>
      <p:ext uri="{BB962C8B-B14F-4D97-AF65-F5344CB8AC3E}">
        <p14:creationId xmlns:p14="http://schemas.microsoft.com/office/powerpoint/2010/main" val="620321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NOTE: </a:t>
            </a:r>
            <a:r>
              <a:rPr lang="en-US" i="1"/>
              <a:t>Consider mentioning others in your community who helped make the training possible. For example, did someone donate food for the training or did someone provide the training space at no charge? Encourage presentation attendees to connect with your agency and share about services/programs offered. </a:t>
            </a:r>
          </a:p>
          <a:p>
            <a:endParaRPr lang="en-US"/>
          </a:p>
          <a:p>
            <a:endParaRPr lang="en-US"/>
          </a:p>
          <a:p>
            <a:r>
              <a:rPr lang="en-US" b="1"/>
              <a:t>Speaker Notes: </a:t>
            </a:r>
            <a:r>
              <a:rPr lang="en-US"/>
              <a:t>Thank you for attending this presentation. We hope you enjoyed it and found the information and resources valuable. Please tell us your thoughts on this presentation by completing this short survey (survey instructions in the Presentation Evaluation Form).</a:t>
            </a:r>
            <a:endParaRPr lang="en-US">
              <a:cs typeface="Calibri"/>
            </a:endParaRPr>
          </a:p>
          <a:p>
            <a:endParaRPr lang="en-US"/>
          </a:p>
          <a:p>
            <a:r>
              <a:rPr lang="en-US" b="1"/>
              <a:t>Helpful Handouts (Customizable): </a:t>
            </a:r>
            <a:endParaRPr lang="en-US"/>
          </a:p>
          <a:p>
            <a:r>
              <a:rPr lang="en-US" b="1"/>
              <a:t>1. Informative Brochure: </a:t>
            </a:r>
            <a:r>
              <a:rPr lang="en-US">
                <a:hlinkClick r:id="rId3"/>
              </a:rPr>
              <a:t>https://ncea.acl.gov/NCEA/media/STEAP-2021/Building-Community-Supports-to-Prevent-Elder-Abuse-2022.pdf</a:t>
            </a:r>
            <a:r>
              <a:rPr lang="en-US"/>
              <a:t> </a:t>
            </a:r>
            <a:endParaRPr lang="en-US">
              <a:cs typeface="Calibri"/>
            </a:endParaRPr>
          </a:p>
          <a:p>
            <a:r>
              <a:rPr lang="en-US" b="1">
                <a:cs typeface="Calibri"/>
              </a:rPr>
              <a:t>2. Presentation Evaluation Form</a:t>
            </a:r>
            <a:r>
              <a:rPr lang="en-US">
                <a:cs typeface="Calibri"/>
              </a:rPr>
              <a:t>:</a:t>
            </a:r>
            <a:r>
              <a:rPr lang="en-US"/>
              <a:t> </a:t>
            </a:r>
            <a:r>
              <a:rPr lang="en-US">
                <a:hlinkClick r:id="rId4"/>
              </a:rPr>
              <a:t>https://ncea.acl.gov/NCEA/media/STEAP-2021/Presentation-Evaluation-Form-2021.pdf</a:t>
            </a:r>
            <a:r>
              <a:rPr lang="en-US"/>
              <a:t> </a:t>
            </a: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19</a:t>
            </a:fld>
            <a:endParaRPr lang="en-US"/>
          </a:p>
        </p:txBody>
      </p:sp>
    </p:spTree>
    <p:extLst>
      <p:ext uri="{BB962C8B-B14F-4D97-AF65-F5344CB8AC3E}">
        <p14:creationId xmlns:p14="http://schemas.microsoft.com/office/powerpoint/2010/main" val="1730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2</a:t>
            </a:fld>
            <a:endParaRPr lang="en-US"/>
          </a:p>
        </p:txBody>
      </p:sp>
    </p:spTree>
    <p:extLst>
      <p:ext uri="{BB962C8B-B14F-4D97-AF65-F5344CB8AC3E}">
        <p14:creationId xmlns:p14="http://schemas.microsoft.com/office/powerpoint/2010/main" val="171717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NOTE: Use for in-person presentations: </a:t>
            </a:r>
            <a:endParaRPr lang="en-US" i="1"/>
          </a:p>
          <a:p>
            <a:pPr marL="171450" indent="-171450">
              <a:buFont typeface="Calibri"/>
              <a:buChar char="-"/>
            </a:pPr>
            <a:r>
              <a:rPr lang="en-US" i="1"/>
              <a:t>Consider inserting this as a conversation starter to get the dialogue going with the audience.</a:t>
            </a:r>
            <a:endParaRPr lang="en-US" i="1">
              <a:cs typeface="Calibri" panose="020F0502020204030204"/>
            </a:endParaRPr>
          </a:p>
          <a:p>
            <a:pPr marL="171450" indent="-171450">
              <a:buFont typeface="Calibri"/>
              <a:buChar char="-"/>
            </a:pPr>
            <a:r>
              <a:rPr lang="en-US" i="1"/>
              <a:t>Consider mentioning local or statewide statistics on elder abuse. </a:t>
            </a:r>
            <a:endParaRPr lang="en-US" i="1">
              <a:cs typeface="Calibri" panose="020F0502020204030204"/>
            </a:endParaRPr>
          </a:p>
          <a:p>
            <a:pPr marL="171450" indent="-171450">
              <a:buFont typeface="Calibri"/>
              <a:buChar char="-"/>
            </a:pPr>
            <a:r>
              <a:rPr lang="en-US" i="1"/>
              <a:t>Remember, in addition to questions about the topic in general, we should be able to answer this question: </a:t>
            </a:r>
            <a:br>
              <a:rPr lang="en-US" i="1">
                <a:cs typeface="+mn-lt"/>
              </a:rPr>
            </a:br>
            <a:r>
              <a:rPr lang="en-US" i="1"/>
              <a:t>"What community</a:t>
            </a:r>
            <a:r>
              <a:rPr lang="en-US" b="1" i="1"/>
              <a:t> resources are available to address and prevent elder abuse?” ; "</a:t>
            </a:r>
            <a:r>
              <a:rPr lang="en-US"/>
              <a:t>What outcomes/solutions can be offered in these situations?"</a:t>
            </a:r>
            <a:endParaRPr lang="en-US" i="1"/>
          </a:p>
          <a:p>
            <a:pPr marL="171450" indent="-171450">
              <a:buFont typeface="Calibri"/>
              <a:buChar char="-"/>
            </a:pPr>
            <a:r>
              <a:rPr lang="en-US" i="1"/>
              <a:t>Taking a quick inventory of your efforts as well as those at the state and local levels will help you answer these questions. </a:t>
            </a:r>
            <a:endParaRPr lang="en-US" i="1">
              <a:ea typeface="Calibri"/>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3</a:t>
            </a:fld>
            <a:endParaRPr lang="en-US"/>
          </a:p>
        </p:txBody>
      </p:sp>
    </p:spTree>
    <p:extLst>
      <p:ext uri="{BB962C8B-B14F-4D97-AF65-F5344CB8AC3E}">
        <p14:creationId xmlns:p14="http://schemas.microsoft.com/office/powerpoint/2010/main" val="87836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NOTE: Use for virtual presentations: </a:t>
            </a:r>
            <a:endParaRPr lang="en-US"/>
          </a:p>
          <a:p>
            <a:pPr marL="171450" indent="-171450">
              <a:buFont typeface="Calibri,Sans-Serif"/>
              <a:buChar char="-"/>
            </a:pPr>
            <a:r>
              <a:rPr lang="en-US" i="1"/>
              <a:t>Consider inserting this as a conversation starter to get the dialogue going with the audience.</a:t>
            </a:r>
            <a:endParaRPr lang="en-US"/>
          </a:p>
          <a:p>
            <a:pPr marL="171450" indent="-171450">
              <a:buFont typeface="Calibri,Sans-Serif"/>
              <a:buChar char="-"/>
            </a:pPr>
            <a:r>
              <a:rPr lang="en-US" i="1"/>
              <a:t>Consider mentioning local or statewide statistics on elder abuse. </a:t>
            </a:r>
            <a:endParaRPr lang="en-US"/>
          </a:p>
          <a:p>
            <a:pPr marL="171450" indent="-171450">
              <a:buFont typeface="Calibri,Sans-Serif"/>
              <a:buChar char="-"/>
            </a:pPr>
            <a:r>
              <a:rPr lang="en-US" i="1"/>
              <a:t>Remember, in addition to questions about the topic in general, we should be able to answer this question: </a:t>
            </a:r>
            <a:br>
              <a:rPr lang="en-US" i="1">
                <a:cs typeface="+mn-lt"/>
              </a:rPr>
            </a:br>
            <a:r>
              <a:rPr lang="en-US" i="1"/>
              <a:t> What community</a:t>
            </a:r>
            <a:r>
              <a:rPr lang="en-US" b="1" i="1"/>
              <a:t> resources are available to address and prevent elder abuse?” </a:t>
            </a:r>
            <a:r>
              <a:rPr lang="en-US" i="1"/>
              <a:t>Taking a quick inventory of your efforts as well as those at the state and local levels will help you answer these questions. </a:t>
            </a:r>
            <a:endParaRPr lang="en-US"/>
          </a:p>
          <a:p>
            <a:endParaRPr lang="en-US" b="1">
              <a:cs typeface="Calibri"/>
            </a:endParaRPr>
          </a:p>
          <a:p>
            <a:endParaRPr lang="en-US" b="1"/>
          </a:p>
          <a:p>
            <a:endParaRPr lang="en-US" b="1">
              <a:cs typeface="Calibri"/>
            </a:endParaRPr>
          </a:p>
          <a:p>
            <a:endParaRPr lang="en-US">
              <a:cs typeface="Calibri" panose="020F0502020204030204"/>
            </a:endParaRPr>
          </a:p>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4</a:t>
            </a:fld>
            <a:endParaRPr lang="en-US"/>
          </a:p>
        </p:txBody>
      </p:sp>
    </p:spTree>
    <p:extLst>
      <p:ext uri="{BB962C8B-B14F-4D97-AF65-F5344CB8AC3E}">
        <p14:creationId xmlns:p14="http://schemas.microsoft.com/office/powerpoint/2010/main" val="195645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panose="020F0502020204030204"/>
              </a:rPr>
              <a:t>**</a:t>
            </a:r>
            <a:r>
              <a:rPr lang="en-US" i="1"/>
              <a:t>Consider state-specific definitions of an older adult, elder abuse, and mandated reporting. Verify here: </a:t>
            </a:r>
            <a:r>
              <a:rPr lang="en-US">
                <a:hlinkClick r:id="rId3"/>
              </a:rPr>
              <a:t>https://eagle.usc.edu/state-specific-laws/</a:t>
            </a:r>
            <a:r>
              <a:rPr lang="en-US"/>
              <a:t> </a:t>
            </a:r>
            <a:endParaRPr lang="en-US" b="1" i="1"/>
          </a:p>
          <a:p>
            <a:endParaRPr lang="en-US" i="1"/>
          </a:p>
          <a:p>
            <a:r>
              <a:rPr lang="en-US" b="1"/>
              <a:t>Speaker Notes: </a:t>
            </a:r>
            <a:endParaRPr lang="en-US">
              <a:cs typeface="Calibri"/>
            </a:endParaRPr>
          </a:p>
          <a:p>
            <a:r>
              <a:rPr lang="en-US"/>
              <a:t>According to the U.S. Department of Justice and the Department of Health and Human Services, 1 in 10 Americans over the age of 60 has experienced elder abuse or neglect, making it a priority social justice issue for all of us. Elder abuse affects communities on many levels, from public health to civic participation to economic resources. The costs of elder abuse are high for the affected individuals and our society. Older people’s losses can be tangible (their homes and life savings) and intangible (their dignity, independence, and possibly their lives). For society, it creates health care and legal costs, which are often shouldered by public programs like Medicare and Medicaid, and reduces older people’s participation in our communities. </a:t>
            </a:r>
          </a:p>
          <a:p>
            <a:endParaRPr lang="en-US">
              <a:cs typeface="Calibri"/>
            </a:endParaRPr>
          </a:p>
          <a:p>
            <a:endParaRPr lang="en-US">
              <a:cs typeface="Calibri"/>
            </a:endParaRPr>
          </a:p>
          <a:p>
            <a:endParaRPr lang="en-US">
              <a:cs typeface="Calibri"/>
            </a:endParaRPr>
          </a:p>
          <a:p>
            <a:endParaRPr lang="en-US" b="1"/>
          </a:p>
          <a:p>
            <a:r>
              <a:rPr lang="en-US" b="1"/>
              <a:t>Helpful Handout (Customizable): </a:t>
            </a:r>
            <a:r>
              <a:rPr lang="en-US">
                <a:hlinkClick r:id="rId4"/>
              </a:rPr>
              <a:t>https://ncea.acl.gov/NCEA/media/STEAP-2021/Facts-About-Elder-Abuse-2021.pdf</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5</a:t>
            </a:fld>
            <a:endParaRPr lang="en-US"/>
          </a:p>
        </p:txBody>
      </p:sp>
    </p:spTree>
    <p:extLst>
      <p:ext uri="{BB962C8B-B14F-4D97-AF65-F5344CB8AC3E}">
        <p14:creationId xmlns:p14="http://schemas.microsoft.com/office/powerpoint/2010/main" val="289679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Elder Abuse can happen to when we are disconnected from our communities. Without accessible, quality health and public services, our population becomes more at risk for abuse as we age. Ageism, negative stereotypes based on prejudices about age, can also drive discrimination and play a role in enabling elder abuse. </a:t>
            </a:r>
          </a:p>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6</a:t>
            </a:fld>
            <a:endParaRPr lang="en-US"/>
          </a:p>
        </p:txBody>
      </p:sp>
    </p:spTree>
    <p:extLst>
      <p:ext uri="{BB962C8B-B14F-4D97-AF65-F5344CB8AC3E}">
        <p14:creationId xmlns:p14="http://schemas.microsoft.com/office/powerpoint/2010/main" val="78500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The following types of abuse are commonly accepted as the major categories of elder abuse. Although there are distinct types of abuse defined, it is not uncommon for an older person to experience more than one type of mistreatment at the same or different times. Signs of elder abuse can be dismissed as 'signs of aging' when in reality they can be signs of over overmedication, malnutrition, neglect, and other unattended medical needs.</a:t>
            </a:r>
            <a:endParaRPr lang="en-US">
              <a:cs typeface="Calibri"/>
            </a:endParaRPr>
          </a:p>
          <a:p>
            <a:r>
              <a:rPr lang="en-US"/>
              <a:t> </a:t>
            </a:r>
            <a:endParaRPr lang="en-US">
              <a:cs typeface="Calibri"/>
            </a:endParaRPr>
          </a:p>
          <a:p>
            <a:r>
              <a:rPr lang="en-US" b="1"/>
              <a:t>Physical abuse: </a:t>
            </a:r>
            <a:r>
              <a:rPr lang="en-US"/>
              <a:t>Use of force to threaten or physically injure an older person</a:t>
            </a:r>
            <a:endParaRPr lang="en-US">
              <a:cs typeface="Calibri"/>
            </a:endParaRPr>
          </a:p>
          <a:p>
            <a:endParaRPr lang="en-US"/>
          </a:p>
          <a:p>
            <a:r>
              <a:rPr lang="en-US" b="1"/>
              <a:t>Psychological/ Emotional abuse: </a:t>
            </a:r>
            <a:r>
              <a:rPr lang="en-US"/>
              <a:t>Verbal attacks, threats, rejection, isolation, or belittling acts that cause or could cause mental anguish, pain, or distress to an older person</a:t>
            </a:r>
            <a:endParaRPr lang="en-US">
              <a:cs typeface="Calibri"/>
            </a:endParaRPr>
          </a:p>
          <a:p>
            <a:endParaRPr lang="en-US"/>
          </a:p>
          <a:p>
            <a:r>
              <a:rPr lang="en-US" b="1"/>
              <a:t>Financial abuse: </a:t>
            </a:r>
            <a:r>
              <a:rPr lang="en-US"/>
              <a:t>Theft, fraud, misuse or neglect of authority, and use of undue influence as a lever to gain control over an older person’s money or property </a:t>
            </a:r>
            <a:endParaRPr lang="en-US">
              <a:cs typeface="Calibri"/>
            </a:endParaRPr>
          </a:p>
          <a:p>
            <a:endParaRPr lang="en-US"/>
          </a:p>
          <a:p>
            <a:r>
              <a:rPr lang="en-US" b="1"/>
              <a:t>Sexual abuse</a:t>
            </a:r>
            <a:r>
              <a:rPr lang="en-US"/>
              <a:t>: Sexual contact that is forced, tricked, threatened, or otherwise coerced upon an older person, including anyone who is unable to grant consent </a:t>
            </a:r>
            <a:endParaRPr lang="en-US">
              <a:cs typeface="Calibri"/>
            </a:endParaRPr>
          </a:p>
          <a:p>
            <a:endParaRPr lang="en-US"/>
          </a:p>
          <a:p>
            <a:r>
              <a:rPr lang="en-US" b="1"/>
              <a:t>Neglect:</a:t>
            </a:r>
            <a:r>
              <a:rPr lang="en-US"/>
              <a:t> Failure or refusal to provide for an older person’s safety, physical, or emotional needs</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7</a:t>
            </a:fld>
            <a:endParaRPr lang="en-US"/>
          </a:p>
        </p:txBody>
      </p:sp>
    </p:spTree>
    <p:extLst>
      <p:ext uri="{BB962C8B-B14F-4D97-AF65-F5344CB8AC3E}">
        <p14:creationId xmlns:p14="http://schemas.microsoft.com/office/powerpoint/2010/main" val="66543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Intentionally causing mental or emotional anguish by: threatening, humiliating, isolating, and demeaning to name a few. Emotional abuse usually co-exists with other types of abuse. </a:t>
            </a:r>
          </a:p>
          <a:p>
            <a:endParaRPr lang="en-US"/>
          </a:p>
          <a:p>
            <a:r>
              <a:rPr lang="en-US"/>
              <a:t>Signs of emotional elder abuse can include: </a:t>
            </a:r>
            <a:endParaRPr lang="en-US">
              <a:cs typeface="Calibri" panose="020F0502020204030204"/>
            </a:endParaRPr>
          </a:p>
          <a:p>
            <a:pPr marL="171450" indent="-171450">
              <a:buFont typeface="Arial"/>
              <a:buChar char="•"/>
            </a:pPr>
            <a:r>
              <a:rPr lang="en-US"/>
              <a:t>Nervousness around caregiver/other</a:t>
            </a:r>
            <a:endParaRPr lang="en-US">
              <a:cs typeface="Calibri" panose="020F0502020204030204"/>
            </a:endParaRPr>
          </a:p>
          <a:p>
            <a:pPr marL="171450" indent="-171450">
              <a:buFont typeface="Arial"/>
              <a:buChar char="•"/>
            </a:pPr>
            <a:r>
              <a:rPr lang="en-US"/>
              <a:t>Imposed isolation; communication with friends and family restricted by a caregiver</a:t>
            </a:r>
            <a:endParaRPr lang="en-US">
              <a:cs typeface="Calibri" panose="020F0502020204030204"/>
            </a:endParaRPr>
          </a:p>
          <a:p>
            <a:pPr marL="171450" indent="-171450">
              <a:buFont typeface="Arial"/>
              <a:buChar char="•"/>
            </a:pPr>
            <a:r>
              <a:rPr lang="en-US"/>
              <a:t>Fearful of saying or doing something wrong</a:t>
            </a:r>
            <a:endParaRPr lang="en-US">
              <a:cs typeface="Calibri" panose="020F0502020204030204"/>
            </a:endParaRPr>
          </a:p>
          <a:p>
            <a:pPr marL="171450" indent="-171450">
              <a:buFont typeface="Arial"/>
              <a:buChar char="•"/>
            </a:pPr>
            <a:r>
              <a:rPr lang="en-US"/>
              <a:t>Deferring to others out of fear</a:t>
            </a:r>
            <a:endParaRPr lang="en-US">
              <a:cs typeface="Calibri" panose="020F0502020204030204"/>
            </a:endParaRPr>
          </a:p>
          <a:p>
            <a:endParaRPr lang="en-US"/>
          </a:p>
          <a:p>
            <a:r>
              <a:rPr lang="en-US" b="1"/>
              <a:t>Helpful Handout (Customizable): </a:t>
            </a:r>
            <a:r>
              <a:rPr lang="en-US">
                <a:hlinkClick r:id="rId3"/>
              </a:rPr>
              <a:t>https://ncea.acl.gov/NCEA/media/STEAP-2021/Signs-of-Elder-Abuse-2021.pdf</a:t>
            </a:r>
            <a:r>
              <a:rPr lang="en-US"/>
              <a:t> </a:t>
            </a:r>
          </a:p>
          <a:p>
            <a:endParaRPr lang="en-US">
              <a:cs typeface="Calibri"/>
            </a:endParaRPr>
          </a:p>
          <a:p>
            <a:r>
              <a:rPr lang="en-US" b="1">
                <a:cs typeface="Calibri"/>
              </a:rPr>
              <a:t>EAGLE Link:</a:t>
            </a:r>
            <a:r>
              <a:rPr lang="en-US">
                <a:cs typeface="Calibri"/>
              </a:rPr>
              <a:t> </a:t>
            </a:r>
            <a:r>
              <a:rPr lang="en-US">
                <a:hlinkClick r:id="rId4"/>
              </a:rPr>
              <a:t>https://eagle.usc.edu/types-of-abuse/emotional/</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8</a:t>
            </a:fld>
            <a:endParaRPr lang="en-US"/>
          </a:p>
        </p:txBody>
      </p:sp>
    </p:spTree>
    <p:extLst>
      <p:ext uri="{BB962C8B-B14F-4D97-AF65-F5344CB8AC3E}">
        <p14:creationId xmlns:p14="http://schemas.microsoft.com/office/powerpoint/2010/main" val="252765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Physical force that results in injury or death, commonly recognized as, hitting, punching, choking. Force-feeding, and misuse of medications to name a few. </a:t>
            </a:r>
          </a:p>
          <a:p>
            <a:endParaRPr lang="en-US"/>
          </a:p>
          <a:p>
            <a:r>
              <a:rPr lang="en-US"/>
              <a:t>Some signs can include:</a:t>
            </a:r>
            <a:endParaRPr lang="en-US">
              <a:cs typeface="Calibri"/>
            </a:endParaRPr>
          </a:p>
          <a:p>
            <a:pPr marL="171450" indent="-171450">
              <a:buFont typeface="Arial"/>
              <a:buChar char="•"/>
            </a:pPr>
            <a:r>
              <a:rPr lang="en-US"/>
              <a:t>Bruising</a:t>
            </a:r>
            <a:endParaRPr lang="en-US">
              <a:cs typeface="Calibri" panose="020F0502020204030204"/>
            </a:endParaRPr>
          </a:p>
          <a:p>
            <a:pPr marL="171450" indent="-171450">
              <a:buFont typeface="Arial"/>
              <a:buChar char="•"/>
            </a:pPr>
            <a:r>
              <a:rPr lang="en-US"/>
              <a:t>Fractures</a:t>
            </a:r>
            <a:endParaRPr lang="en-US">
              <a:cs typeface="Calibri" panose="020F0502020204030204"/>
            </a:endParaRPr>
          </a:p>
          <a:p>
            <a:pPr marL="171450" indent="-171450">
              <a:buFont typeface="Arial"/>
              <a:buChar char="•"/>
            </a:pPr>
            <a:r>
              <a:rPr lang="en-US"/>
              <a:t>Burns (including cigarette burns; medical equipment burns; water burns)</a:t>
            </a:r>
            <a:endParaRPr lang="en-US">
              <a:cs typeface="Calibri" panose="020F0502020204030204"/>
            </a:endParaRPr>
          </a:p>
          <a:p>
            <a:pPr marL="171450" indent="-171450">
              <a:buFont typeface="Arial"/>
              <a:buChar char="•"/>
            </a:pPr>
            <a:r>
              <a:rPr lang="en-US"/>
              <a:t>Hoarse voice, leaning forward to breathe, respiratory emergencies (signs of strangulation)</a:t>
            </a:r>
            <a:endParaRPr lang="en-US">
              <a:cs typeface="Calibri" panose="020F0502020204030204"/>
            </a:endParaRPr>
          </a:p>
          <a:p>
            <a:pPr marL="171450" indent="-171450">
              <a:buFont typeface="Arial"/>
              <a:buChar char="•"/>
            </a:pPr>
            <a:r>
              <a:rPr lang="en-US"/>
              <a:t>Pressure sores, AKA bedsores</a:t>
            </a:r>
            <a:endParaRPr lang="en-US">
              <a:cs typeface="Calibri" panose="020F0502020204030204"/>
            </a:endParaRPr>
          </a:p>
          <a:p>
            <a:pPr marL="171450" indent="-171450">
              <a:buFont typeface="Arial"/>
              <a:buChar char="•"/>
            </a:pPr>
            <a:r>
              <a:rPr lang="en-US"/>
              <a:t>Choking on food, or pneumonia resulting from food in lungs (signs of force-feeding)</a:t>
            </a:r>
            <a:endParaRPr lang="en-US">
              <a:cs typeface="Calibri" panose="020F0502020204030204"/>
            </a:endParaRPr>
          </a:p>
          <a:p>
            <a:pPr marL="171450" indent="-171450">
              <a:buFont typeface="Arial"/>
              <a:buChar char="•"/>
            </a:pPr>
            <a:r>
              <a:rPr lang="en-US"/>
              <a:t>Misuse of medications (for example: unfilled or expired prescriptions; over-administering, such as sedatives; stealing opiates)</a:t>
            </a:r>
            <a:endParaRPr lang="en-US">
              <a:cs typeface="Calibri" panose="020F0502020204030204"/>
            </a:endParaRPr>
          </a:p>
          <a:p>
            <a:endParaRPr lang="en-US">
              <a:cs typeface="Calibri" panose="020F0502020204030204"/>
            </a:endParaRPr>
          </a:p>
          <a:p>
            <a:endParaRPr lang="en-US" b="1">
              <a:cs typeface="Calibri"/>
            </a:endParaRPr>
          </a:p>
          <a:p>
            <a:r>
              <a:rPr lang="en-US" b="1">
                <a:cs typeface="Calibri"/>
              </a:rPr>
              <a:t>EAGLE Link: </a:t>
            </a:r>
            <a:r>
              <a:rPr lang="en-US">
                <a:hlinkClick r:id="rId3"/>
              </a:rPr>
              <a:t>https://eagle.usc.edu/types-of-abuse/physical/#1497371751242-57c277bc-b8d9</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9</a:t>
            </a:fld>
            <a:endParaRPr lang="en-US"/>
          </a:p>
        </p:txBody>
      </p:sp>
    </p:spTree>
    <p:extLst>
      <p:ext uri="{BB962C8B-B14F-4D97-AF65-F5344CB8AC3E}">
        <p14:creationId xmlns:p14="http://schemas.microsoft.com/office/powerpoint/2010/main" val="25797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07A384-89AD-9B45-9F00-6C0523C261BC}"/>
              </a:ext>
            </a:extLst>
          </p:cNvPr>
          <p:cNvSpPr/>
          <p:nvPr userDrawn="1"/>
        </p:nvSpPr>
        <p:spPr>
          <a:xfrm>
            <a:off x="0" y="-5238"/>
            <a:ext cx="18302910" cy="10292238"/>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19" name="Group 18">
            <a:extLst>
              <a:ext uri="{FF2B5EF4-FFF2-40B4-BE49-F238E27FC236}">
                <a16:creationId xmlns:a16="http://schemas.microsoft.com/office/drawing/2014/main" id="{73812C08-1F3A-4A49-ADB2-D38C3F433C2D}"/>
              </a:ext>
            </a:extLst>
          </p:cNvPr>
          <p:cNvGrpSpPr/>
          <p:nvPr userDrawn="1"/>
        </p:nvGrpSpPr>
        <p:grpSpPr>
          <a:xfrm>
            <a:off x="0" y="6838044"/>
            <a:ext cx="9714081" cy="3496053"/>
            <a:chOff x="-3491597" y="4523919"/>
            <a:chExt cx="8838013" cy="2348761"/>
          </a:xfrm>
        </p:grpSpPr>
        <p:sp>
          <p:nvSpPr>
            <p:cNvPr id="20" name="Round Single Corner Rectangle 7">
              <a:extLst>
                <a:ext uri="{FF2B5EF4-FFF2-40B4-BE49-F238E27FC236}">
                  <a16:creationId xmlns:a16="http://schemas.microsoft.com/office/drawing/2014/main" id="{823D9750-1982-5947-99E4-7B03B4A7A038}"/>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1" name="Rectangle 20">
              <a:extLst>
                <a:ext uri="{FF2B5EF4-FFF2-40B4-BE49-F238E27FC236}">
                  <a16:creationId xmlns:a16="http://schemas.microsoft.com/office/drawing/2014/main" id="{468A8F1E-2211-E348-AF12-D78D6B0D087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14910" y="9413432"/>
            <a:ext cx="8304144" cy="12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14" name="Picture 13" descr="A black and white logo&#10;&#10;Description automatically generated with medium confidence">
            <a:extLst>
              <a:ext uri="{FF2B5EF4-FFF2-40B4-BE49-F238E27FC236}">
                <a16:creationId xmlns:a16="http://schemas.microsoft.com/office/drawing/2014/main" id="{61A4E23B-DEA1-7842-8B86-5E041DEF118C}"/>
              </a:ext>
            </a:extLst>
          </p:cNvPr>
          <p:cNvPicPr>
            <a:picLocks noChangeAspect="1"/>
          </p:cNvPicPr>
          <p:nvPr userDrawn="1"/>
        </p:nvPicPr>
        <p:blipFill>
          <a:blip r:embed="rId2"/>
          <a:stretch>
            <a:fillRect/>
          </a:stretch>
        </p:blipFill>
        <p:spPr>
          <a:xfrm>
            <a:off x="745435" y="1279205"/>
            <a:ext cx="4568537" cy="1107099"/>
          </a:xfrm>
          <a:prstGeom prst="rect">
            <a:avLst/>
          </a:prstGeom>
        </p:spPr>
      </p:pic>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6177516" y="-74520"/>
            <a:ext cx="12240843" cy="10542230"/>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523849 w 7882483"/>
              <a:gd name="connsiteY0" fmla="*/ 4990 h 6906555"/>
              <a:gd name="connsiteX1" fmla="*/ 7882483 w 7882483"/>
              <a:gd name="connsiteY1" fmla="*/ 35545 h 6906555"/>
              <a:gd name="connsiteX2" fmla="*/ 7859040 w 7882483"/>
              <a:gd name="connsiteY2" fmla="*/ 6868508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50" y="4605460"/>
                  <a:pt x="7859040" y="6868508"/>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662312" y="3264358"/>
            <a:ext cx="9036860" cy="3264695"/>
          </a:xfrm>
        </p:spPr>
        <p:txBody>
          <a:bodyPr>
            <a:normAutofit/>
          </a:bodyPr>
          <a:lstStyle>
            <a:lvl1pPr marL="0" indent="0">
              <a:lnSpc>
                <a:spcPct val="100000"/>
              </a:lnSpc>
              <a:spcBef>
                <a:spcPts val="0"/>
              </a:spcBef>
              <a:buNone/>
              <a:defRPr sz="7200" b="1">
                <a:solidFill>
                  <a:schemeClr val="bg1"/>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662312" y="7495005"/>
            <a:ext cx="7186613" cy="2124075"/>
          </a:xfrm>
        </p:spPr>
        <p:txBody>
          <a:bodyPr>
            <a:noAutofit/>
          </a:bodyPr>
          <a:lstStyle>
            <a:lvl1pPr marL="0" indent="0">
              <a:lnSpc>
                <a:spcPct val="100000"/>
              </a:lnSpc>
              <a:buNone/>
              <a:defRPr sz="3000" b="1">
                <a:solidFill>
                  <a:schemeClr val="bg1"/>
                </a:solidFill>
              </a:defRPr>
            </a:lvl1pPr>
            <a:lvl2pPr marL="0" indent="0">
              <a:lnSpc>
                <a:spcPct val="100000"/>
              </a:lnSpc>
              <a:buNone/>
              <a:defRPr sz="3000">
                <a:solidFill>
                  <a:schemeClr val="bg1"/>
                </a:solidFill>
              </a:defRPr>
            </a:lvl2pPr>
            <a:lvl3pPr marL="1371600" indent="0">
              <a:buNone/>
              <a:defRPr sz="3000"/>
            </a:lvl3pPr>
            <a:lvl4pPr marL="2057400" indent="0">
              <a:buNone/>
              <a:defRPr sz="3000"/>
            </a:lvl4pPr>
            <a:lvl5pPr marL="2743200" indent="0">
              <a:buNone/>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827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11137355" y="1"/>
            <a:ext cx="7213952" cy="10330676"/>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626164" y="2564608"/>
            <a:ext cx="11896037" cy="4279106"/>
          </a:xfrm>
        </p:spPr>
        <p:txBody>
          <a:bodyPr anchor="b"/>
          <a:lstStyle>
            <a:lvl1pPr>
              <a:defRPr sz="9000"/>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626164" y="6884195"/>
            <a:ext cx="10753037" cy="2250281"/>
          </a:xfrm>
        </p:spPr>
        <p:txBody>
          <a:bodyPr/>
          <a:lstStyle>
            <a:lvl1pPr marL="0" indent="0">
              <a:buNone/>
              <a:defRPr sz="3600">
                <a:solidFill>
                  <a:srgbClr val="835C2F"/>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166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F133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3476-A833-3541-B2C6-E0272F1873FF}"/>
              </a:ext>
            </a:extLst>
          </p:cNvPr>
          <p:cNvSpPr/>
          <p:nvPr userDrawn="1"/>
        </p:nvSpPr>
        <p:spPr>
          <a:xfrm>
            <a:off x="66676" y="9495422"/>
            <a:ext cx="2195513" cy="69632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626164" y="2564608"/>
            <a:ext cx="11896037" cy="4279106"/>
          </a:xfrm>
        </p:spPr>
        <p:txBody>
          <a:bodyPr anchor="b"/>
          <a:lstStyle>
            <a:lvl1pPr>
              <a:defRPr sz="9000">
                <a:solidFill>
                  <a:srgbClr val="835C2F"/>
                </a:solidFill>
              </a:defRPr>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626164" y="6884195"/>
            <a:ext cx="10753037"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pic>
        <p:nvPicPr>
          <p:cNvPr id="11" name="Picture 10" descr="A black and white logo&#10;&#10;Description automatically generated with medium confidence">
            <a:extLst>
              <a:ext uri="{FF2B5EF4-FFF2-40B4-BE49-F238E27FC236}">
                <a16:creationId xmlns:a16="http://schemas.microsoft.com/office/drawing/2014/main" id="{2C7D2D65-0D21-BF4B-9BB9-D605BAADC0BC}"/>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
        <p:nvSpPr>
          <p:cNvPr id="12" name="Picture Placeholder 16">
            <a:extLst>
              <a:ext uri="{FF2B5EF4-FFF2-40B4-BE49-F238E27FC236}">
                <a16:creationId xmlns:a16="http://schemas.microsoft.com/office/drawing/2014/main" id="{AC6B4C5C-1F2B-9443-B024-7C61CE7B575A}"/>
              </a:ext>
            </a:extLst>
          </p:cNvPr>
          <p:cNvSpPr>
            <a:spLocks noGrp="1"/>
          </p:cNvSpPr>
          <p:nvPr>
            <p:ph type="pic" sz="quarter" idx="13"/>
          </p:nvPr>
        </p:nvSpPr>
        <p:spPr>
          <a:xfrm>
            <a:off x="11137355" y="1"/>
            <a:ext cx="7213952" cy="10330676"/>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69197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626163" y="2564608"/>
            <a:ext cx="16395012"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626163" y="6884195"/>
            <a:ext cx="16395012" cy="2250281"/>
          </a:xfrm>
        </p:spPr>
        <p:txBody>
          <a:bodyPr/>
          <a:lstStyle>
            <a:lvl1pPr marL="0" indent="0">
              <a:buNone/>
              <a:defRPr sz="3600">
                <a:solidFill>
                  <a:srgbClr val="835C2F"/>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897124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F1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626163" y="2564608"/>
            <a:ext cx="16395012" cy="4279106"/>
          </a:xfrm>
        </p:spPr>
        <p:txBody>
          <a:bodyPr anchor="b"/>
          <a:lstStyle>
            <a:lvl1pPr>
              <a:defRPr sz="9000">
                <a:solidFill>
                  <a:srgbClr val="835C2F"/>
                </a:solidFill>
              </a:defRPr>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626163" y="6884195"/>
            <a:ext cx="16395012"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Rectangle 8">
            <a:extLst>
              <a:ext uri="{FF2B5EF4-FFF2-40B4-BE49-F238E27FC236}">
                <a16:creationId xmlns:a16="http://schemas.microsoft.com/office/drawing/2014/main" id="{F17C3511-CD3D-F04A-8A67-6D2456ECCAF9}"/>
              </a:ext>
            </a:extLst>
          </p:cNvPr>
          <p:cNvSpPr/>
          <p:nvPr userDrawn="1"/>
        </p:nvSpPr>
        <p:spPr>
          <a:xfrm>
            <a:off x="66676" y="9495422"/>
            <a:ext cx="2195513" cy="69632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10" name="Picture 9" descr="A black and white logo&#10;&#10;Description automatically generated with medium confidence">
            <a:extLst>
              <a:ext uri="{FF2B5EF4-FFF2-40B4-BE49-F238E27FC236}">
                <a16:creationId xmlns:a16="http://schemas.microsoft.com/office/drawing/2014/main" id="{DCCDAA35-3F32-CA45-9D64-03263C1C99E1}"/>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Tree>
    <p:extLst>
      <p:ext uri="{BB962C8B-B14F-4D97-AF65-F5344CB8AC3E}">
        <p14:creationId xmlns:p14="http://schemas.microsoft.com/office/powerpoint/2010/main" val="366272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21102" y="-103782"/>
            <a:ext cx="13801161" cy="10494563"/>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8032805" y="819151"/>
            <a:ext cx="9629034" cy="792761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7"/>
            <a:ext cx="7041306" cy="4847204"/>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2372660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3934919" y="0"/>
            <a:ext cx="14353082" cy="102870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6"/>
            <a:ext cx="7041306" cy="5141526"/>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727937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626163" y="2878000"/>
            <a:ext cx="16995915"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626163" y="2087217"/>
            <a:ext cx="1698597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78942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9456820" y="1"/>
            <a:ext cx="8831180"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91016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7774782" y="1"/>
            <a:ext cx="10513218"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626164" y="685800"/>
            <a:ext cx="6531875" cy="2400300"/>
          </a:xfrm>
        </p:spPr>
        <p:txBody>
          <a:bodyPr anchor="b"/>
          <a:lstStyle>
            <a:lvl1pPr>
              <a:defRPr sz="48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626164" y="3291841"/>
            <a:ext cx="6531875" cy="5950634"/>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219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6282690" y="-111548"/>
            <a:ext cx="12223359" cy="10527171"/>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609759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1CAB-09C4-D54F-8998-E461207709AD}"/>
              </a:ext>
            </a:extLst>
          </p:cNvPr>
          <p:cNvSpPr>
            <a:spLocks noGrp="1"/>
          </p:cNvSpPr>
          <p:nvPr>
            <p:ph type="title"/>
          </p:nvPr>
        </p:nvSpPr>
        <p:spPr>
          <a:xfrm>
            <a:off x="626164" y="685800"/>
            <a:ext cx="6531875"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3D3A984-5071-604D-8B1D-E03749B5942E}"/>
              </a:ext>
            </a:extLst>
          </p:cNvPr>
          <p:cNvSpPr>
            <a:spLocks noGrp="1"/>
          </p:cNvSpPr>
          <p:nvPr>
            <p:ph idx="1"/>
          </p:nvPr>
        </p:nvSpPr>
        <p:spPr>
          <a:xfrm>
            <a:off x="7469256" y="685802"/>
            <a:ext cx="10142883" cy="8105775"/>
          </a:xfrm>
        </p:spPr>
        <p:txBody>
          <a:bodyPr/>
          <a:lstStyle>
            <a:lvl1pPr>
              <a:defRPr sz="4200" b="1">
                <a:solidFill>
                  <a:srgbClr val="835C2F"/>
                </a:solidFill>
              </a:defRPr>
            </a:lvl1pPr>
            <a:lvl2pPr>
              <a:defRPr sz="3600"/>
            </a:lvl2pPr>
            <a:lvl3pPr>
              <a:defRPr sz="3000"/>
            </a:lvl3pPr>
            <a:lvl4pPr>
              <a:defRPr sz="2700"/>
            </a:lvl4pPr>
            <a:lvl5pPr>
              <a:defRPr sz="27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0F409-CF2B-424B-B320-FF3ED3A6192E}"/>
              </a:ext>
            </a:extLst>
          </p:cNvPr>
          <p:cNvSpPr>
            <a:spLocks noGrp="1"/>
          </p:cNvSpPr>
          <p:nvPr>
            <p:ph type="body" sz="half" idx="2"/>
          </p:nvPr>
        </p:nvSpPr>
        <p:spPr>
          <a:xfrm>
            <a:off x="626164" y="3086100"/>
            <a:ext cx="6531875"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C475EE1-33D8-9D4D-AA98-035CBBA07CBF}"/>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585024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9258300"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087217"/>
            <a:ext cx="8370200"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9258300" y="2087217"/>
            <a:ext cx="8353839"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02051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E51D24-8FB7-D149-BCBA-E15194082DFF}"/>
              </a:ext>
            </a:extLst>
          </p:cNvPr>
          <p:cNvSpPr/>
          <p:nvPr userDrawn="1"/>
        </p:nvSpPr>
        <p:spPr>
          <a:xfrm>
            <a:off x="16482449" y="1"/>
            <a:ext cx="1805553" cy="6119090"/>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626163"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042640"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042640"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11511837" y="4492907"/>
            <a:ext cx="6814764" cy="5812058"/>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705886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F02C7-572E-5449-AF3D-5592006AA287}"/>
              </a:ext>
            </a:extLst>
          </p:cNvPr>
          <p:cNvSpPr/>
          <p:nvPr userDrawn="1"/>
        </p:nvSpPr>
        <p:spPr>
          <a:xfrm>
            <a:off x="0" y="1"/>
            <a:ext cx="1805553" cy="6119090"/>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5176451"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5176451"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11592927"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5176451"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11592927"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4515311"/>
            <a:ext cx="6875277" cy="5887490"/>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410762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626163"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626164"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822959" y="2026445"/>
            <a:ext cx="8157041" cy="3258303"/>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9235590"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9235591"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9432386" y="2026445"/>
            <a:ext cx="8157041" cy="3258303"/>
          </a:xfrm>
        </p:spPr>
        <p:txBody>
          <a:bodyPr/>
          <a:lstStyle/>
          <a:p>
            <a:endParaRPr lang="en-US"/>
          </a:p>
        </p:txBody>
      </p:sp>
    </p:spTree>
    <p:extLst>
      <p:ext uri="{BB962C8B-B14F-4D97-AF65-F5344CB8AC3E}">
        <p14:creationId xmlns:p14="http://schemas.microsoft.com/office/powerpoint/2010/main" val="2993517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3200400"/>
            <a:ext cx="5433830" cy="6065045"/>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2191109"/>
            <a:ext cx="5433828"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2191109"/>
            <a:ext cx="5445599"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6" y="2191109"/>
            <a:ext cx="5531913"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2457340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5465299"/>
            <a:ext cx="5433830" cy="377717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4786598"/>
            <a:ext cx="543382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4786598"/>
            <a:ext cx="5445599"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7" y="4786598"/>
            <a:ext cx="5433830"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822961" y="2026445"/>
            <a:ext cx="5237033" cy="2531268"/>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6520376" y="2026445"/>
            <a:ext cx="5278418" cy="2531268"/>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12196691" y="2026445"/>
            <a:ext cx="5317365" cy="2531268"/>
          </a:xfrm>
        </p:spPr>
        <p:txBody>
          <a:bodyPr/>
          <a:lstStyle/>
          <a:p>
            <a:endParaRPr lang="en-US"/>
          </a:p>
        </p:txBody>
      </p:sp>
    </p:spTree>
    <p:extLst>
      <p:ext uri="{BB962C8B-B14F-4D97-AF65-F5344CB8AC3E}">
        <p14:creationId xmlns:p14="http://schemas.microsoft.com/office/powerpoint/2010/main" val="305078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2642233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626163" y="2173459"/>
            <a:ext cx="16985976" cy="6562580"/>
          </a:xfrm>
        </p:spPr>
        <p:txBody>
          <a:bodyPr/>
          <a:lstStyle/>
          <a:p>
            <a:endParaRPr lang="en-US"/>
          </a:p>
        </p:txBody>
      </p:sp>
    </p:spTree>
    <p:extLst>
      <p:ext uri="{BB962C8B-B14F-4D97-AF65-F5344CB8AC3E}">
        <p14:creationId xmlns:p14="http://schemas.microsoft.com/office/powerpoint/2010/main" val="37007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626270" y="2131220"/>
            <a:ext cx="16985456" cy="6710325"/>
          </a:xfrm>
        </p:spPr>
        <p:txBody>
          <a:bodyPr/>
          <a:lstStyle/>
          <a:p>
            <a:endParaRPr lang="en-US"/>
          </a:p>
        </p:txBody>
      </p:sp>
    </p:spTree>
    <p:extLst>
      <p:ext uri="{BB962C8B-B14F-4D97-AF65-F5344CB8AC3E}">
        <p14:creationId xmlns:p14="http://schemas.microsoft.com/office/powerpoint/2010/main" val="228396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743529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AB5C279-21F6-0D48-B57E-08F3C254BBC5}"/>
              </a:ext>
            </a:extLst>
          </p:cNvPr>
          <p:cNvGrpSpPr/>
          <p:nvPr userDrawn="1"/>
        </p:nvGrpSpPr>
        <p:grpSpPr>
          <a:xfrm>
            <a:off x="0" y="6852647"/>
            <a:ext cx="9714081" cy="3496053"/>
            <a:chOff x="-3491597" y="4523919"/>
            <a:chExt cx="8838013" cy="2348761"/>
          </a:xfrm>
        </p:grpSpPr>
        <p:sp>
          <p:nvSpPr>
            <p:cNvPr id="26" name="Round Single Corner Rectangle 7">
              <a:extLst>
                <a:ext uri="{FF2B5EF4-FFF2-40B4-BE49-F238E27FC236}">
                  <a16:creationId xmlns:a16="http://schemas.microsoft.com/office/drawing/2014/main" id="{F8801E04-D630-FF4B-9B4F-A0C6727C2223}"/>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7" name="Rectangle 26">
              <a:extLst>
                <a:ext uri="{FF2B5EF4-FFF2-40B4-BE49-F238E27FC236}">
                  <a16:creationId xmlns:a16="http://schemas.microsoft.com/office/drawing/2014/main" id="{BD02AB69-5626-CF45-828A-02064344B5B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0" y="9413432"/>
            <a:ext cx="8304144" cy="12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662312" y="3264358"/>
            <a:ext cx="9036860" cy="3264695"/>
          </a:xfrm>
        </p:spPr>
        <p:txBody>
          <a:bodyPr>
            <a:normAutofit/>
          </a:bodyPr>
          <a:lstStyle>
            <a:lvl1pPr marL="0" indent="0">
              <a:lnSpc>
                <a:spcPct val="100000"/>
              </a:lnSpc>
              <a:spcBef>
                <a:spcPts val="0"/>
              </a:spcBef>
              <a:buNone/>
              <a:defRPr sz="9000" b="1">
                <a:solidFill>
                  <a:srgbClr val="0F1336"/>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662313" y="6838043"/>
            <a:ext cx="5638476" cy="2133605"/>
          </a:xfrm>
        </p:spPr>
        <p:txBody>
          <a:bodyPr anchor="b">
            <a:noAutofit/>
          </a:bodyPr>
          <a:lstStyle>
            <a:lvl1pPr marL="0" indent="0">
              <a:lnSpc>
                <a:spcPct val="100000"/>
              </a:lnSpc>
              <a:buNone/>
              <a:defRPr sz="3600" b="1">
                <a:solidFill>
                  <a:schemeClr val="bg1"/>
                </a:solidFill>
              </a:defRPr>
            </a:lvl1pPr>
            <a:lvl2pPr marL="0" indent="0">
              <a:lnSpc>
                <a:spcPct val="100000"/>
              </a:lnSpc>
              <a:buNone/>
              <a:defRPr sz="3000">
                <a:solidFill>
                  <a:schemeClr val="bg1"/>
                </a:solidFill>
              </a:defRPr>
            </a:lvl2pPr>
            <a:lvl3pPr marL="1371600" indent="0">
              <a:buNone/>
              <a:defRPr sz="3000"/>
            </a:lvl3pPr>
            <a:lvl4pPr marL="2057400" indent="0">
              <a:buNone/>
              <a:defRPr sz="3000"/>
            </a:lvl4pPr>
            <a:lvl5pPr marL="2743200" indent="0">
              <a:buNone/>
              <a:defRPr sz="3000"/>
            </a:lvl5pPr>
          </a:lstStyle>
          <a:p>
            <a:pPr lvl="0"/>
            <a:r>
              <a:rPr lang="en-US"/>
              <a:t>Click to edit Master text styles</a:t>
            </a:r>
          </a:p>
        </p:txBody>
      </p:sp>
      <p:sp>
        <p:nvSpPr>
          <p:cNvPr id="19" name="Round Single Corner Rectangle 7">
            <a:extLst>
              <a:ext uri="{FF2B5EF4-FFF2-40B4-BE49-F238E27FC236}">
                <a16:creationId xmlns:a16="http://schemas.microsoft.com/office/drawing/2014/main" id="{7C288BAB-7F3F-BD4E-AB00-9801D998BD92}"/>
              </a:ext>
            </a:extLst>
          </p:cNvPr>
          <p:cNvSpPr/>
          <p:nvPr userDrawn="1"/>
        </p:nvSpPr>
        <p:spPr>
          <a:xfrm flipH="1">
            <a:off x="6761458" y="-158283"/>
            <a:ext cx="11738237" cy="10625757"/>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0" name="Rectangle 19">
            <a:extLst>
              <a:ext uri="{FF2B5EF4-FFF2-40B4-BE49-F238E27FC236}">
                <a16:creationId xmlns:a16="http://schemas.microsoft.com/office/drawing/2014/main" id="{A4178205-BD22-CE4B-A723-2B05F03469DD}"/>
              </a:ext>
            </a:extLst>
          </p:cNvPr>
          <p:cNvSpPr/>
          <p:nvPr userDrawn="1"/>
        </p:nvSpPr>
        <p:spPr>
          <a:xfrm>
            <a:off x="14186813" y="1380177"/>
            <a:ext cx="4288736" cy="173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1" name="Rectangle 20">
            <a:extLst>
              <a:ext uri="{FF2B5EF4-FFF2-40B4-BE49-F238E27FC236}">
                <a16:creationId xmlns:a16="http://schemas.microsoft.com/office/drawing/2014/main" id="{CAF42D7E-C75F-0B46-ABFD-A2C7218BD7CC}"/>
              </a:ext>
            </a:extLst>
          </p:cNvPr>
          <p:cNvSpPr/>
          <p:nvPr userDrawn="1"/>
        </p:nvSpPr>
        <p:spPr>
          <a:xfrm>
            <a:off x="13016378" y="3694652"/>
            <a:ext cx="5459171" cy="173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2" name="Rectangle 21">
            <a:extLst>
              <a:ext uri="{FF2B5EF4-FFF2-40B4-BE49-F238E27FC236}">
                <a16:creationId xmlns:a16="http://schemas.microsoft.com/office/drawing/2014/main" id="{C51E2767-3891-2949-BD1C-2B396656C910}"/>
              </a:ext>
            </a:extLst>
          </p:cNvPr>
          <p:cNvSpPr/>
          <p:nvPr userDrawn="1"/>
        </p:nvSpPr>
        <p:spPr>
          <a:xfrm>
            <a:off x="14309053" y="2553693"/>
            <a:ext cx="4190642" cy="173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23" name="Picture 22">
            <a:extLst>
              <a:ext uri="{FF2B5EF4-FFF2-40B4-BE49-F238E27FC236}">
                <a16:creationId xmlns:a16="http://schemas.microsoft.com/office/drawing/2014/main" id="{443E8EC6-0A07-1241-BD45-AD0E7EC46D2F}"/>
              </a:ext>
            </a:extLst>
          </p:cNvPr>
          <p:cNvPicPr>
            <a:picLocks noChangeAspect="1"/>
          </p:cNvPicPr>
          <p:nvPr userDrawn="1"/>
        </p:nvPicPr>
        <p:blipFill>
          <a:blip r:embed="rId2"/>
          <a:stretch>
            <a:fillRect/>
          </a:stretch>
        </p:blipFill>
        <p:spPr>
          <a:xfrm>
            <a:off x="724657" y="1198048"/>
            <a:ext cx="4589315" cy="1253054"/>
          </a:xfrm>
          <a:prstGeom prst="rect">
            <a:avLst/>
          </a:prstGeom>
        </p:spPr>
      </p:pic>
      <p:sp>
        <p:nvSpPr>
          <p:cNvPr id="24" name="Rectangle 23">
            <a:extLst>
              <a:ext uri="{FF2B5EF4-FFF2-40B4-BE49-F238E27FC236}">
                <a16:creationId xmlns:a16="http://schemas.microsoft.com/office/drawing/2014/main" id="{0563418B-543F-4D4A-B32F-92BDDA5FEC11}"/>
              </a:ext>
            </a:extLst>
          </p:cNvPr>
          <p:cNvSpPr/>
          <p:nvPr userDrawn="1"/>
        </p:nvSpPr>
        <p:spPr>
          <a:xfrm rot="2055170">
            <a:off x="12187502" y="-354432"/>
            <a:ext cx="1177787" cy="9376428"/>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8" name="Text Placeholder 16">
            <a:extLst>
              <a:ext uri="{FF2B5EF4-FFF2-40B4-BE49-F238E27FC236}">
                <a16:creationId xmlns:a16="http://schemas.microsoft.com/office/drawing/2014/main" id="{2D126E60-7D1D-8C44-859E-2834A34599D8}"/>
              </a:ext>
            </a:extLst>
          </p:cNvPr>
          <p:cNvSpPr>
            <a:spLocks noGrp="1"/>
          </p:cNvSpPr>
          <p:nvPr>
            <p:ph type="body" sz="quarter" idx="16"/>
          </p:nvPr>
        </p:nvSpPr>
        <p:spPr>
          <a:xfrm>
            <a:off x="11710905" y="4646825"/>
            <a:ext cx="5638476" cy="4324823"/>
          </a:xfrm>
        </p:spPr>
        <p:txBody>
          <a:bodyPr anchor="b">
            <a:noAutofit/>
          </a:bodyPr>
          <a:lstStyle>
            <a:lvl1pPr marL="0" indent="0" algn="r">
              <a:lnSpc>
                <a:spcPct val="100000"/>
              </a:lnSpc>
              <a:buNone/>
              <a:defRPr sz="3000" b="0">
                <a:solidFill>
                  <a:schemeClr val="bg1"/>
                </a:solidFill>
              </a:defRPr>
            </a:lvl1pPr>
            <a:lvl2pPr marL="0" indent="0">
              <a:lnSpc>
                <a:spcPct val="100000"/>
              </a:lnSpc>
              <a:buNone/>
              <a:defRPr sz="3000">
                <a:solidFill>
                  <a:schemeClr val="bg1"/>
                </a:solidFill>
              </a:defRPr>
            </a:lvl2pPr>
            <a:lvl3pPr marL="1371600" indent="0">
              <a:buNone/>
              <a:defRPr sz="3000"/>
            </a:lvl3pPr>
            <a:lvl4pPr marL="2057400" indent="0">
              <a:buNone/>
              <a:defRPr sz="3000"/>
            </a:lvl4pPr>
            <a:lvl5pPr marL="2743200" indent="0">
              <a:buNone/>
              <a:defRPr sz="3000"/>
            </a:lvl5pPr>
          </a:lstStyle>
          <a:p>
            <a:pPr lvl="0"/>
            <a:r>
              <a:rPr lang="en-US"/>
              <a:t>Click to edit Master text styles</a:t>
            </a:r>
          </a:p>
        </p:txBody>
      </p:sp>
    </p:spTree>
    <p:extLst>
      <p:ext uri="{BB962C8B-B14F-4D97-AF65-F5344CB8AC3E}">
        <p14:creationId xmlns:p14="http://schemas.microsoft.com/office/powerpoint/2010/main" val="836652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8915400"/>
            <a:ext cx="18288000" cy="13716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cxnSp>
        <p:nvCxnSpPr>
          <p:cNvPr id="8" name="Straight Connector 7"/>
          <p:cNvCxnSpPr/>
          <p:nvPr/>
        </p:nvCxnSpPr>
        <p:spPr>
          <a:xfrm>
            <a:off x="0" y="8915400"/>
            <a:ext cx="18288000" cy="2382"/>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914400" y="1828800"/>
            <a:ext cx="16459200" cy="6972300"/>
          </a:xfrm>
          <a:prstGeom prst="rect">
            <a:avLst/>
          </a:prstGeom>
        </p:spPr>
        <p:txBody>
          <a:bodyPr vert="horz"/>
          <a:lstStyle>
            <a:lvl1pPr marL="514350" indent="-514350">
              <a:buClr>
                <a:srgbClr val="790A26"/>
              </a:buClr>
              <a:buSzPct val="85000"/>
              <a:buFont typeface="Arial"/>
              <a:buChar char="•"/>
              <a:defRPr baseline="0">
                <a:solidFill>
                  <a:schemeClr val="bg1"/>
                </a:solidFill>
                <a:latin typeface="+mn-lt"/>
                <a:cs typeface="Frutiger 55 Roman"/>
              </a:defRPr>
            </a:lvl1pPr>
            <a:lvl2pPr marL="1114425" indent="-428625">
              <a:buClr>
                <a:srgbClr val="790A26"/>
              </a:buClr>
              <a:buSzPct val="85000"/>
              <a:buFont typeface="Arial"/>
              <a:buChar char="•"/>
              <a:defRPr baseline="0">
                <a:solidFill>
                  <a:schemeClr val="bg1"/>
                </a:solidFill>
                <a:latin typeface="+mn-lt"/>
                <a:cs typeface="Frutiger 55 Roman"/>
              </a:defRPr>
            </a:lvl2pPr>
            <a:lvl3pPr marL="1714500" indent="-342900">
              <a:buClr>
                <a:srgbClr val="790A26"/>
              </a:buClr>
              <a:buSzPct val="85000"/>
              <a:buFont typeface="Arial"/>
              <a:buChar char="•"/>
              <a:defRPr baseline="0">
                <a:solidFill>
                  <a:schemeClr val="bg1"/>
                </a:solidFill>
                <a:latin typeface="+mn-lt"/>
                <a:cs typeface="Frutiger 55 Roman"/>
              </a:defRPr>
            </a:lvl3pPr>
            <a:lvl4pPr marL="2400300" indent="-342900">
              <a:buClr>
                <a:srgbClr val="790A26"/>
              </a:buClr>
              <a:buSzPct val="85000"/>
              <a:buFont typeface="Arial"/>
              <a:buChar char="•"/>
              <a:defRPr baseline="0">
                <a:solidFill>
                  <a:schemeClr val="bg1"/>
                </a:solidFill>
                <a:latin typeface="+mn-lt"/>
                <a:cs typeface="Frutiger 55 Roman"/>
              </a:defRPr>
            </a:lvl4pPr>
            <a:lvl5pPr marL="3086100" indent="-3429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a:xfrm>
            <a:off x="914400" y="342900"/>
            <a:ext cx="16459200" cy="1485900"/>
          </a:xfrm>
          <a:prstGeom prst="rect">
            <a:avLst/>
          </a:prstGeom>
        </p:spPr>
        <p:txBody>
          <a:bodyPr anchor="ctr">
            <a:normAutofit/>
          </a:bodyPr>
          <a:lstStyle>
            <a:lvl1pPr algn="l">
              <a:defRPr sz="6000" b="1" i="0">
                <a:solidFill>
                  <a:srgbClr val="000000"/>
                </a:solidFill>
                <a:latin typeface="Palatino Linotype"/>
                <a:cs typeface="Palatino Linotype"/>
              </a:defRPr>
            </a:lvl1pPr>
          </a:lstStyle>
          <a:p>
            <a:r>
              <a:rPr lang="en-US"/>
              <a:t>Click to edit Master title style</a:t>
            </a:r>
          </a:p>
        </p:txBody>
      </p:sp>
      <p:sp>
        <p:nvSpPr>
          <p:cNvPr id="16" name="Date Placeholder 15"/>
          <p:cNvSpPr>
            <a:spLocks noGrp="1"/>
          </p:cNvSpPr>
          <p:nvPr>
            <p:ph type="dt" sz="half" idx="14"/>
          </p:nvPr>
        </p:nvSpPr>
        <p:spPr>
          <a:xfrm>
            <a:off x="13106400" y="9343075"/>
            <a:ext cx="4267200" cy="547688"/>
          </a:xfrm>
          <a:prstGeom prst="rect">
            <a:avLst/>
          </a:prstGeom>
        </p:spPr>
        <p:txBody>
          <a:bodyPr/>
          <a:lstStyle>
            <a:lvl1pPr algn="r">
              <a:defRPr/>
            </a:lvl1pPr>
          </a:lstStyle>
          <a:p>
            <a:fld id="{27F064B2-D370-4DD6-B6FE-EBDC9479FA60}" type="datetime1">
              <a:rPr lang="en-US" smtClean="0"/>
              <a:t>5/30/2023</a:t>
            </a:fld>
            <a:endParaRPr lang="en-US"/>
          </a:p>
        </p:txBody>
      </p:sp>
      <p:pic>
        <p:nvPicPr>
          <p:cNvPr id="9" name="Picture 8" descr="Keck School of Medicine Lockups white gold CMYK_2lines.eps"/>
          <p:cNvPicPr>
            <a:picLocks noChangeAspect="1"/>
          </p:cNvPicPr>
          <p:nvPr/>
        </p:nvPicPr>
        <p:blipFill>
          <a:blip r:embed="rId2"/>
          <a:stretch>
            <a:fillRect/>
          </a:stretch>
        </p:blipFill>
        <p:spPr>
          <a:xfrm>
            <a:off x="800100" y="9258300"/>
            <a:ext cx="3108960" cy="640080"/>
          </a:xfrm>
          <a:prstGeom prst="rect">
            <a:avLst/>
          </a:prstGeom>
        </p:spPr>
      </p:pic>
    </p:spTree>
    <p:extLst>
      <p:ext uri="{BB962C8B-B14F-4D97-AF65-F5344CB8AC3E}">
        <p14:creationId xmlns:p14="http://schemas.microsoft.com/office/powerpoint/2010/main" val="1489347273"/>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626163" y="2878000"/>
            <a:ext cx="16995915"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626163" y="2087217"/>
            <a:ext cx="1698597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768101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9456820" y="1"/>
            <a:ext cx="8831180"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72005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6282690" y="-111548"/>
            <a:ext cx="12223359" cy="10527171"/>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255339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9258300"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087217"/>
            <a:ext cx="8370200"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9258300" y="2087217"/>
            <a:ext cx="8353839"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13469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626163"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042640"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042640"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11511837" y="4492907"/>
            <a:ext cx="6814764" cy="5812058"/>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278026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1"/>
            <a:ext cx="1805553" cy="6119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5176451"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5176451"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11592927"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5176451"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11592927"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4515311"/>
            <a:ext cx="6875277" cy="5887490"/>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923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626163"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626164"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822959" y="2026445"/>
            <a:ext cx="8157041" cy="3258303"/>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9235590"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9235591"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9432386" y="2026445"/>
            <a:ext cx="8157041" cy="3258303"/>
          </a:xfrm>
        </p:spPr>
        <p:txBody>
          <a:bodyPr/>
          <a:lstStyle/>
          <a:p>
            <a:endParaRPr lang="en-US"/>
          </a:p>
        </p:txBody>
      </p:sp>
    </p:spTree>
    <p:extLst>
      <p:ext uri="{BB962C8B-B14F-4D97-AF65-F5344CB8AC3E}">
        <p14:creationId xmlns:p14="http://schemas.microsoft.com/office/powerpoint/2010/main" val="1240467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3200400"/>
            <a:ext cx="5433830" cy="6065045"/>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2191109"/>
            <a:ext cx="5433828"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2191109"/>
            <a:ext cx="5445599"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6" y="2191109"/>
            <a:ext cx="5531913"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810037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5465299"/>
            <a:ext cx="5433830" cy="377717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4786598"/>
            <a:ext cx="543382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4786598"/>
            <a:ext cx="5445599"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7" y="4786598"/>
            <a:ext cx="5433830"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822961" y="2026445"/>
            <a:ext cx="5237033" cy="2531268"/>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6520376" y="2026445"/>
            <a:ext cx="5278418" cy="2531268"/>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12196691" y="2026445"/>
            <a:ext cx="5317365" cy="2531268"/>
          </a:xfrm>
        </p:spPr>
        <p:txBody>
          <a:bodyPr/>
          <a:lstStyle/>
          <a:p>
            <a:endParaRPr lang="en-US"/>
          </a:p>
        </p:txBody>
      </p:sp>
    </p:spTree>
    <p:extLst>
      <p:ext uri="{BB962C8B-B14F-4D97-AF65-F5344CB8AC3E}">
        <p14:creationId xmlns:p14="http://schemas.microsoft.com/office/powerpoint/2010/main" val="1801756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283809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626163" y="2173459"/>
            <a:ext cx="16985976" cy="6562580"/>
          </a:xfrm>
        </p:spPr>
        <p:txBody>
          <a:bodyPr/>
          <a:lstStyle/>
          <a:p>
            <a:endParaRPr lang="en-US"/>
          </a:p>
        </p:txBody>
      </p:sp>
    </p:spTree>
    <p:extLst>
      <p:ext uri="{BB962C8B-B14F-4D97-AF65-F5344CB8AC3E}">
        <p14:creationId xmlns:p14="http://schemas.microsoft.com/office/powerpoint/2010/main" val="4110343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626270" y="2131220"/>
            <a:ext cx="16985456" cy="6710325"/>
          </a:xfrm>
        </p:spPr>
        <p:txBody>
          <a:bodyPr/>
          <a:lstStyle/>
          <a:p>
            <a:endParaRPr lang="en-US"/>
          </a:p>
        </p:txBody>
      </p:sp>
    </p:spTree>
    <p:extLst>
      <p:ext uri="{BB962C8B-B14F-4D97-AF65-F5344CB8AC3E}">
        <p14:creationId xmlns:p14="http://schemas.microsoft.com/office/powerpoint/2010/main" val="3323640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7774782" y="1"/>
            <a:ext cx="10513218"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626164" y="685800"/>
            <a:ext cx="6531875" cy="2400300"/>
          </a:xfrm>
        </p:spPr>
        <p:txBody>
          <a:bodyPr anchor="b"/>
          <a:lstStyle>
            <a:lvl1pPr>
              <a:defRPr sz="48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626164" y="3291841"/>
            <a:ext cx="6531875" cy="5950634"/>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0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21102" y="-103782"/>
            <a:ext cx="13801161" cy="10494563"/>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8032805" y="819151"/>
            <a:ext cx="9629034" cy="792761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7"/>
            <a:ext cx="7041306" cy="4847204"/>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55993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3934919" y="0"/>
            <a:ext cx="14353082" cy="102870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6"/>
            <a:ext cx="7041306" cy="5141526"/>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94364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Layout 04">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2531659" y="0"/>
            <a:ext cx="5756342" cy="10287000"/>
          </a:xfrm>
          <a:prstGeom prst="rect">
            <a:avLst/>
          </a:prstGeom>
          <a:solidFill>
            <a:schemeClr val="bg1">
              <a:lumMod val="95000"/>
            </a:schemeClr>
          </a:solidFill>
        </p:spPr>
        <p:txBody>
          <a:bodyPr>
            <a:normAutofit/>
          </a:bodyPr>
          <a:lstStyle>
            <a:lvl1pPr>
              <a:defRPr sz="3000"/>
            </a:lvl1pPr>
          </a:lstStyle>
          <a:p>
            <a:endParaRPr lang="en-US"/>
          </a:p>
        </p:txBody>
      </p:sp>
    </p:spTree>
    <p:extLst>
      <p:ext uri="{BB962C8B-B14F-4D97-AF65-F5344CB8AC3E}">
        <p14:creationId xmlns:p14="http://schemas.microsoft.com/office/powerpoint/2010/main" val="2046748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
            <a:ext cx="18288000" cy="75050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ctrTitle"/>
          </p:nvPr>
        </p:nvSpPr>
        <p:spPr>
          <a:xfrm>
            <a:off x="1371600" y="1977300"/>
            <a:ext cx="15544800" cy="3841929"/>
          </a:xfrm>
        </p:spPr>
        <p:txBody>
          <a:bodyPr/>
          <a:lstStyle/>
          <a:p>
            <a:r>
              <a:rPr lang="en-US"/>
              <a:t>Click to edit Master title style</a:t>
            </a:r>
          </a:p>
        </p:txBody>
      </p:sp>
      <p:sp>
        <p:nvSpPr>
          <p:cNvPr id="3" name="Subtitle 2"/>
          <p:cNvSpPr>
            <a:spLocks noGrp="1"/>
          </p:cNvSpPr>
          <p:nvPr>
            <p:ph type="subTitle" idx="1"/>
          </p:nvPr>
        </p:nvSpPr>
        <p:spPr>
          <a:xfrm>
            <a:off x="911512" y="8008660"/>
            <a:ext cx="12801600" cy="2015825"/>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0" y="7505075"/>
            <a:ext cx="3656156" cy="1481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7505075"/>
            <a:ext cx="3656156" cy="1481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7505075"/>
            <a:ext cx="3656156" cy="14818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7505075"/>
            <a:ext cx="3656156" cy="1481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7505075"/>
            <a:ext cx="3656156" cy="1481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pic>
        <p:nvPicPr>
          <p:cNvPr id="13" name="Picture 12" descr="STEAPinitiative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03849" y="7873988"/>
            <a:ext cx="3584154" cy="2150493"/>
          </a:xfrm>
          <a:prstGeom prst="rect">
            <a:avLst/>
          </a:prstGeom>
        </p:spPr>
      </p:pic>
    </p:spTree>
    <p:extLst>
      <p:ext uri="{BB962C8B-B14F-4D97-AF65-F5344CB8AC3E}">
        <p14:creationId xmlns:p14="http://schemas.microsoft.com/office/powerpoint/2010/main" val="375026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1079190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4021386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313838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1486919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7747B-6CB2-4E5B-AACB-8396A4DD93E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D1ED5-87A2-4B1D-8C59-ED7B05EF7846}" type="slidenum">
              <a:rPr lang="en-US" smtClean="0"/>
              <a:t>‹#›</a:t>
            </a:fld>
            <a:endParaRPr lang="en-US"/>
          </a:p>
        </p:txBody>
      </p:sp>
    </p:spTree>
    <p:extLst>
      <p:ext uri="{BB962C8B-B14F-4D97-AF65-F5344CB8AC3E}">
        <p14:creationId xmlns:p14="http://schemas.microsoft.com/office/powerpoint/2010/main" val="85860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4.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40" r:id="rId2"/>
    <p:sldLayoutId id="2147483838"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626163" y="2087218"/>
            <a:ext cx="16995915" cy="71782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13497339" y="9534526"/>
            <a:ext cx="4114800" cy="547688"/>
          </a:xfrm>
          <a:prstGeom prst="rect">
            <a:avLst/>
          </a:prstGeom>
        </p:spPr>
        <p:txBody>
          <a:bodyPr vert="horz" lIns="91440" tIns="45720" rIns="91440" bIns="45720" rtlCol="0" anchor="ctr"/>
          <a:lstStyle>
            <a:lvl1pPr algn="r">
              <a:defRPr sz="18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26"/>
          <a:srcRect l="57792" b="38579"/>
          <a:stretch/>
        </p:blipFill>
        <p:spPr>
          <a:xfrm>
            <a:off x="514523" y="9565114"/>
            <a:ext cx="1239851" cy="492626"/>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363695429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Lst>
  <p:hf hdr="0" ftr="0" dt="0"/>
  <p:txStyles>
    <p:titleStyle>
      <a:lvl1pPr algn="l" defTabSz="1371600" rtl="0" eaLnBrk="1" latinLnBrk="0" hangingPunct="1">
        <a:lnSpc>
          <a:spcPct val="90000"/>
        </a:lnSpc>
        <a:spcBef>
          <a:spcPct val="0"/>
        </a:spcBef>
        <a:buNone/>
        <a:defRPr sz="4800" b="1" kern="1200">
          <a:solidFill>
            <a:srgbClr val="0F1336"/>
          </a:solidFill>
          <a:latin typeface="Source Sans Pro" panose="020B0503030403020204" pitchFamily="34" charset="77"/>
          <a:ea typeface="+mj-ea"/>
          <a:cs typeface="+mj-cs"/>
        </a:defRPr>
      </a:lvl1pPr>
    </p:titleStyle>
    <p:bodyStyle>
      <a:lvl1pPr marL="0" indent="0" algn="l" defTabSz="1371600" rtl="0" eaLnBrk="1" latinLnBrk="0" hangingPunct="1">
        <a:lnSpc>
          <a:spcPct val="100000"/>
        </a:lnSpc>
        <a:spcBef>
          <a:spcPts val="0"/>
        </a:spcBef>
        <a:spcAft>
          <a:spcPts val="1800"/>
        </a:spcAft>
        <a:buClr>
          <a:srgbClr val="835C2F"/>
        </a:buClr>
        <a:buFont typeface="Arial" panose="020B0604020202020204" pitchFamily="34" charset="0"/>
        <a:buNone/>
        <a:defRPr sz="3000" b="0" kern="1200">
          <a:solidFill>
            <a:schemeClr val="tx1"/>
          </a:solidFill>
          <a:latin typeface="Source Sans Pro" panose="020B0503030403020204" pitchFamily="34" charset="77"/>
          <a:ea typeface="+mn-ea"/>
          <a:cs typeface="+mn-cs"/>
        </a:defRPr>
      </a:lvl1pPr>
      <a:lvl2pPr marL="3429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700" kern="1200">
          <a:solidFill>
            <a:schemeClr val="tx1"/>
          </a:solidFill>
          <a:latin typeface="Source Sans Pro" panose="020B0503030403020204" pitchFamily="34" charset="77"/>
          <a:ea typeface="+mn-ea"/>
          <a:cs typeface="+mn-cs"/>
        </a:defRPr>
      </a:lvl2pPr>
      <a:lvl3pPr marL="10287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400" kern="1200">
          <a:solidFill>
            <a:schemeClr val="tx1"/>
          </a:solidFill>
          <a:latin typeface="Source Sans Pro" panose="020B0503030403020204" pitchFamily="34" charset="77"/>
          <a:ea typeface="+mn-ea"/>
          <a:cs typeface="+mn-cs"/>
        </a:defRPr>
      </a:lvl3pPr>
      <a:lvl4pPr marL="144018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100" kern="1200">
          <a:solidFill>
            <a:schemeClr val="tx1"/>
          </a:solidFill>
          <a:latin typeface="Source Sans Pro" panose="020B0503030403020204" pitchFamily="34" charset="77"/>
          <a:ea typeface="+mn-ea"/>
          <a:cs typeface="+mn-cs"/>
        </a:defRPr>
      </a:lvl4pPr>
      <a:lvl5pPr marL="185166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632D85-81D2-544A-AB45-4D5051CE876E}"/>
              </a:ext>
            </a:extLst>
          </p:cNvPr>
          <p:cNvGrpSpPr/>
          <p:nvPr userDrawn="1"/>
        </p:nvGrpSpPr>
        <p:grpSpPr>
          <a:xfrm rot="10800000" flipH="1">
            <a:off x="1" y="2"/>
            <a:ext cx="17926538" cy="1873802"/>
            <a:chOff x="-24922532" y="4514109"/>
            <a:chExt cx="30430152" cy="2348764"/>
          </a:xfrm>
        </p:grpSpPr>
        <p:sp>
          <p:nvSpPr>
            <p:cNvPr id="10" name="Round Single Corner Rectangle 7">
              <a:extLst>
                <a:ext uri="{FF2B5EF4-FFF2-40B4-BE49-F238E27FC236}">
                  <a16:creationId xmlns:a16="http://schemas.microsoft.com/office/drawing/2014/main" id="{E1EAB2B9-EE97-BC48-8E49-CFA5AE3B88E1}"/>
                </a:ext>
              </a:extLst>
            </p:cNvPr>
            <p:cNvSpPr/>
            <p:nvPr/>
          </p:nvSpPr>
          <p:spPr>
            <a:xfrm>
              <a:off x="1006032" y="4514109"/>
              <a:ext cx="4501588" cy="2348760"/>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1" name="Rectangle 10">
              <a:extLst>
                <a:ext uri="{FF2B5EF4-FFF2-40B4-BE49-F238E27FC236}">
                  <a16:creationId xmlns:a16="http://schemas.microsoft.com/office/drawing/2014/main" id="{A3C9AFD0-622D-BA4E-8A23-4D4864EADB62}"/>
                </a:ext>
              </a:extLst>
            </p:cNvPr>
            <p:cNvSpPr/>
            <p:nvPr/>
          </p:nvSpPr>
          <p:spPr>
            <a:xfrm>
              <a:off x="-24922532" y="4523920"/>
              <a:ext cx="26007637" cy="233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626163" y="2087218"/>
            <a:ext cx="16995915" cy="71782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13497339" y="9534526"/>
            <a:ext cx="4114800" cy="547688"/>
          </a:xfrm>
          <a:prstGeom prst="rect">
            <a:avLst/>
          </a:prstGeom>
        </p:spPr>
        <p:txBody>
          <a:bodyPr vert="horz" lIns="91440" tIns="45720" rIns="91440" bIns="45720" rtlCol="0" anchor="ctr"/>
          <a:lstStyle>
            <a:lvl1pPr algn="r">
              <a:defRPr sz="18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18"/>
          <a:srcRect l="57792" b="38579"/>
          <a:stretch/>
        </p:blipFill>
        <p:spPr>
          <a:xfrm>
            <a:off x="514523" y="9565114"/>
            <a:ext cx="1239851" cy="492626"/>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113155069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35" r:id="rId16"/>
  </p:sldLayoutIdLst>
  <p:hf hdr="0" ftr="0" dt="0"/>
  <p:txStyles>
    <p:titleStyle>
      <a:lvl1pPr algn="l" defTabSz="1371600" rtl="0" eaLnBrk="1" latinLnBrk="0" hangingPunct="1">
        <a:lnSpc>
          <a:spcPct val="90000"/>
        </a:lnSpc>
        <a:spcBef>
          <a:spcPct val="0"/>
        </a:spcBef>
        <a:buNone/>
        <a:defRPr sz="4800" b="1" kern="1200">
          <a:solidFill>
            <a:schemeClr val="bg1"/>
          </a:solidFill>
          <a:latin typeface="Source Sans Pro" panose="020B0503030403020204" pitchFamily="34" charset="77"/>
          <a:ea typeface="+mj-ea"/>
          <a:cs typeface="+mj-cs"/>
        </a:defRPr>
      </a:lvl1pPr>
    </p:titleStyle>
    <p:bodyStyle>
      <a:lvl1pPr marL="0" indent="0" algn="l" defTabSz="1371600" rtl="0" eaLnBrk="1" latinLnBrk="0" hangingPunct="1">
        <a:lnSpc>
          <a:spcPct val="100000"/>
        </a:lnSpc>
        <a:spcBef>
          <a:spcPts val="0"/>
        </a:spcBef>
        <a:spcAft>
          <a:spcPts val="1800"/>
        </a:spcAft>
        <a:buClr>
          <a:srgbClr val="835C2F"/>
        </a:buClr>
        <a:buFont typeface="Arial" panose="020B0604020202020204" pitchFamily="34" charset="0"/>
        <a:buNone/>
        <a:defRPr sz="3000" b="0" kern="1200">
          <a:solidFill>
            <a:schemeClr val="tx1"/>
          </a:solidFill>
          <a:latin typeface="Source Sans Pro" panose="020B0503030403020204" pitchFamily="34" charset="77"/>
          <a:ea typeface="+mn-ea"/>
          <a:cs typeface="+mn-cs"/>
        </a:defRPr>
      </a:lvl1pPr>
      <a:lvl2pPr marL="3429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700" kern="1200">
          <a:solidFill>
            <a:schemeClr val="tx1"/>
          </a:solidFill>
          <a:latin typeface="Source Sans Pro" panose="020B0503030403020204" pitchFamily="34" charset="77"/>
          <a:ea typeface="+mn-ea"/>
          <a:cs typeface="+mn-cs"/>
        </a:defRPr>
      </a:lvl2pPr>
      <a:lvl3pPr marL="10287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400" kern="1200">
          <a:solidFill>
            <a:schemeClr val="tx1"/>
          </a:solidFill>
          <a:latin typeface="Source Sans Pro" panose="020B0503030403020204" pitchFamily="34" charset="77"/>
          <a:ea typeface="+mn-ea"/>
          <a:cs typeface="+mn-cs"/>
        </a:defRPr>
      </a:lvl3pPr>
      <a:lvl4pPr marL="144018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100" kern="1200">
          <a:solidFill>
            <a:schemeClr val="tx1"/>
          </a:solidFill>
          <a:latin typeface="Source Sans Pro" panose="020B0503030403020204" pitchFamily="34" charset="77"/>
          <a:ea typeface="+mn-ea"/>
          <a:cs typeface="+mn-cs"/>
        </a:defRPr>
      </a:lvl4pPr>
      <a:lvl5pPr marL="185166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3344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4"/>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9"/>
            <a:ext cx="42672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46B907FA-954E-4748-9203-53E9DA532BE9}" type="datetimeFigureOut">
              <a:rPr lang="en-US" smtClean="0"/>
              <a:t>5/30/2023</a:t>
            </a:fld>
            <a:endParaRPr lang="en-US"/>
          </a:p>
        </p:txBody>
      </p:sp>
      <p:sp>
        <p:nvSpPr>
          <p:cNvPr id="5" name="Footer Placeholder 4"/>
          <p:cNvSpPr>
            <a:spLocks noGrp="1"/>
          </p:cNvSpPr>
          <p:nvPr>
            <p:ph type="ftr" sz="quarter" idx="3"/>
          </p:nvPr>
        </p:nvSpPr>
        <p:spPr>
          <a:xfrm>
            <a:off x="6248400" y="9534529"/>
            <a:ext cx="579120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9"/>
            <a:ext cx="42672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E9207AFA-02E3-3A47-ACCF-B339CBE35B4F}" type="slidenum">
              <a:rPr lang="en-US" smtClean="0"/>
              <a:t>‹#›</a:t>
            </a:fld>
            <a:endParaRPr lang="en-US"/>
          </a:p>
        </p:txBody>
      </p:sp>
    </p:spTree>
    <p:extLst>
      <p:ext uri="{BB962C8B-B14F-4D97-AF65-F5344CB8AC3E}">
        <p14:creationId xmlns:p14="http://schemas.microsoft.com/office/powerpoint/2010/main" val="13906199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50" r:id="rId5"/>
  </p:sldLayoutIdLst>
  <p:txStyles>
    <p:titleStyle>
      <a:lvl1pPr algn="ctr" defTabSz="514350" rtl="0" eaLnBrk="1" latinLnBrk="0" hangingPunct="1">
        <a:spcBef>
          <a:spcPct val="0"/>
        </a:spcBef>
        <a:buNone/>
        <a:defRPr sz="4950" b="1" kern="1200">
          <a:solidFill>
            <a:schemeClr val="bg1"/>
          </a:solidFill>
          <a:latin typeface="+mj-lt"/>
          <a:ea typeface="+mj-ea"/>
          <a:cs typeface="+mj-cs"/>
        </a:defRPr>
      </a:lvl1pPr>
    </p:titleStyle>
    <p:body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p:bodyStyle>
    <p:otherStyle>
      <a:defPPr>
        <a:defRPr lang="en-US"/>
      </a:defPPr>
      <a:lvl1pPr marL="0" algn="l" defTabSz="514350" rtl="0" eaLnBrk="1" latinLnBrk="0" hangingPunct="1">
        <a:defRPr sz="2025" kern="1200">
          <a:solidFill>
            <a:schemeClr val="tx1"/>
          </a:solidFill>
          <a:latin typeface="+mn-lt"/>
          <a:ea typeface="+mn-ea"/>
          <a:cs typeface="+mn-cs"/>
        </a:defRPr>
      </a:lvl1pPr>
      <a:lvl2pPr marL="514350" algn="l" defTabSz="514350" rtl="0" eaLnBrk="1" latinLnBrk="0" hangingPunct="1">
        <a:defRPr sz="2025" kern="1200">
          <a:solidFill>
            <a:schemeClr val="tx1"/>
          </a:solidFill>
          <a:latin typeface="+mn-lt"/>
          <a:ea typeface="+mn-ea"/>
          <a:cs typeface="+mn-cs"/>
        </a:defRPr>
      </a:lvl2pPr>
      <a:lvl3pPr marL="1028700" algn="l" defTabSz="514350" rtl="0" eaLnBrk="1" latinLnBrk="0" hangingPunct="1">
        <a:defRPr sz="2025" kern="1200">
          <a:solidFill>
            <a:schemeClr val="tx1"/>
          </a:solidFill>
          <a:latin typeface="+mn-lt"/>
          <a:ea typeface="+mn-ea"/>
          <a:cs typeface="+mn-cs"/>
        </a:defRPr>
      </a:lvl3pPr>
      <a:lvl4pPr marL="1543050" algn="l" defTabSz="514350" rtl="0" eaLnBrk="1" latinLnBrk="0" hangingPunct="1">
        <a:defRPr sz="2025" kern="1200">
          <a:solidFill>
            <a:schemeClr val="tx1"/>
          </a:solidFill>
          <a:latin typeface="+mn-lt"/>
          <a:ea typeface="+mn-ea"/>
          <a:cs typeface="+mn-cs"/>
        </a:defRPr>
      </a:lvl4pPr>
      <a:lvl5pPr marL="2057400" algn="l" defTabSz="514350" rtl="0" eaLnBrk="1" latinLnBrk="0" hangingPunct="1">
        <a:defRPr sz="2025" kern="1200">
          <a:solidFill>
            <a:schemeClr val="tx1"/>
          </a:solidFill>
          <a:latin typeface="+mn-lt"/>
          <a:ea typeface="+mn-ea"/>
          <a:cs typeface="+mn-cs"/>
        </a:defRPr>
      </a:lvl5pPr>
      <a:lvl6pPr marL="2571750" algn="l" defTabSz="514350" rtl="0" eaLnBrk="1" latinLnBrk="0" hangingPunct="1">
        <a:defRPr sz="2025" kern="1200">
          <a:solidFill>
            <a:schemeClr val="tx1"/>
          </a:solidFill>
          <a:latin typeface="+mn-lt"/>
          <a:ea typeface="+mn-ea"/>
          <a:cs typeface="+mn-cs"/>
        </a:defRPr>
      </a:lvl6pPr>
      <a:lvl7pPr marL="3086100" algn="l" defTabSz="514350" rtl="0" eaLnBrk="1" latinLnBrk="0" hangingPunct="1">
        <a:defRPr sz="2025" kern="1200">
          <a:solidFill>
            <a:schemeClr val="tx1"/>
          </a:solidFill>
          <a:latin typeface="+mn-lt"/>
          <a:ea typeface="+mn-ea"/>
          <a:cs typeface="+mn-cs"/>
        </a:defRPr>
      </a:lvl7pPr>
      <a:lvl8pPr marL="3600450" algn="l" defTabSz="514350" rtl="0" eaLnBrk="1" latinLnBrk="0" hangingPunct="1">
        <a:defRPr sz="2025" kern="1200">
          <a:solidFill>
            <a:schemeClr val="tx1"/>
          </a:solidFill>
          <a:latin typeface="+mn-lt"/>
          <a:ea typeface="+mn-ea"/>
          <a:cs typeface="+mn-cs"/>
        </a:defRPr>
      </a:lvl8pPr>
      <a:lvl9pPr marL="4114800" algn="l" defTabSz="514350" rtl="0" eaLnBrk="1" latinLnBrk="0" hangingPunct="1">
        <a:defRPr sz="20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87747B-6CB2-4E5B-AACB-8396A4DD93EB}" type="datetimeFigureOut">
              <a:rPr lang="en-US" smtClean="0"/>
              <a:t>5/30/2023</a:t>
            </a:fld>
            <a:endParaRPr lang="en-US"/>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D7D1ED5-87A2-4B1D-8C59-ED7B05EF7846}" type="slidenum">
              <a:rPr lang="en-US" smtClean="0"/>
              <a:t>‹#›</a:t>
            </a:fld>
            <a:endParaRPr lang="en-US"/>
          </a:p>
        </p:txBody>
      </p:sp>
    </p:spTree>
    <p:extLst>
      <p:ext uri="{BB962C8B-B14F-4D97-AF65-F5344CB8AC3E}">
        <p14:creationId xmlns:p14="http://schemas.microsoft.com/office/powerpoint/2010/main" val="252538907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6927526"/>
            <a:chOff x="0" y="0"/>
            <a:chExt cx="4816593" cy="1824534"/>
          </a:xfrm>
        </p:grpSpPr>
        <p:sp>
          <p:nvSpPr>
            <p:cNvPr id="3" name="Freeform 3"/>
            <p:cNvSpPr/>
            <p:nvPr/>
          </p:nvSpPr>
          <p:spPr>
            <a:xfrm>
              <a:off x="0" y="0"/>
              <a:ext cx="4816592" cy="1824534"/>
            </a:xfrm>
            <a:custGeom>
              <a:avLst/>
              <a:gdLst/>
              <a:ahLst/>
              <a:cxnLst/>
              <a:rect l="l" t="t" r="r" b="b"/>
              <a:pathLst>
                <a:path w="4816592" h="1824534">
                  <a:moveTo>
                    <a:pt x="0" y="0"/>
                  </a:moveTo>
                  <a:lnTo>
                    <a:pt x="4816592" y="0"/>
                  </a:lnTo>
                  <a:lnTo>
                    <a:pt x="4816592" y="1824534"/>
                  </a:lnTo>
                  <a:lnTo>
                    <a:pt x="0" y="1824534"/>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l="29274" r="34532"/>
          <a:stretch>
            <a:fillRect/>
          </a:stretch>
        </p:blipFill>
        <p:spPr>
          <a:xfrm>
            <a:off x="15006862" y="7505787"/>
            <a:ext cx="2981289" cy="2224075"/>
          </a:xfrm>
          <a:prstGeom prst="rect">
            <a:avLst/>
          </a:prstGeom>
        </p:spPr>
      </p:pic>
      <p:grpSp>
        <p:nvGrpSpPr>
          <p:cNvPr id="6" name="Group 6"/>
          <p:cNvGrpSpPr/>
          <p:nvPr/>
        </p:nvGrpSpPr>
        <p:grpSpPr>
          <a:xfrm>
            <a:off x="0" y="6802995"/>
            <a:ext cx="18288000" cy="249062"/>
            <a:chOff x="0" y="0"/>
            <a:chExt cx="24384000" cy="332082"/>
          </a:xfrm>
        </p:grpSpPr>
        <p:grpSp>
          <p:nvGrpSpPr>
            <p:cNvPr id="7" name="Group 7"/>
            <p:cNvGrpSpPr/>
            <p:nvPr/>
          </p:nvGrpSpPr>
          <p:grpSpPr>
            <a:xfrm>
              <a:off x="0" y="0"/>
              <a:ext cx="5006660" cy="332082"/>
              <a:chOff x="0" y="0"/>
              <a:chExt cx="988970" cy="65597"/>
            </a:xfrm>
          </p:grpSpPr>
          <p:sp>
            <p:nvSpPr>
              <p:cNvPr id="8" name="Freeform 8"/>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729876" y="0"/>
              <a:ext cx="5006660" cy="332082"/>
              <a:chOff x="0" y="0"/>
              <a:chExt cx="988970" cy="65597"/>
            </a:xfrm>
          </p:grpSpPr>
          <p:sp>
            <p:nvSpPr>
              <p:cNvPr id="11" name="Freeform 11"/>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688670" y="0"/>
              <a:ext cx="5006660" cy="332082"/>
              <a:chOff x="0" y="0"/>
              <a:chExt cx="988970" cy="65597"/>
            </a:xfrm>
          </p:grpSpPr>
          <p:sp>
            <p:nvSpPr>
              <p:cNvPr id="14" name="Freeform 14"/>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510807" y="0"/>
              <a:ext cx="5006660" cy="332082"/>
              <a:chOff x="0" y="0"/>
              <a:chExt cx="988970" cy="65597"/>
            </a:xfrm>
          </p:grpSpPr>
          <p:sp>
            <p:nvSpPr>
              <p:cNvPr id="17" name="Freeform 1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377340" y="0"/>
              <a:ext cx="5006660" cy="332082"/>
              <a:chOff x="0" y="0"/>
              <a:chExt cx="988970" cy="65597"/>
            </a:xfrm>
          </p:grpSpPr>
          <p:sp>
            <p:nvSpPr>
              <p:cNvPr id="20" name="Freeform 2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pic>
        <p:nvPicPr>
          <p:cNvPr id="22" name="Picture 22"/>
          <p:cNvPicPr>
            <a:picLocks noChangeAspect="1"/>
          </p:cNvPicPr>
          <p:nvPr/>
        </p:nvPicPr>
        <p:blipFill>
          <a:blip r:embed="rId4"/>
          <a:srcRect/>
          <a:stretch>
            <a:fillRect/>
          </a:stretch>
        </p:blipFill>
        <p:spPr>
          <a:xfrm>
            <a:off x="9713608" y="7890002"/>
            <a:ext cx="5293254" cy="1455645"/>
          </a:xfrm>
          <a:prstGeom prst="rect">
            <a:avLst/>
          </a:prstGeom>
        </p:spPr>
      </p:pic>
      <p:sp>
        <p:nvSpPr>
          <p:cNvPr id="24" name="Title 1">
            <a:extLst>
              <a:ext uri="{FF2B5EF4-FFF2-40B4-BE49-F238E27FC236}">
                <a16:creationId xmlns:a16="http://schemas.microsoft.com/office/drawing/2014/main" id="{912637D8-E736-122A-BADB-DF9E9065C899}"/>
              </a:ext>
            </a:extLst>
          </p:cNvPr>
          <p:cNvSpPr txBox="1">
            <a:spLocks/>
          </p:cNvSpPr>
          <p:nvPr/>
        </p:nvSpPr>
        <p:spPr>
          <a:xfrm>
            <a:off x="979091" y="2970529"/>
            <a:ext cx="14543645" cy="2881448"/>
          </a:xfrm>
          <a:prstGeom prst="rect">
            <a:avLst/>
          </a:prstGeom>
        </p:spPr>
        <p:txBody>
          <a:bodyPr lIns="91440" tIns="45720" rIns="91440" bIns="45720" anchor="t">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5550">
                <a:latin typeface="Open Sans"/>
                <a:ea typeface="Tahoma"/>
                <a:cs typeface="Arial"/>
              </a:rPr>
              <a:t>Strengthening Community Supports to </a:t>
            </a:r>
            <a:br>
              <a:rPr lang="en-US">
                <a:latin typeface="Open Sans"/>
                <a:ea typeface="Tahoma" panose="020B0604030504040204" pitchFamily="34" charset="0"/>
                <a:cs typeface="Arial" panose="020B0604020202020204" pitchFamily="34" charset="0"/>
              </a:rPr>
            </a:br>
            <a:r>
              <a:rPr lang="en-US" sz="9000">
                <a:latin typeface="Open Sans"/>
                <a:ea typeface="Tahoma"/>
                <a:cs typeface="Arial"/>
              </a:rPr>
              <a:t>Prevent Elder Abuse </a:t>
            </a:r>
            <a:endParaRPr lang="en-US" sz="9000">
              <a:latin typeface="Open Sans"/>
              <a:ea typeface="Tahoma" panose="020B060403050404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A8D9CBA3-3E4B-5474-5284-14D17471E5DC}"/>
              </a:ext>
            </a:extLst>
          </p:cNvPr>
          <p:cNvSpPr>
            <a:spLocks noGrp="1"/>
          </p:cNvSpPr>
          <p:nvPr/>
        </p:nvSpPr>
        <p:spPr>
          <a:xfrm>
            <a:off x="977586" y="7603411"/>
            <a:ext cx="8616462" cy="2015825"/>
          </a:xfrm>
          <a:prstGeom prst="rect">
            <a:avLst/>
          </a:prstGeom>
        </p:spPr>
        <p:txBody>
          <a:bodyPr vert="horz" lIns="91440" tIns="45720" rIns="91440" bIns="45720" rtlCol="0" anchor="t">
            <a:normAutofit/>
          </a:bodyPr>
          <a:lstStyle>
            <a:lvl1pPr marL="0" indent="0" algn="ctr" defTabSz="514350" rtl="0" eaLnBrk="1" latinLnBrk="0" hangingPunct="1">
              <a:spcBef>
                <a:spcPct val="20000"/>
              </a:spcBef>
              <a:buFont typeface="Arial"/>
              <a:buNone/>
              <a:defRPr sz="3600" kern="1200">
                <a:solidFill>
                  <a:schemeClr val="tx1">
                    <a:tint val="75000"/>
                  </a:schemeClr>
                </a:solidFill>
                <a:latin typeface="+mn-lt"/>
                <a:ea typeface="+mn-ea"/>
                <a:cs typeface="+mn-cs"/>
              </a:defRPr>
            </a:lvl1pPr>
            <a:lvl2pPr marL="514350" indent="0" algn="ctr" defTabSz="514350" rtl="0" eaLnBrk="1" latinLnBrk="0" hangingPunct="1">
              <a:spcBef>
                <a:spcPct val="20000"/>
              </a:spcBef>
              <a:buFont typeface="Arial"/>
              <a:buNone/>
              <a:defRPr sz="3150" kern="1200">
                <a:solidFill>
                  <a:schemeClr val="tx1">
                    <a:tint val="75000"/>
                  </a:schemeClr>
                </a:solidFill>
                <a:latin typeface="+mn-lt"/>
                <a:ea typeface="+mn-ea"/>
                <a:cs typeface="+mn-cs"/>
              </a:defRPr>
            </a:lvl2pPr>
            <a:lvl3pPr marL="1028700" indent="0" algn="ctr" defTabSz="514350"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4305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4pPr>
            <a:lvl5pPr marL="205740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5pPr>
            <a:lvl6pPr marL="257175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6pPr>
            <a:lvl7pPr marL="308610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7pPr>
            <a:lvl8pPr marL="360045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8pPr>
            <a:lvl9pPr marL="411480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9pPr>
          </a:lstStyle>
          <a:p>
            <a:pPr algn="l"/>
            <a:r>
              <a:rPr lang="en-US" sz="4500">
                <a:solidFill>
                  <a:schemeClr val="tx1"/>
                </a:solidFill>
                <a:latin typeface="Open Sans"/>
                <a:ea typeface="Open Sans"/>
                <a:cs typeface="Open Sans"/>
              </a:rPr>
              <a:t>[ PRESENTER INFORMATION]</a:t>
            </a:r>
          </a:p>
          <a:p>
            <a:endParaRPr lang="en-US" sz="4500">
              <a:solidFill>
                <a:schemeClr val="tx1"/>
              </a:solidFill>
              <a:latin typeface="Open Sans"/>
              <a:ea typeface="Open Sans"/>
              <a:cs typeface="Open Sans"/>
            </a:endParaRPr>
          </a:p>
        </p:txBody>
      </p:sp>
    </p:spTree>
    <p:extLst>
      <p:ext uri="{BB962C8B-B14F-4D97-AF65-F5344CB8AC3E}">
        <p14:creationId xmlns:p14="http://schemas.microsoft.com/office/powerpoint/2010/main" val="210191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54481" y="4190945"/>
            <a:ext cx="1450832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Wingdings"/>
              <a:buChar char="§"/>
            </a:pPr>
            <a:r>
              <a:rPr lang="en-US" sz="3500">
                <a:latin typeface="Open Sans"/>
                <a:ea typeface="Open Sans"/>
                <a:cs typeface="Calibri"/>
              </a:rPr>
              <a:t>Unusual or sudden changes in spending patterns, will, or other financial documents</a:t>
            </a:r>
            <a:endParaRPr lang="en-US" sz="3500">
              <a:latin typeface="Open Sans"/>
              <a:ea typeface="+mn-lt"/>
              <a:cs typeface="+mn-lt"/>
            </a:endParaRPr>
          </a:p>
          <a:p>
            <a:pPr marL="914400" lvl="1" indent="-457200">
              <a:buFont typeface="Wingdings"/>
              <a:buChar char="§"/>
            </a:pPr>
            <a:r>
              <a:rPr lang="en-US" sz="3500">
                <a:latin typeface="Open Sans"/>
                <a:ea typeface="Open Sans"/>
                <a:cs typeface="Calibri"/>
              </a:rPr>
              <a:t>Fraudulent signatures on financial documents</a:t>
            </a:r>
            <a:endParaRPr lang="en-US" sz="3500">
              <a:latin typeface="Open Sans"/>
              <a:ea typeface="+mn-lt"/>
              <a:cs typeface="+mn-lt"/>
            </a:endParaRPr>
          </a:p>
          <a:p>
            <a:pPr marL="914400" lvl="1" indent="-457200">
              <a:buFont typeface="Wingdings"/>
              <a:buChar char="§"/>
            </a:pPr>
            <a:r>
              <a:rPr lang="en-US" sz="3500">
                <a:latin typeface="Open Sans"/>
                <a:ea typeface="Open Sans"/>
                <a:cs typeface="Calibri"/>
              </a:rPr>
              <a:t>Unpaid bills </a:t>
            </a:r>
          </a:p>
          <a:p>
            <a:pPr marL="914400" indent="-457200">
              <a:buFont typeface="Wingdings"/>
              <a:buChar char="§"/>
            </a:pPr>
            <a:r>
              <a:rPr lang="en-US" sz="3500">
                <a:latin typeface="Open Sans"/>
                <a:ea typeface="+mn-lt"/>
                <a:cs typeface="+mn-lt"/>
              </a:rPr>
              <a:t>Changes of trusts, wills, deeds for the benefit of the abuser</a:t>
            </a:r>
            <a:endParaRPr lang="en-US" sz="3500">
              <a:latin typeface="Open Sans"/>
              <a:ea typeface="Open Sans"/>
              <a:cs typeface="Calibri"/>
            </a:endParaRPr>
          </a:p>
          <a:p>
            <a:pPr marL="914400" lvl="1" indent="-457200">
              <a:buFont typeface="Wingdings"/>
              <a:buChar char="§"/>
            </a:pPr>
            <a:r>
              <a:rPr lang="en-US" sz="3500">
                <a:latin typeface="Open Sans"/>
                <a:ea typeface="+mn-lt"/>
                <a:cs typeface="+mn-lt"/>
              </a:rPr>
              <a:t>Inappropriate financial reimbursement for services to the older adult victim </a:t>
            </a:r>
            <a:endParaRPr lang="en-US" sz="3500">
              <a:latin typeface="Open Sans"/>
              <a:ea typeface="Open Sans"/>
              <a:cs typeface="Calibri"/>
            </a:endParaRPr>
          </a:p>
          <a:p>
            <a:pPr marL="914400" lvl="1" indent="-457200">
              <a:buFont typeface="Wingdings"/>
              <a:buChar char="§"/>
            </a:pPr>
            <a:r>
              <a:rPr lang="en-US" sz="3500">
                <a:latin typeface="Open Sans"/>
                <a:ea typeface="+mn-lt"/>
                <a:cs typeface="+mn-lt"/>
              </a:rPr>
              <a:t>Caregiver “living off” the older adult</a:t>
            </a:r>
            <a:endParaRPr lang="en-US" sz="3500">
              <a:latin typeface="Open Sans"/>
              <a:ea typeface="Open Sans"/>
              <a:cs typeface="Calibri"/>
            </a:endParaRP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67324" y="2916982"/>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Financial Signs: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Picture 22" descr="Icon&#10;&#10;Description automatically generated">
            <a:extLst>
              <a:ext uri="{FF2B5EF4-FFF2-40B4-BE49-F238E27FC236}">
                <a16:creationId xmlns:a16="http://schemas.microsoft.com/office/drawing/2014/main" id="{1C2CFCAB-AD13-7AF0-3134-99ABBCA26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584303" y="880581"/>
            <a:ext cx="2663205" cy="2642297"/>
          </a:xfrm>
          <a:prstGeom prst="rect">
            <a:avLst/>
          </a:prstGeom>
        </p:spPr>
      </p:pic>
    </p:spTree>
    <p:extLst>
      <p:ext uri="{BB962C8B-B14F-4D97-AF65-F5344CB8AC3E}">
        <p14:creationId xmlns:p14="http://schemas.microsoft.com/office/powerpoint/2010/main" val="34550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68252" y="3915523"/>
            <a:ext cx="11369615" cy="4856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indent="-457200">
              <a:lnSpc>
                <a:spcPct val="150000"/>
              </a:lnSpc>
              <a:buFont typeface="Wingdings" panose="020B0604020202020204" pitchFamily="34" charset="0"/>
              <a:buChar char="§"/>
            </a:pPr>
            <a:r>
              <a:rPr lang="en-US" sz="3500">
                <a:latin typeface="Open Sans"/>
                <a:ea typeface="+mn-lt"/>
                <a:cs typeface="+mn-lt"/>
              </a:rPr>
              <a:t>Bruising on body, particularly in the genital area and buttocks, breasts, inner thighs</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Difficulty walking or sitting</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Fear of caregiver or others in the vicinity</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Genital or anal bleeding</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Torn or bloody undergarments</a:t>
            </a:r>
            <a:endParaRPr lang="en-US" sz="3500">
              <a:latin typeface="Open Sans"/>
              <a:ea typeface="Open Sans"/>
              <a:cs typeface="Calibri"/>
            </a:endParaRP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508637" y="2724187"/>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Sexual Abuse: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Picture 22" descr="A picture containing text, clipart&#10;&#10;Description automatically generated">
            <a:extLst>
              <a:ext uri="{FF2B5EF4-FFF2-40B4-BE49-F238E27FC236}">
                <a16:creationId xmlns:a16="http://schemas.microsoft.com/office/drawing/2014/main" id="{41216776-E982-0EF7-4E0F-C443D3FA6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832801" y="944092"/>
            <a:ext cx="2511723" cy="2526237"/>
          </a:xfrm>
          <a:prstGeom prst="rect">
            <a:avLst/>
          </a:prstGeom>
        </p:spPr>
      </p:pic>
    </p:spTree>
    <p:extLst>
      <p:ext uri="{BB962C8B-B14F-4D97-AF65-F5344CB8AC3E}">
        <p14:creationId xmlns:p14="http://schemas.microsoft.com/office/powerpoint/2010/main" val="296497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95794" y="3901752"/>
            <a:ext cx="13483382"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indent="-457200">
              <a:buFont typeface="Wingdings"/>
              <a:buChar char="§"/>
            </a:pPr>
            <a:r>
              <a:rPr lang="en-US" sz="3500">
                <a:ea typeface="+mn-lt"/>
                <a:cs typeface="+mn-lt"/>
              </a:rPr>
              <a:t>Lack of medical aids (glasses, teeth, hearing aid, medications)</a:t>
            </a:r>
            <a:endParaRPr lang="en-US" sz="3500">
              <a:latin typeface="Calibri"/>
              <a:ea typeface="Open Sans"/>
              <a:cs typeface="Calibri"/>
            </a:endParaRPr>
          </a:p>
          <a:p>
            <a:pPr marL="914400" lvl="1" indent="-457200">
              <a:buFont typeface="Wingdings"/>
              <a:buChar char="§"/>
            </a:pPr>
            <a:r>
              <a:rPr lang="en-US" sz="3500">
                <a:ea typeface="+mn-lt"/>
                <a:cs typeface="+mn-lt"/>
              </a:rPr>
              <a:t>Lack of assistive medical devices (wheelchairs, walkers, scooters, canes)</a:t>
            </a:r>
            <a:endParaRPr lang="en-US" sz="3500">
              <a:cs typeface="Calibri"/>
            </a:endParaRPr>
          </a:p>
          <a:p>
            <a:pPr marL="914400" lvl="1" indent="-457200">
              <a:buFont typeface="Wingdings"/>
              <a:buChar char="§"/>
            </a:pPr>
            <a:r>
              <a:rPr lang="en-US" sz="3500">
                <a:ea typeface="+mn-lt"/>
                <a:cs typeface="+mn-lt"/>
              </a:rPr>
              <a:t>An unsupervised person with dementia</a:t>
            </a:r>
            <a:endParaRPr lang="en-US" sz="3500">
              <a:cs typeface="Calibri"/>
            </a:endParaRPr>
          </a:p>
          <a:p>
            <a:pPr marL="914400" lvl="1" indent="-457200">
              <a:buFont typeface="Wingdings"/>
              <a:buChar char="§"/>
            </a:pPr>
            <a:r>
              <a:rPr lang="en-US" sz="3500">
                <a:ea typeface="+mn-lt"/>
                <a:cs typeface="+mn-lt"/>
              </a:rPr>
              <a:t>A bed-bound person left without care</a:t>
            </a:r>
            <a:endParaRPr lang="en-US" sz="3500">
              <a:cs typeface="Calibri"/>
            </a:endParaRPr>
          </a:p>
          <a:p>
            <a:pPr marL="914400" lvl="1" indent="-457200">
              <a:buFont typeface="Wingdings"/>
              <a:buChar char="§"/>
            </a:pPr>
            <a:r>
              <a:rPr lang="en-US" sz="3500">
                <a:ea typeface="+mn-lt"/>
                <a:cs typeface="+mn-lt"/>
              </a:rPr>
              <a:t>Medical orders not followed, including administration of medications</a:t>
            </a:r>
            <a:endParaRPr lang="en-US" sz="3500">
              <a:cs typeface="Calibri"/>
            </a:endParaRPr>
          </a:p>
          <a:p>
            <a:pPr marL="914400" lvl="1" indent="-457200">
              <a:buFont typeface="Wingdings"/>
              <a:buChar char="§"/>
            </a:pPr>
            <a:r>
              <a:rPr lang="en-US" sz="3500">
                <a:ea typeface="+mn-lt"/>
                <a:cs typeface="+mn-lt"/>
              </a:rPr>
              <a:t>Delay in seeking care for injuries or medical conditions, including bedsores</a:t>
            </a:r>
            <a:endParaRPr lang="en-US" sz="3500">
              <a:cs typeface="Calibri"/>
            </a:endParaRPr>
          </a:p>
          <a:p>
            <a:pPr marL="914400" lvl="1" indent="-457200">
              <a:buFont typeface="Wingdings"/>
              <a:buChar char="§"/>
            </a:pPr>
            <a:r>
              <a:rPr lang="en-US" sz="3500">
                <a:ea typeface="+mn-lt"/>
                <a:cs typeface="+mn-lt"/>
              </a:rPr>
              <a:t>Unchanged diapers or lack of incontinence supplies</a:t>
            </a: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12240" y="2572705"/>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Neglect Signs: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Picture 22" descr="Icon&#10;&#10;Description automatically generated">
            <a:extLst>
              <a:ext uri="{FF2B5EF4-FFF2-40B4-BE49-F238E27FC236}">
                <a16:creationId xmlns:a16="http://schemas.microsoft.com/office/drawing/2014/main" id="{DD530B2C-A03C-F512-FAB9-DA33CF11D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853056" y="829849"/>
            <a:ext cx="2523232" cy="2517980"/>
          </a:xfrm>
          <a:prstGeom prst="rect">
            <a:avLst/>
          </a:prstGeom>
        </p:spPr>
      </p:pic>
    </p:spTree>
    <p:extLst>
      <p:ext uri="{BB962C8B-B14F-4D97-AF65-F5344CB8AC3E}">
        <p14:creationId xmlns:p14="http://schemas.microsoft.com/office/powerpoint/2010/main" val="156552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77359" y="2441997"/>
            <a:ext cx="14730291"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Open Sans"/>
                <a:ea typeface="+mn-lt"/>
                <a:cs typeface="Arial"/>
              </a:rPr>
              <a:t>Definition:</a:t>
            </a:r>
            <a:r>
              <a:rPr lang="en-US" sz="3600">
                <a:latin typeface="Open Sans"/>
                <a:ea typeface="+mn-lt"/>
                <a:cs typeface="Arial"/>
              </a:rPr>
              <a:t> Behavior of an older person that threatens their own health or safety due to physical or mental impairment or other causal conditions.</a:t>
            </a:r>
            <a:endParaRPr lang="en-US" sz="3600">
              <a:latin typeface="Open Sans"/>
              <a:ea typeface="Open Sans"/>
              <a:cs typeface="Arial"/>
            </a:endParaRPr>
          </a:p>
          <a:p>
            <a:endParaRPr lang="en-US" sz="3600">
              <a:latin typeface="Open Sans"/>
              <a:ea typeface="Open Sans"/>
              <a:cs typeface="Open Sans"/>
            </a:endParaRPr>
          </a:p>
          <a:p>
            <a:r>
              <a:rPr lang="en-US" sz="3600">
                <a:latin typeface="Open Sans"/>
                <a:ea typeface="+mn-lt"/>
                <a:cs typeface="Arial"/>
              </a:rPr>
              <a:t>Self-neglect is the most common condition handled by Adult Protective Services (APS).</a:t>
            </a:r>
          </a:p>
          <a:p>
            <a:endParaRPr lang="en-US" sz="3600">
              <a:latin typeface="Open Sans"/>
              <a:ea typeface="Open Sans"/>
              <a:cs typeface="Arial"/>
            </a:endParaRPr>
          </a:p>
          <a:p>
            <a:r>
              <a:rPr lang="en-US" sz="3600" b="1">
                <a:latin typeface="Open Sans"/>
                <a:ea typeface="Open Sans"/>
                <a:cs typeface="Arial"/>
              </a:rPr>
              <a:t>Examples:</a:t>
            </a:r>
          </a:p>
          <a:p>
            <a:pPr marL="571500" indent="-571500">
              <a:buFont typeface="Arial"/>
              <a:buChar char="•"/>
            </a:pPr>
            <a:r>
              <a:rPr lang="en-US" sz="3600">
                <a:latin typeface="Open Sans"/>
                <a:ea typeface="Open Sans"/>
                <a:cs typeface="Arial"/>
              </a:rPr>
              <a:t>Hoarding </a:t>
            </a:r>
          </a:p>
          <a:p>
            <a:pPr marL="571500" indent="-571500">
              <a:buFont typeface="Arial"/>
              <a:buChar char="•"/>
            </a:pPr>
            <a:r>
              <a:rPr lang="en-US" sz="3600">
                <a:latin typeface="Open Sans"/>
                <a:ea typeface="Open Sans"/>
                <a:cs typeface="Arial"/>
              </a:rPr>
              <a:t>Malnutrition </a:t>
            </a:r>
          </a:p>
          <a:p>
            <a:pPr marL="571500" indent="-571500">
              <a:buFont typeface="Arial"/>
              <a:buChar char="•"/>
            </a:pPr>
            <a:r>
              <a:rPr lang="en-US" sz="3600">
                <a:latin typeface="Open Sans"/>
                <a:ea typeface="Open Sans"/>
                <a:cs typeface="Arial"/>
              </a:rPr>
              <a:t>Unsanitary living conditions </a:t>
            </a:r>
          </a:p>
          <a:p>
            <a:pPr marL="571500" indent="-571500">
              <a:buFont typeface="Arial"/>
              <a:buChar char="•"/>
            </a:pPr>
            <a:r>
              <a:rPr lang="en-US" sz="3600">
                <a:latin typeface="Open Sans"/>
                <a:ea typeface="Open Sans"/>
                <a:cs typeface="Arial"/>
              </a:rPr>
              <a:t>Living without electricity, water</a:t>
            </a:r>
          </a:p>
          <a:p>
            <a:pPr marL="571500" indent="-571500">
              <a:buFont typeface="Arial"/>
              <a:buChar char="•"/>
            </a:pPr>
            <a:r>
              <a:rPr lang="en-US" sz="3600">
                <a:latin typeface="Open Sans"/>
                <a:ea typeface="Open Sans"/>
                <a:cs typeface="Arial"/>
              </a:rPr>
              <a:t>Inability to perform self-care tasks</a:t>
            </a:r>
          </a:p>
          <a:p>
            <a:pPr marL="571500" indent="-571500">
              <a:buFont typeface="Arial"/>
              <a:buChar char="•"/>
            </a:pPr>
            <a:endParaRPr lang="en-US" sz="3600">
              <a:latin typeface="Open Sans"/>
              <a:ea typeface="Open Sans"/>
              <a:cs typeface="Arial"/>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353890" y="476544"/>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Self-Neglect</a:t>
            </a:r>
            <a:endParaRPr lang="en-US" sz="7200">
              <a:latin typeface="Open Sans"/>
              <a:ea typeface="Open Sans"/>
              <a:cs typeface="Open Sans"/>
            </a:endParaRPr>
          </a:p>
        </p:txBody>
      </p:sp>
    </p:spTree>
    <p:extLst>
      <p:ext uri="{BB962C8B-B14F-4D97-AF65-F5344CB8AC3E}">
        <p14:creationId xmlns:p14="http://schemas.microsoft.com/office/powerpoint/2010/main" val="169604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E93C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791753"/>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1" name="Title 1">
            <a:extLst>
              <a:ext uri="{FF2B5EF4-FFF2-40B4-BE49-F238E27FC236}">
                <a16:creationId xmlns:a16="http://schemas.microsoft.com/office/drawing/2014/main" id="{D2A5F545-A086-8580-993B-224F6EF40F80}"/>
              </a:ext>
            </a:extLst>
          </p:cNvPr>
          <p:cNvSpPr>
            <a:spLocks noGrp="1"/>
          </p:cNvSpPr>
          <p:nvPr/>
        </p:nvSpPr>
        <p:spPr>
          <a:xfrm>
            <a:off x="1095734" y="444664"/>
            <a:ext cx="12344400" cy="1334415"/>
          </a:xfrm>
          <a:prstGeom prst="rect">
            <a:avLst/>
          </a:prstGeom>
        </p:spPr>
        <p:txBody>
          <a:bodyPr vert="horz" lIns="91440" tIns="45720" rIns="91440" bIns="45720" rtlCol="0" anchor="ctr">
            <a:no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Reporting Abuse</a:t>
            </a:r>
          </a:p>
        </p:txBody>
      </p:sp>
      <p:sp>
        <p:nvSpPr>
          <p:cNvPr id="23" name="Content Placeholder 4">
            <a:extLst>
              <a:ext uri="{FF2B5EF4-FFF2-40B4-BE49-F238E27FC236}">
                <a16:creationId xmlns:a16="http://schemas.microsoft.com/office/drawing/2014/main" id="{30539607-2A2D-2D94-A62C-2EBD6D57330E}"/>
              </a:ext>
            </a:extLst>
          </p:cNvPr>
          <p:cNvSpPr>
            <a:spLocks noGrp="1"/>
          </p:cNvSpPr>
          <p:nvPr/>
        </p:nvSpPr>
        <p:spPr>
          <a:xfrm>
            <a:off x="1244495" y="2574407"/>
            <a:ext cx="15052824" cy="495381"/>
          </a:xfrm>
          <a:prstGeom prst="rect">
            <a:avLst/>
          </a:prstGeom>
        </p:spPr>
        <p:txBody>
          <a:bodyPr vert="horz" lIns="91440" tIns="45720" rIns="91440" bIns="45720" rtlCol="0" anchor="t">
            <a:no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3500" b="1">
              <a:solidFill>
                <a:srgbClr val="7030A0"/>
              </a:solidFill>
              <a:latin typeface="Open Sans"/>
              <a:ea typeface="Open Sans"/>
              <a:cs typeface="Open Sans"/>
            </a:endParaRPr>
          </a:p>
        </p:txBody>
      </p:sp>
      <p:sp>
        <p:nvSpPr>
          <p:cNvPr id="28" name="Rectangle 27">
            <a:extLst>
              <a:ext uri="{FF2B5EF4-FFF2-40B4-BE49-F238E27FC236}">
                <a16:creationId xmlns:a16="http://schemas.microsoft.com/office/drawing/2014/main" id="{547DBDAD-CEB0-00C4-31CA-4C54DBA35607}"/>
              </a:ext>
            </a:extLst>
          </p:cNvPr>
          <p:cNvSpPr/>
          <p:nvPr/>
        </p:nvSpPr>
        <p:spPr>
          <a:xfrm>
            <a:off x="12613562" y="1007779"/>
            <a:ext cx="7504589" cy="63094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500" b="1">
              <a:latin typeface="Open Sans"/>
              <a:ea typeface="Open Sans"/>
              <a:cs typeface="Open Sans"/>
            </a:endParaRPr>
          </a:p>
        </p:txBody>
      </p:sp>
      <p:sp>
        <p:nvSpPr>
          <p:cNvPr id="30" name="Content Placeholder 4">
            <a:extLst>
              <a:ext uri="{FF2B5EF4-FFF2-40B4-BE49-F238E27FC236}">
                <a16:creationId xmlns:a16="http://schemas.microsoft.com/office/drawing/2014/main" id="{2EBD9E88-5B24-819A-B369-7E4446A34B90}"/>
              </a:ext>
            </a:extLst>
          </p:cNvPr>
          <p:cNvSpPr txBox="1">
            <a:spLocks/>
          </p:cNvSpPr>
          <p:nvPr/>
        </p:nvSpPr>
        <p:spPr>
          <a:xfrm>
            <a:off x="1245304" y="2488636"/>
            <a:ext cx="15183849" cy="1238798"/>
          </a:xfrm>
          <a:prstGeom prst="rect">
            <a:avLst/>
          </a:prstGeom>
        </p:spPr>
        <p:txBody>
          <a:bodyPr vert="horz" lIns="137160" tIns="68580" rIns="137160" bIns="685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a:solidFill>
                  <a:srgbClr val="7030A0"/>
                </a:solidFill>
                <a:ea typeface="+mn-lt"/>
                <a:cs typeface="+mn-lt"/>
              </a:rPr>
              <a:t>If suspected abuse or neglect is occurring,</a:t>
            </a:r>
            <a:r>
              <a:rPr lang="en-US" sz="4000">
                <a:solidFill>
                  <a:srgbClr val="55098F"/>
                </a:solidFill>
                <a:latin typeface="Calibri"/>
                <a:ea typeface="Calibri"/>
                <a:cs typeface="Calibri"/>
              </a:rPr>
              <a:t> </a:t>
            </a:r>
            <a:r>
              <a:rPr lang="en-US" sz="4000">
                <a:solidFill>
                  <a:srgbClr val="55098F"/>
                </a:solidFill>
                <a:ea typeface="+mn-lt"/>
                <a:cs typeface="+mn-lt"/>
              </a:rPr>
              <a:t>connect to a local or state reporting number</a:t>
            </a:r>
            <a:r>
              <a:rPr lang="en-US" sz="4000">
                <a:solidFill>
                  <a:srgbClr val="55098F"/>
                </a:solidFill>
                <a:latin typeface="Open Sans"/>
                <a:ea typeface="Open Sans"/>
                <a:cs typeface="Open Sans"/>
              </a:rPr>
              <a:t>. </a:t>
            </a:r>
            <a:endParaRPr lang="en-US" sz="4000" b="1">
              <a:solidFill>
                <a:srgbClr val="55098F"/>
              </a:solidFill>
              <a:latin typeface="Open Sans"/>
              <a:ea typeface="Open Sans"/>
              <a:cs typeface="Open Sans"/>
            </a:endParaRPr>
          </a:p>
        </p:txBody>
      </p:sp>
      <p:graphicFrame>
        <p:nvGraphicFramePr>
          <p:cNvPr id="32" name="Table 32">
            <a:extLst>
              <a:ext uri="{FF2B5EF4-FFF2-40B4-BE49-F238E27FC236}">
                <a16:creationId xmlns:a16="http://schemas.microsoft.com/office/drawing/2014/main" id="{CF0D8476-ECCD-0B34-9E9F-85E879E74C28}"/>
              </a:ext>
            </a:extLst>
          </p:cNvPr>
          <p:cNvGraphicFramePr>
            <a:graphicFrameLocks noGrp="1"/>
          </p:cNvGraphicFramePr>
          <p:nvPr>
            <p:extLst>
              <p:ext uri="{D42A27DB-BD31-4B8C-83A1-F6EECF244321}">
                <p14:modId xmlns:p14="http://schemas.microsoft.com/office/powerpoint/2010/main" val="2975924153"/>
              </p:ext>
            </p:extLst>
          </p:nvPr>
        </p:nvGraphicFramePr>
        <p:xfrm>
          <a:off x="1995268" y="4104483"/>
          <a:ext cx="14264640" cy="4534192"/>
        </p:xfrm>
        <a:graphic>
          <a:graphicData uri="http://schemas.openxmlformats.org/drawingml/2006/table">
            <a:tbl>
              <a:tblPr firstRow="1" bandRow="1">
                <a:tableStyleId>{5C22544A-7EE6-4342-B048-85BDC9FD1C3A}</a:tableStyleId>
              </a:tblPr>
              <a:tblGrid>
                <a:gridCol w="7132320">
                  <a:extLst>
                    <a:ext uri="{9D8B030D-6E8A-4147-A177-3AD203B41FA5}">
                      <a16:colId xmlns:a16="http://schemas.microsoft.com/office/drawing/2014/main" val="3567918887"/>
                    </a:ext>
                  </a:extLst>
                </a:gridCol>
                <a:gridCol w="7132320">
                  <a:extLst>
                    <a:ext uri="{9D8B030D-6E8A-4147-A177-3AD203B41FA5}">
                      <a16:colId xmlns:a16="http://schemas.microsoft.com/office/drawing/2014/main" val="1389253863"/>
                    </a:ext>
                  </a:extLst>
                </a:gridCol>
              </a:tblGrid>
              <a:tr h="902090">
                <a:tc>
                  <a:txBody>
                    <a:bodyPr/>
                    <a:lstStyle/>
                    <a:p>
                      <a:pPr algn="ctr"/>
                      <a:r>
                        <a:rPr lang="en-US" sz="3500">
                          <a:solidFill>
                            <a:srgbClr val="55098F"/>
                          </a:solidFill>
                          <a:latin typeface="Open Sans"/>
                        </a:rPr>
                        <a:t>Community Settings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3500">
                          <a:solidFill>
                            <a:srgbClr val="55098F"/>
                          </a:solidFill>
                          <a:latin typeface="Open Sans Bold"/>
                        </a:rPr>
                        <a:t>Long-Term Care Facilities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66212953"/>
                  </a:ext>
                </a:extLst>
              </a:tr>
              <a:tr h="3632102">
                <a:tc>
                  <a:txBody>
                    <a:bodyPr/>
                    <a:lstStyle/>
                    <a:p>
                      <a:pPr marL="0" marR="0" lvl="0" indent="0" algn="ctr">
                        <a:lnSpc>
                          <a:spcPct val="100000"/>
                        </a:lnSpc>
                        <a:spcBef>
                          <a:spcPts val="0"/>
                        </a:spcBef>
                        <a:spcAft>
                          <a:spcPts val="0"/>
                        </a:spcAft>
                        <a:buNone/>
                      </a:pPr>
                      <a:r>
                        <a:rPr lang="en-US" sz="3500" b="1" i="0" u="none" strike="noStrike" noProof="0">
                          <a:solidFill>
                            <a:srgbClr val="000000"/>
                          </a:solidFill>
                          <a:latin typeface="Open Sans"/>
                        </a:rPr>
                        <a:t>Adult Protective Services</a:t>
                      </a:r>
                      <a:endParaRPr lang="en-US" sz="3500" b="0" i="0" u="none" strike="noStrike" noProof="0">
                        <a:latin typeface="Open Sans"/>
                      </a:endParaRPr>
                    </a:p>
                    <a:p>
                      <a:pPr marL="0" marR="0" lvl="0" indent="0" algn="ctr">
                        <a:lnSpc>
                          <a:spcPct val="100000"/>
                        </a:lnSpc>
                        <a:spcBef>
                          <a:spcPts val="0"/>
                        </a:spcBef>
                        <a:spcAft>
                          <a:spcPts val="0"/>
                        </a:spcAft>
                        <a:buNone/>
                      </a:pPr>
                      <a:r>
                        <a:rPr lang="en-US" sz="3500" b="0" i="0" u="none" strike="noStrike" noProof="0">
                          <a:solidFill>
                            <a:srgbClr val="000000"/>
                          </a:solidFill>
                          <a:latin typeface="Open Sans"/>
                        </a:rPr>
                        <a:t>[Insert Local APS Number]</a:t>
                      </a: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lvl="0" indent="0" algn="ctr">
                        <a:lnSpc>
                          <a:spcPct val="100000"/>
                        </a:lnSpc>
                        <a:spcBef>
                          <a:spcPts val="0"/>
                        </a:spcBef>
                        <a:spcAft>
                          <a:spcPts val="0"/>
                        </a:spcAft>
                        <a:buNone/>
                      </a:pPr>
                      <a:r>
                        <a:rPr lang="en-US" sz="3500" b="1" i="0" u="none" strike="noStrike" noProof="0">
                          <a:latin typeface="Open Sans"/>
                        </a:rPr>
                        <a:t>Long-Term Care Ombudsman</a:t>
                      </a:r>
                      <a:endParaRPr lang="en-US" sz="3500" b="0" i="0" u="none" strike="noStrike" noProof="0">
                        <a:latin typeface="Open Sans"/>
                      </a:endParaRPr>
                    </a:p>
                    <a:p>
                      <a:pPr marL="0" marR="0" lvl="0" indent="0" algn="ctr">
                        <a:lnSpc>
                          <a:spcPct val="100000"/>
                        </a:lnSpc>
                        <a:spcBef>
                          <a:spcPts val="0"/>
                        </a:spcBef>
                        <a:spcAft>
                          <a:spcPts val="0"/>
                        </a:spcAft>
                        <a:buNone/>
                      </a:pPr>
                      <a:r>
                        <a:rPr lang="en-US" sz="3500" b="0" i="0" u="none" strike="noStrike" noProof="0">
                          <a:solidFill>
                            <a:srgbClr val="000000"/>
                          </a:solidFill>
                          <a:latin typeface="Open Sans"/>
                        </a:rPr>
                        <a:t>[Insert Local LTCOP Number]</a:t>
                      </a: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197187940"/>
                  </a:ext>
                </a:extLst>
              </a:tr>
            </a:tbl>
          </a:graphicData>
        </a:graphic>
      </p:graphicFrame>
      <p:pic>
        <p:nvPicPr>
          <p:cNvPr id="35" name="Picture 34" descr="The icon of house" title="The icon of house">
            <a:extLst>
              <a:ext uri="{FF2B5EF4-FFF2-40B4-BE49-F238E27FC236}">
                <a16:creationId xmlns:a16="http://schemas.microsoft.com/office/drawing/2014/main" id="{B2441AE7-B7F5-145D-B827-51F3BC09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010" y="6961965"/>
            <a:ext cx="1484042" cy="1250258"/>
          </a:xfrm>
          <a:prstGeom prst="rect">
            <a:avLst/>
          </a:prstGeom>
        </p:spPr>
      </p:pic>
      <p:pic>
        <p:nvPicPr>
          <p:cNvPr id="36" name="Picture 36">
            <a:extLst>
              <a:ext uri="{FF2B5EF4-FFF2-40B4-BE49-F238E27FC236}">
                <a16:creationId xmlns:a16="http://schemas.microsoft.com/office/drawing/2014/main" id="{DBE708C0-D31A-1A2C-9031-7FBDCA307AA8}"/>
              </a:ext>
            </a:extLst>
          </p:cNvPr>
          <p:cNvPicPr>
            <a:picLocks noChangeAspect="1"/>
          </p:cNvPicPr>
          <p:nvPr/>
        </p:nvPicPr>
        <p:blipFill>
          <a:blip r:embed="rId4"/>
          <a:stretch>
            <a:fillRect/>
          </a:stretch>
        </p:blipFill>
        <p:spPr>
          <a:xfrm>
            <a:off x="11803087" y="6939182"/>
            <a:ext cx="1485900" cy="1257300"/>
          </a:xfrm>
          <a:prstGeom prst="rect">
            <a:avLst/>
          </a:prstGeom>
        </p:spPr>
      </p:pic>
      <p:sp>
        <p:nvSpPr>
          <p:cNvPr id="22" name="TextBox 21">
            <a:extLst>
              <a:ext uri="{FF2B5EF4-FFF2-40B4-BE49-F238E27FC236}">
                <a16:creationId xmlns:a16="http://schemas.microsoft.com/office/drawing/2014/main" id="{71A671F7-D866-F203-E6BA-861B4AAE6D79}"/>
              </a:ext>
            </a:extLst>
          </p:cNvPr>
          <p:cNvSpPr txBox="1"/>
          <p:nvPr/>
        </p:nvSpPr>
        <p:spPr>
          <a:xfrm>
            <a:off x="5166360" y="8892540"/>
            <a:ext cx="73456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55098F"/>
                </a:solidFill>
                <a:latin typeface="Open Sans"/>
              </a:rPr>
              <a:t>For emergencies, call 9-1-1.</a:t>
            </a:r>
            <a:r>
              <a:rPr lang="en-US" sz="4000">
                <a:latin typeface="Open Sans"/>
                <a:ea typeface="Open Sans"/>
                <a:cs typeface="Open Sans"/>
              </a:rPr>
              <a:t>​</a:t>
            </a:r>
            <a:endParaRPr lang="en-US" sz="4000">
              <a:ea typeface="Calibri"/>
              <a:cs typeface="Calibri"/>
            </a:endParaRPr>
          </a:p>
        </p:txBody>
      </p:sp>
    </p:spTree>
    <p:extLst>
      <p:ext uri="{BB962C8B-B14F-4D97-AF65-F5344CB8AC3E}">
        <p14:creationId xmlns:p14="http://schemas.microsoft.com/office/powerpoint/2010/main" val="94759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descr="A picture containing person&#10;&#10;Description automatically generated">
            <a:extLst>
              <a:ext uri="{FF2B5EF4-FFF2-40B4-BE49-F238E27FC236}">
                <a16:creationId xmlns:a16="http://schemas.microsoft.com/office/drawing/2014/main" id="{D076C7C0-E2BF-687A-2524-F7AC6E0F6255}"/>
              </a:ext>
            </a:extLst>
          </p:cNvPr>
          <p:cNvPicPr>
            <a:picLocks noChangeAspect="1"/>
          </p:cNvPicPr>
          <p:nvPr/>
        </p:nvPicPr>
        <p:blipFill>
          <a:blip r:embed="rId3"/>
          <a:stretch>
            <a:fillRect/>
          </a:stretch>
        </p:blipFill>
        <p:spPr>
          <a:xfrm>
            <a:off x="12560061" y="5267343"/>
            <a:ext cx="5719313" cy="4885032"/>
          </a:xfrm>
          <a:prstGeom prst="rect">
            <a:avLst/>
          </a:prstGeom>
        </p:spPr>
      </p:pic>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E93C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2" name="Title 7">
            <a:extLst>
              <a:ext uri="{FF2B5EF4-FFF2-40B4-BE49-F238E27FC236}">
                <a16:creationId xmlns:a16="http://schemas.microsoft.com/office/drawing/2014/main" id="{CA23E2D8-50F5-E048-F2FC-2F64F76E27CC}"/>
              </a:ext>
            </a:extLst>
          </p:cNvPr>
          <p:cNvSpPr>
            <a:spLocks noGrp="1"/>
          </p:cNvSpPr>
          <p:nvPr/>
        </p:nvSpPr>
        <p:spPr>
          <a:xfrm>
            <a:off x="1316277" y="236867"/>
            <a:ext cx="11465216" cy="1754521"/>
          </a:xfrm>
          <a:prstGeom prst="rect">
            <a:avLst/>
          </a:prstGeom>
        </p:spPr>
        <p:txBody>
          <a:bodyPr vert="horz" lIns="91440" tIns="45720" rIns="91440" bIns="45720" rtlCol="0" anchor="t">
            <a:noAutofit/>
          </a:bodyPr>
          <a:lstStyle>
            <a:lvl1pPr algn="l" defTabSz="1371600" rtl="0" eaLnBrk="1" latinLnBrk="0" hangingPunct="1">
              <a:lnSpc>
                <a:spcPct val="90000"/>
              </a:lnSpc>
              <a:spcBef>
                <a:spcPct val="0"/>
              </a:spcBef>
              <a:buNone/>
              <a:defRPr sz="4800" b="1" kern="1200">
                <a:solidFill>
                  <a:schemeClr val="bg1"/>
                </a:solidFill>
                <a:latin typeface="Source Sans Pro" panose="020B0503030403020204" pitchFamily="34" charset="77"/>
                <a:ea typeface="+mj-ea"/>
                <a:cs typeface="+mj-cs"/>
              </a:defRPr>
            </a:lvl1pPr>
          </a:lstStyle>
          <a:p>
            <a:pPr>
              <a:lnSpc>
                <a:spcPct val="100000"/>
              </a:lnSpc>
            </a:pPr>
            <a:r>
              <a:rPr lang="en-US" sz="6000">
                <a:latin typeface="Open Sans"/>
                <a:ea typeface="Calibri"/>
                <a:cs typeface="Calibri"/>
              </a:rPr>
              <a:t>5 Things Everyone Can Do </a:t>
            </a:r>
            <a:endParaRPr lang="en-US" sz="6000" b="0">
              <a:latin typeface="Open Sans"/>
              <a:ea typeface="Source Sans Pro"/>
              <a:cs typeface="Open Sans"/>
            </a:endParaRPr>
          </a:p>
          <a:p>
            <a:pPr>
              <a:lnSpc>
                <a:spcPct val="100000"/>
              </a:lnSpc>
            </a:pPr>
            <a:r>
              <a:rPr lang="en-US" sz="6000">
                <a:latin typeface="Open Sans"/>
                <a:ea typeface="Calibri"/>
                <a:cs typeface="Calibri"/>
              </a:rPr>
              <a:t>to Prevent Elder Abuse</a:t>
            </a:r>
            <a:endParaRPr lang="en-US" sz="6000" b="0">
              <a:latin typeface="Open Sans"/>
              <a:ea typeface="Source Sans Pro"/>
              <a:cs typeface="Open Sans"/>
            </a:endParaRPr>
          </a:p>
          <a:p>
            <a:pPr>
              <a:lnSpc>
                <a:spcPct val="100000"/>
              </a:lnSpc>
            </a:pPr>
            <a:endParaRPr lang="en-US" sz="7200">
              <a:latin typeface="Open Sans"/>
              <a:ea typeface="Source Sans Pro"/>
              <a:cs typeface="Open Sans"/>
            </a:endParaRPr>
          </a:p>
        </p:txBody>
      </p:sp>
      <p:sp>
        <p:nvSpPr>
          <p:cNvPr id="23" name="TextBox 5">
            <a:extLst>
              <a:ext uri="{FF2B5EF4-FFF2-40B4-BE49-F238E27FC236}">
                <a16:creationId xmlns:a16="http://schemas.microsoft.com/office/drawing/2014/main" id="{667B5D7D-646F-AD2F-ECCE-E8C424425FB7}"/>
              </a:ext>
            </a:extLst>
          </p:cNvPr>
          <p:cNvSpPr txBox="1"/>
          <p:nvPr/>
        </p:nvSpPr>
        <p:spPr>
          <a:xfrm>
            <a:off x="2902541" y="2834280"/>
            <a:ext cx="10363954" cy="1585049"/>
          </a:xfrm>
          <a:prstGeom prst="rect">
            <a:avLst/>
          </a:prstGeom>
          <a:noFill/>
        </p:spPr>
        <p:txBody>
          <a:bodyPr wrap="square" lIns="137160" tIns="68580" rIns="137160" bIns="685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3500" b="1">
                <a:solidFill>
                  <a:schemeClr val="accent4">
                    <a:lumMod val="50000"/>
                  </a:schemeClr>
                </a:solidFill>
                <a:ea typeface="+mn-lt"/>
                <a:cs typeface="+mn-lt"/>
              </a:rPr>
              <a:t>Listen </a:t>
            </a:r>
            <a:r>
              <a:rPr lang="en-IN" sz="3500">
                <a:ea typeface="+mn-lt"/>
                <a:cs typeface="+mn-lt"/>
              </a:rPr>
              <a:t>to older people and caregivers to understand their challenges and provide support.  </a:t>
            </a:r>
            <a:endParaRPr lang="en-US" sz="3500"/>
          </a:p>
          <a:p>
            <a:pPr>
              <a:spcAft>
                <a:spcPts val="900"/>
              </a:spcAft>
              <a:buClr>
                <a:srgbClr val="835C2F"/>
              </a:buClr>
              <a:defRPr/>
            </a:pPr>
            <a:endParaRPr lang="en-IN" sz="2400">
              <a:solidFill>
                <a:srgbClr val="000000"/>
              </a:solidFill>
              <a:latin typeface="Source Sans Pro"/>
              <a:ea typeface="Source Sans Pro"/>
            </a:endParaRPr>
          </a:p>
        </p:txBody>
      </p:sp>
      <p:pic>
        <p:nvPicPr>
          <p:cNvPr id="24" name="Picture 23" descr="Icon&#10;&#10;Description automatically generated">
            <a:extLst>
              <a:ext uri="{FF2B5EF4-FFF2-40B4-BE49-F238E27FC236}">
                <a16:creationId xmlns:a16="http://schemas.microsoft.com/office/drawing/2014/main" id="{050C9195-3AB1-169B-7737-492353BC04EC}"/>
              </a:ext>
            </a:extLst>
          </p:cNvPr>
          <p:cNvPicPr>
            <a:picLocks noChangeAspect="1"/>
          </p:cNvPicPr>
          <p:nvPr/>
        </p:nvPicPr>
        <p:blipFill>
          <a:blip r:embed="rId4"/>
          <a:stretch>
            <a:fillRect/>
          </a:stretch>
        </p:blipFill>
        <p:spPr>
          <a:xfrm>
            <a:off x="1322512" y="2969605"/>
            <a:ext cx="989868" cy="6158345"/>
          </a:xfrm>
          <a:prstGeom prst="rect">
            <a:avLst/>
          </a:prstGeom>
        </p:spPr>
      </p:pic>
      <p:sp>
        <p:nvSpPr>
          <p:cNvPr id="25" name="TextBox 8">
            <a:extLst>
              <a:ext uri="{FF2B5EF4-FFF2-40B4-BE49-F238E27FC236}">
                <a16:creationId xmlns:a16="http://schemas.microsoft.com/office/drawing/2014/main" id="{9A1F2A6E-E6AF-9A21-923D-D29D661B123E}"/>
              </a:ext>
            </a:extLst>
          </p:cNvPr>
          <p:cNvSpPr txBox="1"/>
          <p:nvPr/>
        </p:nvSpPr>
        <p:spPr>
          <a:xfrm>
            <a:off x="2982960" y="4452042"/>
            <a:ext cx="9393381"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Educate</a:t>
            </a:r>
            <a:r>
              <a:rPr lang="en-US" sz="3500" b="1"/>
              <a:t> </a:t>
            </a:r>
            <a:r>
              <a:rPr lang="en-US" sz="3500"/>
              <a:t>one another about the signs of abuse.</a:t>
            </a:r>
            <a:endParaRPr lang="en-US" sz="3500">
              <a:cs typeface="Calibri"/>
            </a:endParaRPr>
          </a:p>
        </p:txBody>
      </p:sp>
      <p:sp>
        <p:nvSpPr>
          <p:cNvPr id="26" name="TextBox 9">
            <a:extLst>
              <a:ext uri="{FF2B5EF4-FFF2-40B4-BE49-F238E27FC236}">
                <a16:creationId xmlns:a16="http://schemas.microsoft.com/office/drawing/2014/main" id="{CE1125B9-CCA4-E33B-7CA6-718D2A2909F0}"/>
              </a:ext>
            </a:extLst>
          </p:cNvPr>
          <p:cNvSpPr txBox="1"/>
          <p:nvPr/>
        </p:nvSpPr>
        <p:spPr>
          <a:xfrm>
            <a:off x="2982960" y="5664314"/>
            <a:ext cx="10380517"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Report</a:t>
            </a:r>
            <a:r>
              <a:rPr lang="en-US" sz="3500" b="1"/>
              <a:t> </a:t>
            </a:r>
            <a:r>
              <a:rPr lang="en-US" sz="3500"/>
              <a:t>suspected abuse or neglect as soon as possible.</a:t>
            </a:r>
          </a:p>
        </p:txBody>
      </p:sp>
      <p:sp>
        <p:nvSpPr>
          <p:cNvPr id="27" name="TextBox 10">
            <a:extLst>
              <a:ext uri="{FF2B5EF4-FFF2-40B4-BE49-F238E27FC236}">
                <a16:creationId xmlns:a16="http://schemas.microsoft.com/office/drawing/2014/main" id="{E30304E3-3E81-2D32-344F-C2644980EE81}"/>
              </a:ext>
            </a:extLst>
          </p:cNvPr>
          <p:cNvSpPr txBox="1"/>
          <p:nvPr/>
        </p:nvSpPr>
        <p:spPr>
          <a:xfrm>
            <a:off x="2982960" y="6720724"/>
            <a:ext cx="9618517"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Build</a:t>
            </a:r>
            <a:r>
              <a:rPr lang="en-US" sz="3500" b="1"/>
              <a:t> </a:t>
            </a:r>
            <a:r>
              <a:rPr lang="en-US" sz="3500"/>
              <a:t>a community that fosters social connections and supports.</a:t>
            </a:r>
            <a:endParaRPr lang="en-US" sz="3500">
              <a:cs typeface="Calibri"/>
            </a:endParaRPr>
          </a:p>
        </p:txBody>
      </p:sp>
      <p:sp>
        <p:nvSpPr>
          <p:cNvPr id="28" name="TextBox 11">
            <a:extLst>
              <a:ext uri="{FF2B5EF4-FFF2-40B4-BE49-F238E27FC236}">
                <a16:creationId xmlns:a16="http://schemas.microsoft.com/office/drawing/2014/main" id="{8C7D3859-B2DB-A071-4BA7-6B2A022F9B18}"/>
              </a:ext>
            </a:extLst>
          </p:cNvPr>
          <p:cNvSpPr txBox="1"/>
          <p:nvPr/>
        </p:nvSpPr>
        <p:spPr>
          <a:xfrm>
            <a:off x="2982960" y="8106179"/>
            <a:ext cx="9012381"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Reach out</a:t>
            </a:r>
            <a:r>
              <a:rPr lang="en-US" sz="3500" b="1"/>
              <a:t> </a:t>
            </a:r>
            <a:r>
              <a:rPr lang="en-US" sz="3500"/>
              <a:t>to professional services for support where available.</a:t>
            </a:r>
            <a:endParaRPr lang="en-US" sz="3500">
              <a:cs typeface="Calibri"/>
            </a:endParaRPr>
          </a:p>
        </p:txBody>
      </p:sp>
    </p:spTree>
    <p:extLst>
      <p:ext uri="{BB962C8B-B14F-4D97-AF65-F5344CB8AC3E}">
        <p14:creationId xmlns:p14="http://schemas.microsoft.com/office/powerpoint/2010/main" val="350244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6927526"/>
            <a:chOff x="0" y="0"/>
            <a:chExt cx="4816593" cy="1824534"/>
          </a:xfrm>
        </p:grpSpPr>
        <p:sp>
          <p:nvSpPr>
            <p:cNvPr id="3" name="Freeform 3"/>
            <p:cNvSpPr/>
            <p:nvPr/>
          </p:nvSpPr>
          <p:spPr>
            <a:xfrm>
              <a:off x="0" y="0"/>
              <a:ext cx="4816592" cy="1824534"/>
            </a:xfrm>
            <a:custGeom>
              <a:avLst/>
              <a:gdLst/>
              <a:ahLst/>
              <a:cxnLst/>
              <a:rect l="l" t="t" r="r" b="b"/>
              <a:pathLst>
                <a:path w="4816592" h="1824534">
                  <a:moveTo>
                    <a:pt x="0" y="0"/>
                  </a:moveTo>
                  <a:lnTo>
                    <a:pt x="4816592" y="0"/>
                  </a:lnTo>
                  <a:lnTo>
                    <a:pt x="4816592" y="1824534"/>
                  </a:lnTo>
                  <a:lnTo>
                    <a:pt x="0" y="1824534"/>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l="29274" r="34532"/>
          <a:stretch>
            <a:fillRect/>
          </a:stretch>
        </p:blipFill>
        <p:spPr>
          <a:xfrm>
            <a:off x="15006862" y="7505787"/>
            <a:ext cx="2981289" cy="2224075"/>
          </a:xfrm>
          <a:prstGeom prst="rect">
            <a:avLst/>
          </a:prstGeom>
        </p:spPr>
      </p:pic>
      <p:grpSp>
        <p:nvGrpSpPr>
          <p:cNvPr id="6" name="Group 6"/>
          <p:cNvGrpSpPr/>
          <p:nvPr/>
        </p:nvGrpSpPr>
        <p:grpSpPr>
          <a:xfrm>
            <a:off x="0" y="6802995"/>
            <a:ext cx="18288000" cy="249062"/>
            <a:chOff x="0" y="0"/>
            <a:chExt cx="24384000" cy="332082"/>
          </a:xfrm>
        </p:grpSpPr>
        <p:grpSp>
          <p:nvGrpSpPr>
            <p:cNvPr id="7" name="Group 7"/>
            <p:cNvGrpSpPr/>
            <p:nvPr/>
          </p:nvGrpSpPr>
          <p:grpSpPr>
            <a:xfrm>
              <a:off x="0" y="0"/>
              <a:ext cx="5006660" cy="332082"/>
              <a:chOff x="0" y="0"/>
              <a:chExt cx="988970" cy="65597"/>
            </a:xfrm>
          </p:grpSpPr>
          <p:sp>
            <p:nvSpPr>
              <p:cNvPr id="8" name="Freeform 8"/>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729876" y="0"/>
              <a:ext cx="5006660" cy="332082"/>
              <a:chOff x="0" y="0"/>
              <a:chExt cx="988970" cy="65597"/>
            </a:xfrm>
          </p:grpSpPr>
          <p:sp>
            <p:nvSpPr>
              <p:cNvPr id="11" name="Freeform 11"/>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688670" y="0"/>
              <a:ext cx="5006660" cy="332082"/>
              <a:chOff x="0" y="0"/>
              <a:chExt cx="988970" cy="65597"/>
            </a:xfrm>
          </p:grpSpPr>
          <p:sp>
            <p:nvSpPr>
              <p:cNvPr id="14" name="Freeform 14"/>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510807" y="0"/>
              <a:ext cx="5006660" cy="332082"/>
              <a:chOff x="0" y="0"/>
              <a:chExt cx="988970" cy="65597"/>
            </a:xfrm>
          </p:grpSpPr>
          <p:sp>
            <p:nvSpPr>
              <p:cNvPr id="17" name="Freeform 1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377340" y="0"/>
              <a:ext cx="5006660" cy="332082"/>
              <a:chOff x="0" y="0"/>
              <a:chExt cx="988970" cy="65597"/>
            </a:xfrm>
          </p:grpSpPr>
          <p:sp>
            <p:nvSpPr>
              <p:cNvPr id="20" name="Freeform 2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pic>
        <p:nvPicPr>
          <p:cNvPr id="22" name="Picture 22"/>
          <p:cNvPicPr>
            <a:picLocks noChangeAspect="1"/>
          </p:cNvPicPr>
          <p:nvPr/>
        </p:nvPicPr>
        <p:blipFill>
          <a:blip r:embed="rId4"/>
          <a:srcRect/>
          <a:stretch>
            <a:fillRect/>
          </a:stretch>
        </p:blipFill>
        <p:spPr>
          <a:xfrm>
            <a:off x="9713608" y="7890002"/>
            <a:ext cx="5293254" cy="1455645"/>
          </a:xfrm>
          <a:prstGeom prst="rect">
            <a:avLst/>
          </a:prstGeom>
        </p:spPr>
      </p:pic>
      <p:sp>
        <p:nvSpPr>
          <p:cNvPr id="24" name="Title 1">
            <a:extLst>
              <a:ext uri="{FF2B5EF4-FFF2-40B4-BE49-F238E27FC236}">
                <a16:creationId xmlns:a16="http://schemas.microsoft.com/office/drawing/2014/main" id="{912637D8-E736-122A-BADB-DF9E9065C899}"/>
              </a:ext>
            </a:extLst>
          </p:cNvPr>
          <p:cNvSpPr txBox="1">
            <a:spLocks/>
          </p:cNvSpPr>
          <p:nvPr/>
        </p:nvSpPr>
        <p:spPr>
          <a:xfrm>
            <a:off x="979091" y="2970529"/>
            <a:ext cx="14543645" cy="2881448"/>
          </a:xfrm>
          <a:prstGeom prst="rect">
            <a:avLst/>
          </a:prstGeom>
        </p:spPr>
        <p:txBody>
          <a:bodyPr lIns="91440" tIns="45720" rIns="91440" bIns="45720" anchor="t">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9000">
                <a:ea typeface="+mj-lt"/>
                <a:cs typeface="+mj-lt"/>
              </a:rPr>
              <a:t>Resource Slides</a:t>
            </a:r>
            <a:endParaRPr lang="en-US" sz="9000" b="0">
              <a:ea typeface="+mj-lt"/>
              <a:cs typeface="+mj-lt"/>
            </a:endParaRPr>
          </a:p>
        </p:txBody>
      </p:sp>
    </p:spTree>
    <p:extLst>
      <p:ext uri="{BB962C8B-B14F-4D97-AF65-F5344CB8AC3E}">
        <p14:creationId xmlns:p14="http://schemas.microsoft.com/office/powerpoint/2010/main" val="302525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6479" y="3296647"/>
            <a:ext cx="7122821" cy="5711714"/>
            <a:chOff x="0" y="0"/>
            <a:chExt cx="9497094" cy="7615619"/>
          </a:xfrm>
        </p:grpSpPr>
        <p:pic>
          <p:nvPicPr>
            <p:cNvPr id="3" name="Picture 3"/>
            <p:cNvPicPr>
              <a:picLocks noChangeAspect="1"/>
            </p:cNvPicPr>
            <p:nvPr/>
          </p:nvPicPr>
          <p:blipFill>
            <a:blip r:embed="rId3"/>
            <a:srcRect t="296" b="48246"/>
            <a:stretch>
              <a:fillRect/>
            </a:stretch>
          </p:blipFill>
          <p:spPr>
            <a:xfrm>
              <a:off x="83922" y="0"/>
              <a:ext cx="8945141" cy="57843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112985" cy="7347344"/>
            </a:xfrm>
            <a:prstGeom prst="rect">
              <a:avLst/>
            </a:prstGeom>
          </p:spPr>
        </p:pic>
        <p:pic>
          <p:nvPicPr>
            <p:cNvPr id="5" name="Picture 5"/>
            <p:cNvPicPr>
              <a:picLocks noChangeAspect="1"/>
            </p:cNvPicPr>
            <p:nvPr/>
          </p:nvPicPr>
          <p:blipFill>
            <a:blip r:embed="rId6"/>
            <a:srcRect t="2347" b="2347"/>
            <a:stretch>
              <a:fillRect/>
            </a:stretch>
          </p:blipFill>
          <p:spPr>
            <a:xfrm>
              <a:off x="7288347" y="3730971"/>
              <a:ext cx="2208747" cy="348006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63425" y="3498514"/>
              <a:ext cx="2233669" cy="4117105"/>
            </a:xfrm>
            <a:prstGeom prst="rect">
              <a:avLst/>
            </a:prstGeom>
          </p:spPr>
        </p:pic>
      </p:grpSp>
      <p:grpSp>
        <p:nvGrpSpPr>
          <p:cNvPr id="10" name="Group 10"/>
          <p:cNvGrpSpPr/>
          <p:nvPr/>
        </p:nvGrpSpPr>
        <p:grpSpPr>
          <a:xfrm>
            <a:off x="10546987" y="1908970"/>
            <a:ext cx="5836779" cy="1199530"/>
            <a:chOff x="0" y="0"/>
            <a:chExt cx="7782372" cy="1599375"/>
          </a:xfrm>
        </p:grpSpPr>
        <p:sp>
          <p:nvSpPr>
            <p:cNvPr id="13" name="TextBox 13"/>
            <p:cNvSpPr txBox="1"/>
            <p:nvPr/>
          </p:nvSpPr>
          <p:spPr>
            <a:xfrm>
              <a:off x="0" y="0"/>
              <a:ext cx="3198744" cy="1599375"/>
            </a:xfrm>
            <a:prstGeom prst="rect">
              <a:avLst/>
            </a:prstGeom>
          </p:spPr>
          <p:txBody>
            <a:bodyPr lIns="43752" tIns="43752" rIns="43752" bIns="43752" rtlCol="0" anchor="ctr"/>
            <a:lstStyle/>
            <a:p>
              <a:pPr algn="ctr">
                <a:lnSpc>
                  <a:spcPts val="2605"/>
                </a:lnSpc>
              </a:pPr>
              <a:endParaRPr/>
            </a:p>
          </p:txBody>
        </p:sp>
        <p:sp>
          <p:nvSpPr>
            <p:cNvPr id="14" name="TextBox 14"/>
            <p:cNvSpPr txBox="1"/>
            <p:nvPr/>
          </p:nvSpPr>
          <p:spPr>
            <a:xfrm>
              <a:off x="273529" y="327744"/>
              <a:ext cx="7508843" cy="705141"/>
            </a:xfrm>
            <a:prstGeom prst="rect">
              <a:avLst/>
            </a:prstGeom>
          </p:spPr>
          <p:txBody>
            <a:bodyPr lIns="0" tIns="0" rIns="0" bIns="0" rtlCol="0" anchor="t">
              <a:spAutoFit/>
            </a:bodyPr>
            <a:lstStyle/>
            <a:p>
              <a:pPr algn="ctr">
                <a:lnSpc>
                  <a:spcPts val="4235"/>
                </a:lnSpc>
              </a:pPr>
              <a:r>
                <a:rPr lang="en-US" sz="3500">
                  <a:solidFill>
                    <a:srgbClr val="FFFFFF"/>
                  </a:solidFill>
                  <a:latin typeface="Open Sans Bold"/>
                </a:rPr>
                <a:t>Visit: eagle.usc.edu</a:t>
              </a:r>
            </a:p>
          </p:txBody>
        </p:sp>
      </p:grpSp>
      <p:sp>
        <p:nvSpPr>
          <p:cNvPr id="16" name="TextBox 16"/>
          <p:cNvSpPr txBox="1"/>
          <p:nvPr/>
        </p:nvSpPr>
        <p:spPr>
          <a:xfrm>
            <a:off x="826618" y="651537"/>
            <a:ext cx="11725041" cy="613979"/>
          </a:xfrm>
          <a:prstGeom prst="rect">
            <a:avLst/>
          </a:prstGeom>
        </p:spPr>
        <p:txBody>
          <a:bodyPr lIns="0" tIns="0" rIns="0" bIns="0" rtlCol="0" anchor="t">
            <a:spAutoFit/>
          </a:bodyPr>
          <a:lstStyle/>
          <a:p>
            <a:pPr>
              <a:lnSpc>
                <a:spcPts val="4839"/>
              </a:lnSpc>
            </a:pPr>
            <a:r>
              <a:rPr lang="en-US" sz="3999">
                <a:solidFill>
                  <a:srgbClr val="FDFDFD"/>
                </a:solidFill>
                <a:latin typeface="Open Sans Bold"/>
              </a:rPr>
              <a:t>The Elder Abuse Guide for Law Enforcement </a:t>
            </a:r>
          </a:p>
        </p:txBody>
      </p:sp>
      <p:sp>
        <p:nvSpPr>
          <p:cNvPr id="17" name="TextBox 17"/>
          <p:cNvSpPr txBox="1"/>
          <p:nvPr/>
        </p:nvSpPr>
        <p:spPr>
          <a:xfrm>
            <a:off x="826618" y="2130230"/>
            <a:ext cx="8138792" cy="6018014"/>
          </a:xfrm>
          <a:prstGeom prst="rect">
            <a:avLst/>
          </a:prstGeom>
        </p:spPr>
        <p:txBody>
          <a:bodyPr lIns="0" tIns="0" rIns="0" bIns="0" rtlCol="0" anchor="t">
            <a:spAutoFit/>
          </a:bodyPr>
          <a:lstStyle/>
          <a:p>
            <a:pPr>
              <a:lnSpc>
                <a:spcPts val="3697"/>
              </a:lnSpc>
            </a:pPr>
            <a:r>
              <a:rPr lang="en-US" sz="2200">
                <a:solidFill>
                  <a:srgbClr val="111439"/>
                </a:solidFill>
                <a:latin typeface="Open Sans Bold"/>
              </a:rPr>
              <a:t>EAGLE is a FREE tool that includes resources like:</a:t>
            </a:r>
          </a:p>
          <a:p>
            <a:pPr marL="475119" lvl="1" indent="-237559">
              <a:lnSpc>
                <a:spcPts val="3388"/>
              </a:lnSpc>
              <a:buFont typeface="Arial"/>
              <a:buChar char="•"/>
            </a:pPr>
            <a:r>
              <a:rPr lang="en-US" sz="2200">
                <a:solidFill>
                  <a:srgbClr val="111439"/>
                </a:solidFill>
                <a:latin typeface="Open Sans Bold"/>
              </a:rPr>
              <a:t>State Specific Laws</a:t>
            </a:r>
            <a:r>
              <a:rPr lang="en-US" sz="2200">
                <a:solidFill>
                  <a:srgbClr val="111439"/>
                </a:solidFill>
                <a:latin typeface="Open Sans"/>
              </a:rPr>
              <a:t> - Your state's penal codes &amp; statutes on elder abuse.</a:t>
            </a:r>
          </a:p>
          <a:p>
            <a:pPr marL="475119" lvl="1" indent="-237559">
              <a:lnSpc>
                <a:spcPts val="3388"/>
              </a:lnSpc>
              <a:buFont typeface="Arial"/>
              <a:buChar char="•"/>
            </a:pPr>
            <a:r>
              <a:rPr lang="en-US" sz="2200">
                <a:solidFill>
                  <a:srgbClr val="111439"/>
                </a:solidFill>
                <a:latin typeface="Open Sans Bold"/>
              </a:rPr>
              <a:t>First Responder's Checklist </a:t>
            </a:r>
            <a:r>
              <a:rPr lang="en-US" sz="2200">
                <a:solidFill>
                  <a:srgbClr val="111439"/>
                </a:solidFill>
                <a:latin typeface="Open Sans"/>
              </a:rPr>
              <a:t>- Document the signs of abuse, fillable online and as a pdf. No data is saved.</a:t>
            </a:r>
          </a:p>
          <a:p>
            <a:pPr marL="475119" lvl="1" indent="-237559">
              <a:lnSpc>
                <a:spcPts val="3388"/>
              </a:lnSpc>
              <a:buFont typeface="Arial"/>
              <a:buChar char="•"/>
            </a:pPr>
            <a:r>
              <a:rPr lang="en-US" sz="2200">
                <a:solidFill>
                  <a:srgbClr val="111439"/>
                </a:solidFill>
                <a:latin typeface="Open Sans Bold"/>
              </a:rPr>
              <a:t>Evidence Collection Checklist</a:t>
            </a:r>
            <a:r>
              <a:rPr lang="en-US" sz="2200">
                <a:solidFill>
                  <a:srgbClr val="111439"/>
                </a:solidFill>
                <a:latin typeface="Open Sans"/>
              </a:rPr>
              <a:t> - Keep evidence organized. Created with prosecutor insight. Great for MDTs.</a:t>
            </a:r>
          </a:p>
          <a:p>
            <a:pPr marL="475119" lvl="1" indent="-237559">
              <a:lnSpc>
                <a:spcPts val="3388"/>
              </a:lnSpc>
              <a:buFont typeface="Arial"/>
              <a:buChar char="•"/>
            </a:pPr>
            <a:r>
              <a:rPr lang="en-US" sz="2200">
                <a:solidFill>
                  <a:srgbClr val="111439"/>
                </a:solidFill>
                <a:latin typeface="Open Sans Bold"/>
              </a:rPr>
              <a:t>Community Resource Referral Tool</a:t>
            </a:r>
            <a:r>
              <a:rPr lang="en-US" sz="2200">
                <a:solidFill>
                  <a:srgbClr val="111439"/>
                </a:solidFill>
                <a:latin typeface="Open Sans"/>
              </a:rPr>
              <a:t>- Enter a zip code for local information on resources</a:t>
            </a:r>
          </a:p>
          <a:p>
            <a:pPr marL="475119" lvl="1" indent="-237559">
              <a:lnSpc>
                <a:spcPts val="3388"/>
              </a:lnSpc>
              <a:buFont typeface="Arial"/>
              <a:buChar char="•"/>
            </a:pPr>
            <a:r>
              <a:rPr lang="en-US" sz="2200">
                <a:solidFill>
                  <a:srgbClr val="111439"/>
                </a:solidFill>
                <a:latin typeface="Open Sans Bold"/>
              </a:rPr>
              <a:t>Training Opportunities</a:t>
            </a:r>
            <a:r>
              <a:rPr lang="en-US" sz="2200">
                <a:solidFill>
                  <a:srgbClr val="111439"/>
                </a:solidFill>
                <a:latin typeface="Open Sans"/>
              </a:rPr>
              <a:t> - IADLEST certified &amp; POST available</a:t>
            </a:r>
          </a:p>
          <a:p>
            <a:pPr marL="475119" lvl="1" indent="-237559">
              <a:lnSpc>
                <a:spcPts val="3388"/>
              </a:lnSpc>
              <a:buFont typeface="Arial"/>
              <a:buChar char="•"/>
            </a:pPr>
            <a:r>
              <a:rPr lang="en-US" sz="2200">
                <a:solidFill>
                  <a:srgbClr val="111439"/>
                </a:solidFill>
                <a:latin typeface="Open Sans Bold"/>
              </a:rPr>
              <a:t>Roll Call Videos </a:t>
            </a:r>
            <a:r>
              <a:rPr lang="en-US" sz="2200">
                <a:solidFill>
                  <a:srgbClr val="111439"/>
                </a:solidFill>
                <a:latin typeface="Open Sans"/>
              </a:rPr>
              <a:t>- Based off real-life cases of elder abuse</a:t>
            </a:r>
          </a:p>
          <a:p>
            <a:pPr marL="475119" lvl="1" indent="-237559">
              <a:lnSpc>
                <a:spcPts val="3388"/>
              </a:lnSpc>
              <a:buFont typeface="Arial"/>
              <a:buChar char="•"/>
            </a:pPr>
            <a:r>
              <a:rPr lang="en-US" sz="2200">
                <a:solidFill>
                  <a:srgbClr val="111439"/>
                </a:solidFill>
                <a:latin typeface="Open Sans Bold"/>
              </a:rPr>
              <a:t>Elder Abuse Overview </a:t>
            </a:r>
            <a:r>
              <a:rPr lang="en-US" sz="2200">
                <a:solidFill>
                  <a:srgbClr val="111439"/>
                </a:solidFill>
                <a:latin typeface="Open Sans"/>
              </a:rPr>
              <a:t>- Covers seven types of abuse, questions to consider &amp; actions to take</a:t>
            </a:r>
          </a:p>
        </p:txBody>
      </p:sp>
      <p:sp>
        <p:nvSpPr>
          <p:cNvPr id="23" name="TextBox 23"/>
          <p:cNvSpPr txBox="1"/>
          <p:nvPr/>
        </p:nvSpPr>
        <p:spPr>
          <a:xfrm>
            <a:off x="10664042" y="9035410"/>
            <a:ext cx="5723539" cy="644985"/>
          </a:xfrm>
          <a:prstGeom prst="rect">
            <a:avLst/>
          </a:prstGeom>
        </p:spPr>
        <p:txBody>
          <a:bodyPr wrap="square" lIns="0" tIns="0" rIns="0" bIns="0" rtlCol="0" anchor="t">
            <a:spAutoFit/>
          </a:bodyPr>
          <a:lstStyle/>
          <a:p>
            <a:pPr algn="ctr">
              <a:lnSpc>
                <a:spcPts val="1661"/>
              </a:lnSpc>
            </a:pPr>
            <a:r>
              <a:rPr lang="en-US" sz="1373">
                <a:solidFill>
                  <a:srgbClr val="000000"/>
                </a:solidFill>
                <a:latin typeface="Open Sans Italics"/>
              </a:rPr>
              <a:t>Funded by the Department of Justice.</a:t>
            </a:r>
          </a:p>
          <a:p>
            <a:pPr algn="ctr">
              <a:lnSpc>
                <a:spcPts val="1661"/>
              </a:lnSpc>
            </a:pPr>
            <a:r>
              <a:rPr lang="en-US" sz="1373">
                <a:solidFill>
                  <a:srgbClr val="000000"/>
                </a:solidFill>
                <a:latin typeface="Open Sans Italics"/>
              </a:rPr>
              <a:t>Developed by Elder Abuse Experts at the University of Southern California.</a:t>
            </a:r>
          </a:p>
          <a:p>
            <a:pPr algn="ctr">
              <a:lnSpc>
                <a:spcPts val="1661"/>
              </a:lnSpc>
              <a:spcBef>
                <a:spcPct val="0"/>
              </a:spcBef>
            </a:pPr>
            <a:r>
              <a:rPr lang="en-US" sz="1373">
                <a:solidFill>
                  <a:srgbClr val="000000"/>
                </a:solidFill>
                <a:latin typeface="Open Sans Italics"/>
              </a:rPr>
              <a:t>Cross-tested by Law Enforcement Departments Across the U.S.</a:t>
            </a:r>
          </a:p>
        </p:txBody>
      </p:sp>
      <p:pic>
        <p:nvPicPr>
          <p:cNvPr id="24" name="Picture 23">
            <a:extLst>
              <a:ext uri="{FF2B5EF4-FFF2-40B4-BE49-F238E27FC236}">
                <a16:creationId xmlns:a16="http://schemas.microsoft.com/office/drawing/2014/main" id="{CBD9A85E-1CF5-4902-B300-A4FCF0660D59}"/>
              </a:ext>
            </a:extLst>
          </p:cNvPr>
          <p:cNvPicPr>
            <a:picLocks noChangeAspect="1"/>
          </p:cNvPicPr>
          <p:nvPr/>
        </p:nvPicPr>
        <p:blipFill>
          <a:blip r:embed="rId9"/>
          <a:stretch>
            <a:fillRect/>
          </a:stretch>
        </p:blipFill>
        <p:spPr>
          <a:xfrm>
            <a:off x="10864580" y="1875840"/>
            <a:ext cx="5378536" cy="1199529"/>
          </a:xfrm>
          <a:prstGeom prst="rect">
            <a:avLst/>
          </a:prstGeom>
        </p:spPr>
      </p:pic>
      <p:pic>
        <p:nvPicPr>
          <p:cNvPr id="25" name="Picture 24">
            <a:extLst>
              <a:ext uri="{FF2B5EF4-FFF2-40B4-BE49-F238E27FC236}">
                <a16:creationId xmlns:a16="http://schemas.microsoft.com/office/drawing/2014/main" id="{EA0426B9-A910-4610-A324-F104A2BE9A57}"/>
              </a:ext>
            </a:extLst>
          </p:cNvPr>
          <p:cNvPicPr>
            <a:picLocks noChangeAspect="1"/>
          </p:cNvPicPr>
          <p:nvPr/>
        </p:nvPicPr>
        <p:blipFill>
          <a:blip r:embed="rId10"/>
          <a:stretch>
            <a:fillRect/>
          </a:stretch>
        </p:blipFill>
        <p:spPr>
          <a:xfrm>
            <a:off x="1028700" y="8574544"/>
            <a:ext cx="6278026" cy="1033511"/>
          </a:xfrm>
          <a:prstGeom prst="rect">
            <a:avLst/>
          </a:prstGeom>
        </p:spPr>
      </p:pic>
      <p:sp>
        <p:nvSpPr>
          <p:cNvPr id="8" name="Rectangle 7">
            <a:extLst>
              <a:ext uri="{FF2B5EF4-FFF2-40B4-BE49-F238E27FC236}">
                <a16:creationId xmlns:a16="http://schemas.microsoft.com/office/drawing/2014/main" id="{C72D8F5F-0A41-5F08-4355-78E8854F1319}"/>
              </a:ext>
            </a:extLst>
          </p:cNvPr>
          <p:cNvSpPr/>
          <p:nvPr/>
        </p:nvSpPr>
        <p:spPr>
          <a:xfrm>
            <a:off x="-3" y="0"/>
            <a:ext cx="18302285" cy="198433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2" name="TextBox 11">
            <a:extLst>
              <a:ext uri="{FF2B5EF4-FFF2-40B4-BE49-F238E27FC236}">
                <a16:creationId xmlns:a16="http://schemas.microsoft.com/office/drawing/2014/main" id="{F8E58693-DD1D-9F5C-7CB0-F83A76575D16}"/>
              </a:ext>
            </a:extLst>
          </p:cNvPr>
          <p:cNvSpPr txBox="1"/>
          <p:nvPr/>
        </p:nvSpPr>
        <p:spPr>
          <a:xfrm>
            <a:off x="591527" y="464996"/>
            <a:ext cx="17621180" cy="1061829"/>
          </a:xfrm>
          <a:prstGeom prst="rect">
            <a:avLst/>
          </a:prstGeom>
          <a:noFill/>
        </p:spPr>
        <p:txBody>
          <a:bodyPr wrap="square" lIns="137160" tIns="68580" rIns="137160" bIns="68580" rtlCol="0" anchor="t">
            <a:spAutoFit/>
          </a:bodyPr>
          <a:lstStyle/>
          <a:p>
            <a:pPr>
              <a:defRPr/>
            </a:pPr>
            <a:r>
              <a:rPr lang="en-US" sz="6000" b="1">
                <a:solidFill>
                  <a:srgbClr val="FFFFFF"/>
                </a:solidFill>
                <a:latin typeface="Open Sans"/>
                <a:ea typeface="+mn-lt"/>
                <a:cs typeface="+mn-lt"/>
              </a:rPr>
              <a:t>The Elder Abuse Guide for Law Enforcement</a:t>
            </a:r>
            <a:endParaRPr lang="en-US" sz="6000">
              <a:solidFill>
                <a:srgbClr val="FFFFFF"/>
              </a:solidFill>
              <a:latin typeface="Open Sans"/>
              <a:ea typeface="Open Sans"/>
              <a:cs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descr="Logo&#10;&#10;Description automatically generated">
            <a:extLst>
              <a:ext uri="{FF2B5EF4-FFF2-40B4-BE49-F238E27FC236}">
                <a16:creationId xmlns:a16="http://schemas.microsoft.com/office/drawing/2014/main" id="{D4DE5EAD-1053-7095-891E-7878491B5785}"/>
              </a:ext>
            </a:extLst>
          </p:cNvPr>
          <p:cNvPicPr>
            <a:picLocks noChangeAspect="1"/>
          </p:cNvPicPr>
          <p:nvPr/>
        </p:nvPicPr>
        <p:blipFill>
          <a:blip r:embed="rId3"/>
          <a:stretch>
            <a:fillRect/>
          </a:stretch>
        </p:blipFill>
        <p:spPr>
          <a:xfrm>
            <a:off x="6872991" y="3951058"/>
            <a:ext cx="4279691" cy="2141297"/>
          </a:xfrm>
          <a:prstGeom prst="rect">
            <a:avLst/>
          </a:prstGeom>
          <a:ln>
            <a:noFill/>
          </a:ln>
          <a:effectLst>
            <a:outerShdw blurRad="292100" dist="139700" dir="2700000" algn="tl" rotWithShape="0">
              <a:srgbClr val="333333">
                <a:alpha val="65000"/>
              </a:srgbClr>
            </a:outerShdw>
          </a:effectLst>
        </p:spPr>
      </p:pic>
      <p:sp>
        <p:nvSpPr>
          <p:cNvPr id="3" name="Freeform 3"/>
          <p:cNvSpPr/>
          <p:nvPr/>
        </p:nvSpPr>
        <p:spPr>
          <a:xfrm>
            <a:off x="0" y="0"/>
            <a:ext cx="18287996" cy="2209617"/>
          </a:xfrm>
          <a:custGeom>
            <a:avLst/>
            <a:gdLst/>
            <a:ahLst/>
            <a:cxnLst/>
            <a:rect l="l" t="t" r="r" b="b"/>
            <a:pathLst>
              <a:path w="4816592" h="581957">
                <a:moveTo>
                  <a:pt x="0" y="0"/>
                </a:moveTo>
                <a:lnTo>
                  <a:pt x="4816592" y="0"/>
                </a:lnTo>
                <a:lnTo>
                  <a:pt x="4816592" y="581957"/>
                </a:lnTo>
                <a:lnTo>
                  <a:pt x="0" y="581957"/>
                </a:lnTo>
                <a:close/>
              </a:path>
            </a:pathLst>
          </a:custGeom>
          <a:solidFill>
            <a:srgbClr val="3B0366"/>
          </a:solidFill>
        </p:spPr>
      </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1" name="TextBox 20">
            <a:extLst>
              <a:ext uri="{FF2B5EF4-FFF2-40B4-BE49-F238E27FC236}">
                <a16:creationId xmlns:a16="http://schemas.microsoft.com/office/drawing/2014/main" id="{A015C698-6C7A-19BE-D74F-43ED9FDAC41D}"/>
              </a:ext>
            </a:extLst>
          </p:cNvPr>
          <p:cNvSpPr txBox="1"/>
          <p:nvPr/>
        </p:nvSpPr>
        <p:spPr>
          <a:xfrm>
            <a:off x="801974" y="586490"/>
            <a:ext cx="1748977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rgbClr val="FFFFFF"/>
                </a:solidFill>
                <a:latin typeface="Open Sans"/>
                <a:ea typeface="Open Sans"/>
                <a:cs typeface="Open Sans"/>
              </a:rPr>
              <a:t>Customizable &amp; Ready-to-Use Outreach Tools</a:t>
            </a:r>
            <a:endParaRPr lang="en-US" sz="6000" b="1">
              <a:latin typeface="Open Sans"/>
              <a:ea typeface="Open Sans"/>
              <a:cs typeface="Open Sans"/>
            </a:endParaRPr>
          </a:p>
        </p:txBody>
      </p:sp>
      <p:sp>
        <p:nvSpPr>
          <p:cNvPr id="22" name="Rectangle 21">
            <a:extLst>
              <a:ext uri="{FF2B5EF4-FFF2-40B4-BE49-F238E27FC236}">
                <a16:creationId xmlns:a16="http://schemas.microsoft.com/office/drawing/2014/main" id="{787E9145-86FE-6695-B233-4B5C2D0A594D}"/>
              </a:ext>
            </a:extLst>
          </p:cNvPr>
          <p:cNvSpPr/>
          <p:nvPr/>
        </p:nvSpPr>
        <p:spPr>
          <a:xfrm>
            <a:off x="914452" y="8740199"/>
            <a:ext cx="4260054" cy="78483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0" b="1">
                <a:solidFill>
                  <a:srgbClr val="3B0366"/>
                </a:solidFill>
                <a:latin typeface="Century Gothic"/>
              </a:rPr>
              <a:t>bit.ly/</a:t>
            </a:r>
            <a:r>
              <a:rPr lang="en-US" sz="4500" b="1" err="1">
                <a:solidFill>
                  <a:srgbClr val="3B0366"/>
                </a:solidFill>
                <a:latin typeface="Century Gothic"/>
              </a:rPr>
              <a:t>STEAPtk</a:t>
            </a:r>
            <a:endParaRPr lang="en-US" sz="4500" b="1">
              <a:solidFill>
                <a:srgbClr val="3B0366"/>
              </a:solidFill>
              <a:latin typeface="Century Gothic"/>
              <a:cs typeface="Segoe UI" panose="020B0502040204020203" pitchFamily="34" charset="0"/>
            </a:endParaRPr>
          </a:p>
        </p:txBody>
      </p:sp>
      <p:sp>
        <p:nvSpPr>
          <p:cNvPr id="24" name="Rectangle 23">
            <a:extLst>
              <a:ext uri="{FF2B5EF4-FFF2-40B4-BE49-F238E27FC236}">
                <a16:creationId xmlns:a16="http://schemas.microsoft.com/office/drawing/2014/main" id="{C22D84E8-3B84-B98F-E376-60A097B6087C}"/>
              </a:ext>
            </a:extLst>
          </p:cNvPr>
          <p:cNvSpPr/>
          <p:nvPr/>
        </p:nvSpPr>
        <p:spPr>
          <a:xfrm>
            <a:off x="8288384" y="2359836"/>
            <a:ext cx="9438842" cy="1107996"/>
          </a:xfrm>
          <a:prstGeom prst="rect">
            <a:avLst/>
          </a:prstGeom>
          <a:solidFill>
            <a:schemeClr val="bg1"/>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300" b="1">
                <a:latin typeface="Open Sans"/>
                <a:ea typeface="Open Sans"/>
                <a:cs typeface="Segoe UI"/>
              </a:rPr>
              <a:t>Outreach Calendar for Year-Round </a:t>
            </a:r>
            <a:endParaRPr lang="en-US" sz="3300" b="1">
              <a:latin typeface="Open Sans"/>
              <a:ea typeface="Open Sans"/>
              <a:cs typeface="Segoe UI" panose="020B0502040204020203" pitchFamily="34" charset="0"/>
            </a:endParaRPr>
          </a:p>
          <a:p>
            <a:pPr algn="r"/>
            <a:r>
              <a:rPr lang="en-US" sz="3300" b="1">
                <a:latin typeface="Open Sans"/>
                <a:ea typeface="Open Sans"/>
                <a:cs typeface="Segoe UI"/>
              </a:rPr>
              <a:t>Elder Abuse Prevention Programming </a:t>
            </a:r>
            <a:endParaRPr lang="en-US" sz="3300" b="1">
              <a:latin typeface="Open Sans"/>
              <a:ea typeface="Open Sans"/>
              <a:cs typeface="Segoe UI" panose="020B0502040204020203" pitchFamily="34" charset="0"/>
            </a:endParaRPr>
          </a:p>
        </p:txBody>
      </p:sp>
      <p:sp>
        <p:nvSpPr>
          <p:cNvPr id="25" name="Rectangle 24">
            <a:extLst>
              <a:ext uri="{FF2B5EF4-FFF2-40B4-BE49-F238E27FC236}">
                <a16:creationId xmlns:a16="http://schemas.microsoft.com/office/drawing/2014/main" id="{A2E7E9FA-DB37-B547-BCE1-35FE78366098}"/>
              </a:ext>
            </a:extLst>
          </p:cNvPr>
          <p:cNvSpPr/>
          <p:nvPr/>
        </p:nvSpPr>
        <p:spPr>
          <a:xfrm>
            <a:off x="572219" y="2766680"/>
            <a:ext cx="5848500" cy="60016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a:latin typeface="Open Sans"/>
                <a:ea typeface="Open Sans"/>
                <a:cs typeface="Segoe UI"/>
              </a:rPr>
              <a:t>Fact sheets and Brochure</a:t>
            </a:r>
          </a:p>
        </p:txBody>
      </p:sp>
      <p:sp>
        <p:nvSpPr>
          <p:cNvPr id="26" name="Rectangle 25">
            <a:extLst>
              <a:ext uri="{FF2B5EF4-FFF2-40B4-BE49-F238E27FC236}">
                <a16:creationId xmlns:a16="http://schemas.microsoft.com/office/drawing/2014/main" id="{2B3105EB-A07A-7DC5-A3E5-E7FC48AC5C51}"/>
              </a:ext>
            </a:extLst>
          </p:cNvPr>
          <p:cNvSpPr/>
          <p:nvPr/>
        </p:nvSpPr>
        <p:spPr>
          <a:xfrm>
            <a:off x="6496273" y="8188186"/>
            <a:ext cx="6090620" cy="1107996"/>
          </a:xfrm>
          <a:prstGeom prst="rect">
            <a:avLst/>
          </a:prstGeom>
          <a:solidFill>
            <a:schemeClr val="bg1"/>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b="1">
                <a:latin typeface="Open Sans"/>
                <a:ea typeface="Open Sans"/>
                <a:cs typeface="Segoe UI"/>
              </a:rPr>
              <a:t>Presentation Template and Social Media Graphics</a:t>
            </a:r>
            <a:endParaRPr lang="en-US" sz="3300" b="1">
              <a:latin typeface="Open Sans"/>
              <a:ea typeface="Open Sans"/>
              <a:cs typeface="Segoe UI" panose="020B0502040204020203" pitchFamily="34" charset="0"/>
            </a:endParaRPr>
          </a:p>
        </p:txBody>
      </p:sp>
      <p:pic>
        <p:nvPicPr>
          <p:cNvPr id="27" name="Picture 27" descr="Graphical user interface, application&#10;&#10;Description automatically generated">
            <a:extLst>
              <a:ext uri="{FF2B5EF4-FFF2-40B4-BE49-F238E27FC236}">
                <a16:creationId xmlns:a16="http://schemas.microsoft.com/office/drawing/2014/main" id="{0F3A240F-3BDC-7E57-3E36-0129F0451D82}"/>
              </a:ext>
            </a:extLst>
          </p:cNvPr>
          <p:cNvPicPr>
            <a:picLocks noChangeAspect="1"/>
          </p:cNvPicPr>
          <p:nvPr/>
        </p:nvPicPr>
        <p:blipFill>
          <a:blip r:embed="rId4"/>
          <a:stretch>
            <a:fillRect/>
          </a:stretch>
        </p:blipFill>
        <p:spPr>
          <a:xfrm>
            <a:off x="577121" y="3671989"/>
            <a:ext cx="5497642" cy="4235922"/>
          </a:xfrm>
          <a:prstGeom prst="rect">
            <a:avLst/>
          </a:prstGeom>
          <a:ln>
            <a:noFill/>
          </a:ln>
          <a:effectLst>
            <a:outerShdw blurRad="292100" dist="139700" dir="2700000" algn="tl" rotWithShape="0">
              <a:srgbClr val="333333">
                <a:alpha val="65000"/>
              </a:srgbClr>
            </a:outerShdw>
          </a:effectLst>
        </p:spPr>
      </p:pic>
      <p:pic>
        <p:nvPicPr>
          <p:cNvPr id="28" name="Picture 28" descr="Graphical user interface, text, application&#10;&#10;Description automatically generated">
            <a:extLst>
              <a:ext uri="{FF2B5EF4-FFF2-40B4-BE49-F238E27FC236}">
                <a16:creationId xmlns:a16="http://schemas.microsoft.com/office/drawing/2014/main" id="{02078E19-DBD6-7353-1D28-F1EF49BE2129}"/>
              </a:ext>
            </a:extLst>
          </p:cNvPr>
          <p:cNvPicPr>
            <a:picLocks noChangeAspect="1"/>
          </p:cNvPicPr>
          <p:nvPr/>
        </p:nvPicPr>
        <p:blipFill>
          <a:blip r:embed="rId5"/>
          <a:stretch>
            <a:fillRect/>
          </a:stretch>
        </p:blipFill>
        <p:spPr>
          <a:xfrm>
            <a:off x="12850319" y="3574780"/>
            <a:ext cx="4860560" cy="6247899"/>
          </a:xfrm>
          <a:prstGeom prst="rect">
            <a:avLst/>
          </a:prstGeom>
          <a:ln>
            <a:noFill/>
          </a:ln>
          <a:effectLst>
            <a:outerShdw blurRad="292100" dist="139700" dir="2700000" algn="tl" rotWithShape="0">
              <a:srgbClr val="333333">
                <a:alpha val="65000"/>
              </a:srgbClr>
            </a:outerShdw>
          </a:effectLst>
        </p:spPr>
      </p:pic>
      <p:pic>
        <p:nvPicPr>
          <p:cNvPr id="29" name="Picture 29" descr="A picture containing application&#10;&#10;Description automatically generated">
            <a:extLst>
              <a:ext uri="{FF2B5EF4-FFF2-40B4-BE49-F238E27FC236}">
                <a16:creationId xmlns:a16="http://schemas.microsoft.com/office/drawing/2014/main" id="{C6181C4C-7C93-499F-283C-71242DC16CEF}"/>
              </a:ext>
            </a:extLst>
          </p:cNvPr>
          <p:cNvPicPr>
            <a:picLocks noChangeAspect="1"/>
          </p:cNvPicPr>
          <p:nvPr/>
        </p:nvPicPr>
        <p:blipFill rotWithShape="1">
          <a:blip r:embed="rId6"/>
          <a:srcRect t="3150" r="422" b="787"/>
          <a:stretch/>
        </p:blipFill>
        <p:spPr>
          <a:xfrm>
            <a:off x="7341433" y="5561839"/>
            <a:ext cx="4410905" cy="2274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246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0"/>
            <a:ext cx="18287996" cy="2209617"/>
          </a:xfrm>
          <a:custGeom>
            <a:avLst/>
            <a:gdLst/>
            <a:ahLst/>
            <a:cxnLst/>
            <a:rect l="l" t="t" r="r" b="b"/>
            <a:pathLst>
              <a:path w="4816592" h="581957">
                <a:moveTo>
                  <a:pt x="0" y="0"/>
                </a:moveTo>
                <a:lnTo>
                  <a:pt x="4816592" y="0"/>
                </a:lnTo>
                <a:lnTo>
                  <a:pt x="4816592" y="581957"/>
                </a:lnTo>
                <a:lnTo>
                  <a:pt x="0" y="581957"/>
                </a:lnTo>
                <a:close/>
              </a:path>
            </a:pathLst>
          </a:custGeom>
          <a:solidFill>
            <a:srgbClr val="3B0366"/>
          </a:solidFill>
        </p:spPr>
      </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4" name="Title 5">
            <a:extLst>
              <a:ext uri="{FF2B5EF4-FFF2-40B4-BE49-F238E27FC236}">
                <a16:creationId xmlns:a16="http://schemas.microsoft.com/office/drawing/2014/main" id="{B276C234-5495-FC81-6AE6-AC830C4068F4}"/>
              </a:ext>
            </a:extLst>
          </p:cNvPr>
          <p:cNvSpPr txBox="1">
            <a:spLocks/>
          </p:cNvSpPr>
          <p:nvPr/>
        </p:nvSpPr>
        <p:spPr>
          <a:xfrm>
            <a:off x="914400" y="562919"/>
            <a:ext cx="16459200" cy="1334415"/>
          </a:xfrm>
          <a:prstGeom prst="rect">
            <a:avLst/>
          </a:prstGeom>
        </p:spPr>
        <p:txBody>
          <a:bodyPr lIns="91440" tIns="45720" rIns="91440" bIns="45720" anchor="t">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Thank You! Q&amp;A</a:t>
            </a:r>
          </a:p>
        </p:txBody>
      </p:sp>
      <p:sp>
        <p:nvSpPr>
          <p:cNvPr id="31" name="Content Placeholder 6">
            <a:extLst>
              <a:ext uri="{FF2B5EF4-FFF2-40B4-BE49-F238E27FC236}">
                <a16:creationId xmlns:a16="http://schemas.microsoft.com/office/drawing/2014/main" id="{E7F32BED-5CED-808E-BA93-C4AA9E3C4653}"/>
              </a:ext>
            </a:extLst>
          </p:cNvPr>
          <p:cNvSpPr txBox="1">
            <a:spLocks/>
          </p:cNvSpPr>
          <p:nvPr/>
        </p:nvSpPr>
        <p:spPr>
          <a:xfrm>
            <a:off x="1005697" y="3184586"/>
            <a:ext cx="7154174" cy="3918883"/>
          </a:xfrm>
          <a:prstGeom prst="rect">
            <a:avLst/>
          </a:prstGeom>
        </p:spPr>
        <p:txBody>
          <a:bodyPr lIns="91440" tIns="45720" rIns="91440" bIns="45720" anchor="t"/>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Font typeface="Arial"/>
              <a:buNone/>
            </a:pPr>
            <a:r>
              <a:rPr lang="en-US" sz="3300" b="1">
                <a:solidFill>
                  <a:schemeClr val="tx1"/>
                </a:solidFill>
                <a:latin typeface="Open Sans"/>
                <a:ea typeface="Open Sans"/>
                <a:cs typeface="Open Sans"/>
              </a:rPr>
              <a:t>Connect With Us</a:t>
            </a:r>
          </a:p>
          <a:p>
            <a:pPr marL="0" indent="0">
              <a:buNone/>
            </a:pPr>
            <a:r>
              <a:rPr lang="en-US" sz="3300">
                <a:solidFill>
                  <a:schemeClr val="tx1"/>
                </a:solidFill>
                <a:latin typeface="Open Sans"/>
                <a:ea typeface="Open Sans"/>
                <a:cs typeface="Open Sans"/>
              </a:rPr>
              <a:t>[ Organization Name ]</a:t>
            </a:r>
          </a:p>
          <a:p>
            <a:pPr marL="0" indent="0">
              <a:buNone/>
            </a:pPr>
            <a:r>
              <a:rPr lang="en-US" sz="3300">
                <a:solidFill>
                  <a:schemeClr val="tx1"/>
                </a:solidFill>
                <a:latin typeface="Open Sans"/>
                <a:ea typeface="Open Sans"/>
                <a:cs typeface="Open Sans"/>
              </a:rPr>
              <a:t>[ Phone Number ]</a:t>
            </a:r>
            <a:endParaRPr lang="en-US">
              <a:solidFill>
                <a:schemeClr val="tx1"/>
              </a:solidFill>
              <a:latin typeface="Calibri"/>
              <a:ea typeface="Open Sans"/>
              <a:cs typeface="Calibri"/>
            </a:endParaRPr>
          </a:p>
          <a:p>
            <a:pPr marL="0" indent="0">
              <a:buNone/>
            </a:pPr>
            <a:r>
              <a:rPr lang="en-US" sz="3300">
                <a:solidFill>
                  <a:schemeClr val="tx1"/>
                </a:solidFill>
                <a:latin typeface="Open Sans"/>
                <a:ea typeface="Open Sans"/>
                <a:cs typeface="Open Sans"/>
              </a:rPr>
              <a:t>[ Address ]</a:t>
            </a:r>
            <a:endParaRPr lang="en-US">
              <a:solidFill>
                <a:schemeClr val="tx1"/>
              </a:solidFill>
              <a:cs typeface="Calibri"/>
            </a:endParaRPr>
          </a:p>
          <a:p>
            <a:pPr marL="0" indent="0">
              <a:buNone/>
            </a:pPr>
            <a:r>
              <a:rPr lang="en-US" sz="3300">
                <a:solidFill>
                  <a:schemeClr val="tx1"/>
                </a:solidFill>
                <a:latin typeface="Open Sans"/>
                <a:ea typeface="Open Sans"/>
                <a:cs typeface="Open Sans"/>
              </a:rPr>
              <a:t>[ Hours of Operation ] </a:t>
            </a:r>
          </a:p>
          <a:p>
            <a:pPr marL="0" indent="0">
              <a:buNone/>
            </a:pPr>
            <a:r>
              <a:rPr lang="en-US" sz="3300">
                <a:solidFill>
                  <a:schemeClr val="tx1"/>
                </a:solidFill>
                <a:latin typeface="Open Sans"/>
                <a:ea typeface="Open Sans"/>
                <a:cs typeface="Open Sans"/>
              </a:rPr>
              <a:t>[ Website ] </a:t>
            </a:r>
            <a:endParaRPr lang="en-US">
              <a:solidFill>
                <a:schemeClr val="tx1"/>
              </a:solidFill>
            </a:endParaRPr>
          </a:p>
          <a:p>
            <a:pPr marL="385445" indent="-385445"/>
            <a:endParaRPr lang="en-US" sz="3300" i="1">
              <a:latin typeface="Open Sans"/>
              <a:ea typeface="Open Sans"/>
              <a:cs typeface="Open Sans"/>
            </a:endParaRPr>
          </a:p>
          <a:p>
            <a:pPr marL="385445" indent="-385445"/>
            <a:endParaRPr lang="en-US" sz="3300" i="1">
              <a:latin typeface="Open Sans"/>
              <a:ea typeface="Open Sans"/>
              <a:cs typeface="Open Sans"/>
            </a:endParaRPr>
          </a:p>
          <a:p>
            <a:pPr marL="0" indent="0">
              <a:buFont typeface="Arial"/>
              <a:buNone/>
            </a:pPr>
            <a:endParaRPr lang="en-US" sz="3300" b="1">
              <a:solidFill>
                <a:schemeClr val="tx1"/>
              </a:solidFill>
              <a:latin typeface="Open Sans"/>
              <a:ea typeface="Open Sans"/>
              <a:cs typeface="Open Sans"/>
            </a:endParaRPr>
          </a:p>
          <a:p>
            <a:pPr marL="0" indent="0">
              <a:buFont typeface="Arial"/>
              <a:buNone/>
            </a:pPr>
            <a:endParaRPr lang="en-US" sz="3300" b="1">
              <a:solidFill>
                <a:schemeClr val="tx1"/>
              </a:solidFill>
              <a:latin typeface="Open Sans"/>
              <a:ea typeface="Open Sans"/>
              <a:cs typeface="Open Sans"/>
            </a:endParaRPr>
          </a:p>
          <a:p>
            <a:pPr marL="0" indent="0">
              <a:buFont typeface="Arial"/>
              <a:buNone/>
            </a:pPr>
            <a:endParaRPr lang="en-US" sz="3300" b="1">
              <a:solidFill>
                <a:schemeClr val="tx1"/>
              </a:solidFill>
              <a:latin typeface="Open Sans"/>
              <a:ea typeface="Open Sans"/>
              <a:cs typeface="Open Sans"/>
            </a:endParaRPr>
          </a:p>
          <a:p>
            <a:pPr marL="0" indent="0">
              <a:buFont typeface="Arial"/>
              <a:buNone/>
            </a:pPr>
            <a:endParaRPr lang="en-US" sz="3300">
              <a:latin typeface="Open Sans"/>
              <a:ea typeface="Open Sans"/>
              <a:cs typeface="Open Sans"/>
            </a:endParaRPr>
          </a:p>
        </p:txBody>
      </p:sp>
      <p:pic>
        <p:nvPicPr>
          <p:cNvPr id="33" name="Picture 2" descr="LinkedIn Logo">
            <a:extLst>
              <a:ext uri="{FF2B5EF4-FFF2-40B4-BE49-F238E27FC236}">
                <a16:creationId xmlns:a16="http://schemas.microsoft.com/office/drawing/2014/main" id="{D1B0FCAF-10A6-4841-698B-FDC6CFEA7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396" y="2912682"/>
            <a:ext cx="1099457" cy="10939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acebook Icon">
            <a:extLst>
              <a:ext uri="{FF2B5EF4-FFF2-40B4-BE49-F238E27FC236}">
                <a16:creationId xmlns:a16="http://schemas.microsoft.com/office/drawing/2014/main" id="{8E85C0A3-C5F0-184F-1855-950909A580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4396" y="4334288"/>
            <a:ext cx="1099457" cy="10994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twitter-app-icon-transparent-17 - Picklefeet Games">
            <a:extLst>
              <a:ext uri="{FF2B5EF4-FFF2-40B4-BE49-F238E27FC236}">
                <a16:creationId xmlns:a16="http://schemas.microsoft.com/office/drawing/2014/main" id="{9590668E-B782-396A-06BA-4A0D5C7861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4395" y="5779501"/>
            <a:ext cx="1178244" cy="117824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B6290419-7E07-22D6-147E-015D7E686EFE}"/>
              </a:ext>
            </a:extLst>
          </p:cNvPr>
          <p:cNvSpPr txBox="1"/>
          <p:nvPr/>
        </p:nvSpPr>
        <p:spPr>
          <a:xfrm>
            <a:off x="11083336" y="3160375"/>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sp>
        <p:nvSpPr>
          <p:cNvPr id="39" name="TextBox 38">
            <a:extLst>
              <a:ext uri="{FF2B5EF4-FFF2-40B4-BE49-F238E27FC236}">
                <a16:creationId xmlns:a16="http://schemas.microsoft.com/office/drawing/2014/main" id="{0881479E-0A1D-3C35-B573-0815605DF177}"/>
              </a:ext>
            </a:extLst>
          </p:cNvPr>
          <p:cNvSpPr txBox="1"/>
          <p:nvPr/>
        </p:nvSpPr>
        <p:spPr>
          <a:xfrm>
            <a:off x="11083336" y="4583733"/>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sp>
        <p:nvSpPr>
          <p:cNvPr id="40" name="TextBox 39">
            <a:extLst>
              <a:ext uri="{FF2B5EF4-FFF2-40B4-BE49-F238E27FC236}">
                <a16:creationId xmlns:a16="http://schemas.microsoft.com/office/drawing/2014/main" id="{3748B4DA-1128-3A22-9ADD-1519CBEBD44D}"/>
              </a:ext>
            </a:extLst>
          </p:cNvPr>
          <p:cNvSpPr txBox="1"/>
          <p:nvPr/>
        </p:nvSpPr>
        <p:spPr>
          <a:xfrm>
            <a:off x="11083334" y="6071790"/>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pic>
        <p:nvPicPr>
          <p:cNvPr id="21" name="Picture 21" descr="Icon&#10;&#10;Description automatically generated">
            <a:extLst>
              <a:ext uri="{FF2B5EF4-FFF2-40B4-BE49-F238E27FC236}">
                <a16:creationId xmlns:a16="http://schemas.microsoft.com/office/drawing/2014/main" id="{C98BC5CA-888C-D19D-9713-FC3B86329B20}"/>
              </a:ext>
            </a:extLst>
          </p:cNvPr>
          <p:cNvPicPr>
            <a:picLocks noChangeAspect="1"/>
          </p:cNvPicPr>
          <p:nvPr/>
        </p:nvPicPr>
        <p:blipFill>
          <a:blip r:embed="rId6"/>
          <a:stretch>
            <a:fillRect/>
          </a:stretch>
        </p:blipFill>
        <p:spPr>
          <a:xfrm>
            <a:off x="8844124" y="7319559"/>
            <a:ext cx="1064702" cy="1014172"/>
          </a:xfrm>
          <a:prstGeom prst="rect">
            <a:avLst/>
          </a:prstGeom>
        </p:spPr>
      </p:pic>
      <p:sp>
        <p:nvSpPr>
          <p:cNvPr id="22" name="TextBox 21">
            <a:extLst>
              <a:ext uri="{FF2B5EF4-FFF2-40B4-BE49-F238E27FC236}">
                <a16:creationId xmlns:a16="http://schemas.microsoft.com/office/drawing/2014/main" id="{8AEC8307-A094-8018-99F6-4C210D0C08FD}"/>
              </a:ext>
            </a:extLst>
          </p:cNvPr>
          <p:cNvSpPr txBox="1"/>
          <p:nvPr/>
        </p:nvSpPr>
        <p:spPr>
          <a:xfrm>
            <a:off x="11083334" y="7447264"/>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pic>
        <p:nvPicPr>
          <p:cNvPr id="23" name="Picture 23" descr="Icon&#10;&#10;Description automatically generated">
            <a:extLst>
              <a:ext uri="{FF2B5EF4-FFF2-40B4-BE49-F238E27FC236}">
                <a16:creationId xmlns:a16="http://schemas.microsoft.com/office/drawing/2014/main" id="{5E9A6EC4-4BC0-6A68-8C85-C8E82C94F08A}"/>
              </a:ext>
            </a:extLst>
          </p:cNvPr>
          <p:cNvPicPr>
            <a:picLocks noChangeAspect="1"/>
          </p:cNvPicPr>
          <p:nvPr/>
        </p:nvPicPr>
        <p:blipFill>
          <a:blip r:embed="rId7"/>
          <a:stretch>
            <a:fillRect/>
          </a:stretch>
        </p:blipFill>
        <p:spPr>
          <a:xfrm>
            <a:off x="8836859" y="8691562"/>
            <a:ext cx="1040486" cy="1040486"/>
          </a:xfrm>
          <a:prstGeom prst="rect">
            <a:avLst/>
          </a:prstGeom>
        </p:spPr>
      </p:pic>
      <p:sp>
        <p:nvSpPr>
          <p:cNvPr id="24" name="TextBox 23">
            <a:extLst>
              <a:ext uri="{FF2B5EF4-FFF2-40B4-BE49-F238E27FC236}">
                <a16:creationId xmlns:a16="http://schemas.microsoft.com/office/drawing/2014/main" id="{4C053951-9AE2-BAB6-CC5A-3056DCBDB477}"/>
              </a:ext>
            </a:extLst>
          </p:cNvPr>
          <p:cNvSpPr txBox="1"/>
          <p:nvPr/>
        </p:nvSpPr>
        <p:spPr>
          <a:xfrm>
            <a:off x="11083334" y="8822739"/>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spTree>
    <p:extLst>
      <p:ext uri="{BB962C8B-B14F-4D97-AF65-F5344CB8AC3E}">
        <p14:creationId xmlns:p14="http://schemas.microsoft.com/office/powerpoint/2010/main" val="206293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Content Placeholder 2">
            <a:extLst>
              <a:ext uri="{FF2B5EF4-FFF2-40B4-BE49-F238E27FC236}">
                <a16:creationId xmlns:a16="http://schemas.microsoft.com/office/drawing/2014/main" id="{660D7565-B3EB-23FD-BE66-568812C34C6C}"/>
              </a:ext>
            </a:extLst>
          </p:cNvPr>
          <p:cNvSpPr>
            <a:spLocks noGrp="1"/>
          </p:cNvSpPr>
          <p:nvPr/>
        </p:nvSpPr>
        <p:spPr>
          <a:xfrm>
            <a:off x="914400" y="2400304"/>
            <a:ext cx="16459200" cy="6788945"/>
          </a:xfrm>
          <a:prstGeom prst="rect">
            <a:avLst/>
          </a:prstGeom>
        </p:spPr>
        <p:txBody>
          <a:bodyPr vert="horz" lIns="91440" tIns="45720" rIns="91440" bIns="45720" rtlCol="0" anchor="t">
            <a:norm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4500" i="1">
              <a:solidFill>
                <a:schemeClr val="tx1"/>
              </a:solidFill>
              <a:latin typeface="Open Sans"/>
              <a:ea typeface="Open Sans"/>
              <a:cs typeface="Open Sans"/>
            </a:endParaRPr>
          </a:p>
          <a:p>
            <a:pPr marL="0" indent="0">
              <a:buNone/>
            </a:pPr>
            <a:endParaRPr lang="en-US" sz="4500">
              <a:solidFill>
                <a:schemeClr val="tx1"/>
              </a:solidFill>
              <a:latin typeface="Open Sans"/>
              <a:ea typeface="Open Sans"/>
              <a:cs typeface="Open Sans"/>
            </a:endParaRPr>
          </a:p>
          <a:p>
            <a:pPr marL="0" indent="0" algn="ctr">
              <a:buNone/>
            </a:pPr>
            <a:r>
              <a:rPr lang="en-US" sz="4500">
                <a:solidFill>
                  <a:schemeClr val="tx1"/>
                </a:solidFill>
                <a:latin typeface="Open Sans"/>
                <a:ea typeface="Tahoma"/>
                <a:cs typeface="Tahoma"/>
              </a:rPr>
              <a:t>PRESENTER BIO;  </a:t>
            </a:r>
            <a:endParaRPr lang="en-US" sz="4500">
              <a:solidFill>
                <a:schemeClr val="tx1"/>
              </a:solidFill>
              <a:latin typeface="Open Sans"/>
              <a:ea typeface="Tahoma" panose="020B0604030504040204" pitchFamily="34" charset="0"/>
              <a:cs typeface="Tahoma" panose="020B0604030504040204" pitchFamily="34" charset="0"/>
            </a:endParaRPr>
          </a:p>
          <a:p>
            <a:pPr marL="0" indent="0" algn="ctr">
              <a:buNone/>
            </a:pPr>
            <a:r>
              <a:rPr lang="en-US" sz="4500">
                <a:solidFill>
                  <a:schemeClr val="tx1"/>
                </a:solidFill>
                <a:latin typeface="Open Sans"/>
                <a:ea typeface="Tahoma"/>
                <a:cs typeface="Tahoma"/>
              </a:rPr>
              <a:t>ORGANIZATION MISSION OR GOAL(S); </a:t>
            </a:r>
            <a:endParaRPr lang="en-US" sz="4500">
              <a:solidFill>
                <a:schemeClr val="tx1"/>
              </a:solidFill>
              <a:latin typeface="Open Sans"/>
              <a:ea typeface="Tahoma" panose="020B0604030504040204" pitchFamily="34" charset="0"/>
              <a:cs typeface="Tahoma" panose="020B0604030504040204" pitchFamily="34" charset="0"/>
            </a:endParaRPr>
          </a:p>
          <a:p>
            <a:pPr marL="0" indent="0" algn="ctr">
              <a:buNone/>
            </a:pPr>
            <a:r>
              <a:rPr lang="en-US" sz="4500">
                <a:solidFill>
                  <a:schemeClr val="tx1"/>
                </a:solidFill>
                <a:latin typeface="Open Sans"/>
                <a:ea typeface="Tahoma"/>
                <a:cs typeface="Tahoma"/>
              </a:rPr>
              <a:t>COMMUNITY PARTNERS, ETC.</a:t>
            </a:r>
          </a:p>
        </p:txBody>
      </p:sp>
      <p:sp>
        <p:nvSpPr>
          <p:cNvPr id="22" name="Title 1">
            <a:extLst>
              <a:ext uri="{FF2B5EF4-FFF2-40B4-BE49-F238E27FC236}">
                <a16:creationId xmlns:a16="http://schemas.microsoft.com/office/drawing/2014/main" id="{D5080740-22CE-33EC-997D-CF941299F47D}"/>
              </a:ext>
            </a:extLst>
          </p:cNvPr>
          <p:cNvSpPr>
            <a:spLocks noGrp="1"/>
          </p:cNvSpPr>
          <p:nvPr/>
        </p:nvSpPr>
        <p:spPr>
          <a:xfrm>
            <a:off x="720306" y="433523"/>
            <a:ext cx="17343407" cy="1334415"/>
          </a:xfrm>
          <a:prstGeom prst="rect">
            <a:avLst/>
          </a:prstGeom>
        </p:spPr>
        <p:txBody>
          <a:bodyPr vert="horz" lIns="91440" tIns="45720" rIns="91440" bIns="45720" rtlCol="0" anchor="ctr">
            <a:normAutofit fontScale="92500"/>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Tahoma"/>
                <a:cs typeface="Tahoma"/>
              </a:rPr>
              <a:t>Introduction: Presenter / Organization</a:t>
            </a:r>
          </a:p>
        </p:txBody>
      </p:sp>
    </p:spTree>
    <p:extLst>
      <p:ext uri="{BB962C8B-B14F-4D97-AF65-F5344CB8AC3E}">
        <p14:creationId xmlns:p14="http://schemas.microsoft.com/office/powerpoint/2010/main" val="349910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Title 1">
            <a:extLst>
              <a:ext uri="{FF2B5EF4-FFF2-40B4-BE49-F238E27FC236}">
                <a16:creationId xmlns:a16="http://schemas.microsoft.com/office/drawing/2014/main" id="{DA2537AD-AAC8-3FC3-B11E-AF0BFB543646}"/>
              </a:ext>
            </a:extLst>
          </p:cNvPr>
          <p:cNvSpPr>
            <a:spLocks noGrp="1"/>
          </p:cNvSpPr>
          <p:nvPr/>
        </p:nvSpPr>
        <p:spPr>
          <a:xfrm>
            <a:off x="914400" y="411957"/>
            <a:ext cx="16459200" cy="1334415"/>
          </a:xfrm>
          <a:prstGeom prst="rect">
            <a:avLst/>
          </a:prstGeom>
        </p:spPr>
        <p:txBody>
          <a:bodyPr vert="horz" lIns="91440" tIns="45720" rIns="91440" bIns="45720" rtlCol="0" anchor="ctr">
            <a:no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6600">
                <a:latin typeface="Open Sans"/>
                <a:ea typeface="Tahoma"/>
                <a:cs typeface="Tahoma"/>
              </a:rPr>
              <a:t>Elder Abuse: What are you seeing?</a:t>
            </a:r>
          </a:p>
        </p:txBody>
      </p:sp>
      <p:sp>
        <p:nvSpPr>
          <p:cNvPr id="22" name="Content Placeholder 2">
            <a:extLst>
              <a:ext uri="{FF2B5EF4-FFF2-40B4-BE49-F238E27FC236}">
                <a16:creationId xmlns:a16="http://schemas.microsoft.com/office/drawing/2014/main" id="{170E2DEE-B033-F949-9B98-1572C4C990D7}"/>
              </a:ext>
            </a:extLst>
          </p:cNvPr>
          <p:cNvSpPr>
            <a:spLocks noGrp="1"/>
          </p:cNvSpPr>
          <p:nvPr/>
        </p:nvSpPr>
        <p:spPr>
          <a:xfrm>
            <a:off x="1755475" y="2723795"/>
            <a:ext cx="15100852" cy="6788945"/>
          </a:xfrm>
          <a:prstGeom prst="rect">
            <a:avLst/>
          </a:prstGeom>
        </p:spPr>
        <p:txBody>
          <a:bodyPr vert="horz" lIns="91440" tIns="45720" rIns="91440" bIns="45720" rtlCol="0" anchor="t">
            <a:norm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3350">
              <a:solidFill>
                <a:schemeClr val="tx1"/>
              </a:solidFill>
              <a:latin typeface="Open Sans"/>
              <a:ea typeface="Open Sans"/>
              <a:cs typeface="Open Sans"/>
            </a:endParaRPr>
          </a:p>
          <a:p>
            <a:pPr marL="385445" indent="-385445">
              <a:buFont typeface="Wingdings" panose="05000000000000000000" pitchFamily="2" charset="2"/>
              <a:buChar char="§"/>
            </a:pPr>
            <a:r>
              <a:rPr lang="en-US" sz="4500" dirty="0">
                <a:solidFill>
                  <a:schemeClr val="tx1"/>
                </a:solidFill>
                <a:latin typeface="Open Sans"/>
                <a:ea typeface="Open Sans"/>
                <a:cs typeface="Open Sans"/>
              </a:rPr>
              <a:t>When you think of elder abuse, what comes to mind?</a:t>
            </a:r>
          </a:p>
          <a:p>
            <a:pPr marL="0" indent="0">
              <a:buNone/>
            </a:pPr>
            <a:endParaRPr lang="en-US" sz="4500" dirty="0">
              <a:solidFill>
                <a:schemeClr val="tx1"/>
              </a:solidFill>
              <a:latin typeface="Open Sans"/>
              <a:ea typeface="Open Sans"/>
              <a:cs typeface="Open Sans"/>
            </a:endParaRPr>
          </a:p>
          <a:p>
            <a:pPr marL="385445" indent="-385445">
              <a:buFont typeface="Wingdings" panose="05000000000000000000" pitchFamily="2" charset="2"/>
              <a:buChar char="§"/>
            </a:pPr>
            <a:r>
              <a:rPr lang="en-US" sz="4500">
                <a:solidFill>
                  <a:schemeClr val="tx1"/>
                </a:solidFill>
                <a:latin typeface="Open Sans"/>
                <a:ea typeface="Open Sans"/>
                <a:cs typeface="Open Sans"/>
              </a:rPr>
              <a:t>What scenarios are you hearing about most </a:t>
            </a:r>
            <a:r>
              <a:rPr lang="en-US" sz="4500" dirty="0">
                <a:solidFill>
                  <a:schemeClr val="tx1"/>
                </a:solidFill>
                <a:latin typeface="Open Sans"/>
                <a:ea typeface="Open Sans"/>
                <a:cs typeface="Open Sans"/>
              </a:rPr>
              <a:t>frequently?</a:t>
            </a:r>
            <a:endParaRPr lang="en-US">
              <a:solidFill>
                <a:schemeClr val="tx1"/>
              </a:solidFill>
            </a:endParaRPr>
          </a:p>
          <a:p>
            <a:pPr marL="385445" indent="-385445"/>
            <a:endParaRPr lang="en-US" sz="4500">
              <a:solidFill>
                <a:schemeClr val="tx1"/>
              </a:solidFill>
              <a:latin typeface="Open Sans"/>
              <a:ea typeface="Open Sans"/>
              <a:cs typeface="Open Sans"/>
            </a:endParaRPr>
          </a:p>
        </p:txBody>
      </p:sp>
    </p:spTree>
    <p:extLst>
      <p:ext uri="{BB962C8B-B14F-4D97-AF65-F5344CB8AC3E}">
        <p14:creationId xmlns:p14="http://schemas.microsoft.com/office/powerpoint/2010/main" val="27969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sp>
          <p:nvSpPr>
            <p:cNvPr id="7" name="Freeform 7"/>
            <p:cNvSpPr/>
            <p:nvPr/>
          </p:nvSpPr>
          <p:spPr>
            <a:xfrm>
              <a:off x="0" y="0"/>
              <a:ext cx="5006660" cy="332082"/>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Title 1">
            <a:extLst>
              <a:ext uri="{FF2B5EF4-FFF2-40B4-BE49-F238E27FC236}">
                <a16:creationId xmlns:a16="http://schemas.microsoft.com/office/drawing/2014/main" id="{40D0C827-E172-A91F-BA2F-94498161B609}"/>
              </a:ext>
            </a:extLst>
          </p:cNvPr>
          <p:cNvSpPr>
            <a:spLocks noGrp="1"/>
          </p:cNvSpPr>
          <p:nvPr/>
        </p:nvSpPr>
        <p:spPr>
          <a:xfrm>
            <a:off x="914400" y="411957"/>
            <a:ext cx="16459200" cy="1334415"/>
          </a:xfrm>
          <a:prstGeom prst="rect">
            <a:avLst/>
          </a:prstGeom>
        </p:spPr>
        <p:txBody>
          <a:bodyPr vert="horz" lIns="91440" tIns="45720" rIns="91440" bIns="45720" rtlCol="0" anchor="ctr">
            <a:no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Tahoma"/>
                <a:cs typeface="Tahoma"/>
              </a:rPr>
              <a:t>Elder Abuse – Share 1 Thing</a:t>
            </a:r>
          </a:p>
        </p:txBody>
      </p:sp>
      <p:sp>
        <p:nvSpPr>
          <p:cNvPr id="22" name="Content Placeholder 2">
            <a:extLst>
              <a:ext uri="{FF2B5EF4-FFF2-40B4-BE49-F238E27FC236}">
                <a16:creationId xmlns:a16="http://schemas.microsoft.com/office/drawing/2014/main" id="{C405EE5C-31BE-0A0A-6110-8A9F205FCA25}"/>
              </a:ext>
            </a:extLst>
          </p:cNvPr>
          <p:cNvSpPr>
            <a:spLocks noGrp="1"/>
          </p:cNvSpPr>
          <p:nvPr/>
        </p:nvSpPr>
        <p:spPr>
          <a:xfrm>
            <a:off x="1496682" y="2745360"/>
            <a:ext cx="15510295" cy="6788945"/>
          </a:xfrm>
          <a:prstGeom prst="rect">
            <a:avLst/>
          </a:prstGeom>
        </p:spPr>
        <p:txBody>
          <a:bodyPr vert="horz" lIns="91440" tIns="45720" rIns="91440" bIns="45720" rtlCol="0" anchor="t">
            <a:norm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4500">
              <a:solidFill>
                <a:schemeClr val="tx1"/>
              </a:solidFill>
              <a:latin typeface="Open Sans"/>
              <a:ea typeface="Open Sans"/>
              <a:cs typeface="Open Sans"/>
            </a:endParaRPr>
          </a:p>
          <a:p>
            <a:pPr marL="835660" lvl="1" indent="-321310">
              <a:buFont typeface="Wingdings" panose="05000000000000000000" pitchFamily="2" charset="2"/>
              <a:buChar char="q"/>
            </a:pPr>
            <a:r>
              <a:rPr lang="en-US" sz="4500">
                <a:solidFill>
                  <a:schemeClr val="tx1"/>
                </a:solidFill>
                <a:latin typeface="Open Sans"/>
                <a:ea typeface="Open Sans"/>
                <a:cs typeface="Open Sans"/>
              </a:rPr>
              <a:t> One thing you know about Elder Abuse </a:t>
            </a:r>
          </a:p>
          <a:p>
            <a:pPr marL="514350" lvl="1" indent="0">
              <a:buNone/>
            </a:pPr>
            <a:endParaRPr lang="en-US" sz="4500">
              <a:solidFill>
                <a:schemeClr val="tx1"/>
              </a:solidFill>
              <a:latin typeface="Open Sans"/>
              <a:ea typeface="Open Sans"/>
              <a:cs typeface="Open Sans"/>
            </a:endParaRPr>
          </a:p>
          <a:p>
            <a:pPr marL="514350" lvl="1" indent="0">
              <a:buFont typeface="Wingdings" panose="05000000000000000000" pitchFamily="2" charset="2"/>
              <a:buNone/>
            </a:pPr>
            <a:r>
              <a:rPr lang="en-US" sz="4500">
                <a:solidFill>
                  <a:schemeClr val="tx1"/>
                </a:solidFill>
                <a:latin typeface="Open Sans"/>
                <a:ea typeface="Open Sans"/>
                <a:cs typeface="Open Sans"/>
              </a:rPr>
              <a:t>OR</a:t>
            </a:r>
          </a:p>
          <a:p>
            <a:pPr marL="514350" lvl="1" indent="0">
              <a:buNone/>
            </a:pPr>
            <a:endParaRPr lang="en-US" sz="4500">
              <a:solidFill>
                <a:schemeClr val="tx1"/>
              </a:solidFill>
              <a:latin typeface="Open Sans"/>
              <a:ea typeface="Open Sans"/>
              <a:cs typeface="Open Sans"/>
            </a:endParaRPr>
          </a:p>
          <a:p>
            <a:pPr marL="835660" lvl="1" indent="-321310">
              <a:buFont typeface="Wingdings" panose="05000000000000000000" pitchFamily="2" charset="2"/>
              <a:buChar char="q"/>
            </a:pPr>
            <a:r>
              <a:rPr lang="en-US" sz="4500">
                <a:solidFill>
                  <a:schemeClr val="tx1"/>
                </a:solidFill>
                <a:latin typeface="Open Sans"/>
                <a:ea typeface="Open Sans"/>
                <a:cs typeface="Open Sans"/>
              </a:rPr>
              <a:t> One thing you want to learn about Elder Abuse </a:t>
            </a:r>
          </a:p>
        </p:txBody>
      </p:sp>
    </p:spTree>
    <p:extLst>
      <p:ext uri="{BB962C8B-B14F-4D97-AF65-F5344CB8AC3E}">
        <p14:creationId xmlns:p14="http://schemas.microsoft.com/office/powerpoint/2010/main" val="143866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3" name="Title 1">
            <a:extLst>
              <a:ext uri="{FF2B5EF4-FFF2-40B4-BE49-F238E27FC236}">
                <a16:creationId xmlns:a16="http://schemas.microsoft.com/office/drawing/2014/main" id="{528D1D26-78E8-D9C3-C520-FFA74C091E35}"/>
              </a:ext>
            </a:extLst>
          </p:cNvPr>
          <p:cNvSpPr>
            <a:spLocks noGrp="1"/>
          </p:cNvSpPr>
          <p:nvPr/>
        </p:nvSpPr>
        <p:spPr>
          <a:xfrm>
            <a:off x="914400" y="411957"/>
            <a:ext cx="16459200" cy="1334415"/>
          </a:xfrm>
          <a:prstGeom prst="rect">
            <a:avLst/>
          </a:prstGeom>
        </p:spPr>
        <p:txBody>
          <a:bodyPr vert="horz" lIns="91440" tIns="45720" rIns="91440" bIns="45720" rtlCol="0" anchor="ctr">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What is Elder Abuse?</a:t>
            </a:r>
          </a:p>
        </p:txBody>
      </p:sp>
      <p:sp>
        <p:nvSpPr>
          <p:cNvPr id="24" name="Content Placeholder 2">
            <a:extLst>
              <a:ext uri="{FF2B5EF4-FFF2-40B4-BE49-F238E27FC236}">
                <a16:creationId xmlns:a16="http://schemas.microsoft.com/office/drawing/2014/main" id="{059545BD-B33A-2AC4-8787-79062E2D2FFD}"/>
              </a:ext>
            </a:extLst>
          </p:cNvPr>
          <p:cNvSpPr>
            <a:spLocks noGrp="1"/>
          </p:cNvSpPr>
          <p:nvPr/>
        </p:nvSpPr>
        <p:spPr>
          <a:xfrm>
            <a:off x="1483743" y="2378738"/>
            <a:ext cx="15339469" cy="7327229"/>
          </a:xfrm>
          <a:prstGeom prst="rect">
            <a:avLst/>
          </a:prstGeom>
        </p:spPr>
        <p:txBody>
          <a:bodyPr vert="horz" lIns="91440" tIns="45720" rIns="91440" bIns="45720" rtlCol="0" anchor="t">
            <a:no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r>
              <a:rPr lang="en-US" sz="2800" b="1">
                <a:solidFill>
                  <a:schemeClr val="tx1"/>
                </a:solidFill>
                <a:latin typeface="Open Sans"/>
                <a:ea typeface="Open Sans"/>
                <a:cs typeface="Open Sans"/>
              </a:rPr>
              <a:t>CDC Definition: </a:t>
            </a:r>
            <a:r>
              <a:rPr lang="en-US" sz="2800">
                <a:solidFill>
                  <a:schemeClr val="tx1"/>
                </a:solidFill>
                <a:latin typeface="Open Sans"/>
                <a:ea typeface="+mn-lt"/>
                <a:cs typeface="+mn-lt"/>
              </a:rPr>
              <a:t>Elder abuse is an intentional act or failure to act that causes or creates a risk of harm to an older adult. An older adult is someone age 60 or older (varies by state). The abuse often occurs at the hands of a caregiver or a person the elder trusts.</a:t>
            </a:r>
            <a:endParaRPr lang="en-US" sz="2800" b="1">
              <a:solidFill>
                <a:schemeClr val="tx1"/>
              </a:solidFill>
              <a:latin typeface="Open Sans"/>
              <a:ea typeface="Open Sans"/>
              <a:cs typeface="Open Sans"/>
            </a:endParaRPr>
          </a:p>
          <a:p>
            <a:pPr marL="0" indent="0">
              <a:buNone/>
            </a:pPr>
            <a:endParaRPr lang="en-US" sz="2800">
              <a:solidFill>
                <a:schemeClr val="tx1"/>
              </a:solidFill>
              <a:latin typeface="Calibri"/>
              <a:ea typeface="Open Sans"/>
              <a:cs typeface="Calibri"/>
            </a:endParaRPr>
          </a:p>
          <a:p>
            <a:pPr marL="0" indent="0">
              <a:buNone/>
            </a:pPr>
            <a:r>
              <a:rPr lang="en-US" sz="2800">
                <a:solidFill>
                  <a:schemeClr val="tx1"/>
                </a:solidFill>
                <a:latin typeface="Open Sans"/>
                <a:ea typeface="Open Sans"/>
                <a:cs typeface="Open Sans"/>
              </a:rPr>
              <a:t>Elder Abuse occurs in both community and institutional settings and takes many forms, including: </a:t>
            </a:r>
            <a:br>
              <a:rPr lang="en-US" sz="2800">
                <a:latin typeface="Open Sans"/>
              </a:rPr>
            </a:br>
            <a:endParaRPr lang="en-US" sz="2800">
              <a:solidFill>
                <a:schemeClr val="tx1"/>
              </a:solidFill>
              <a:latin typeface="Open Sans"/>
              <a:ea typeface="Open Sans"/>
              <a:cs typeface="Open Sans"/>
            </a:endParaRPr>
          </a:p>
          <a:p>
            <a:pPr lvl="4">
              <a:buFont typeface="Wingdings" panose="05000000000000000000" pitchFamily="2" charset="2"/>
              <a:buChar char="§"/>
            </a:pPr>
            <a:r>
              <a:rPr lang="en-US" sz="2800">
                <a:solidFill>
                  <a:schemeClr val="tx1"/>
                </a:solidFill>
                <a:latin typeface="Open Sans"/>
                <a:ea typeface="Open Sans"/>
                <a:cs typeface="Open Sans"/>
              </a:rPr>
              <a:t>Physical abuse </a:t>
            </a:r>
          </a:p>
          <a:p>
            <a:pPr lvl="4">
              <a:buFont typeface="Wingdings" panose="05000000000000000000" pitchFamily="2" charset="2"/>
              <a:buChar char="§"/>
            </a:pPr>
            <a:r>
              <a:rPr lang="en-US" sz="2800">
                <a:solidFill>
                  <a:schemeClr val="tx1"/>
                </a:solidFill>
                <a:latin typeface="Open Sans"/>
                <a:ea typeface="Open Sans"/>
                <a:cs typeface="Open Sans"/>
              </a:rPr>
              <a:t>Emotional/Psychological abuse </a:t>
            </a:r>
          </a:p>
          <a:p>
            <a:pPr lvl="4">
              <a:buFont typeface="Wingdings" panose="05000000000000000000" pitchFamily="2" charset="2"/>
              <a:buChar char="§"/>
            </a:pPr>
            <a:r>
              <a:rPr lang="en-US" sz="2800">
                <a:solidFill>
                  <a:schemeClr val="tx1"/>
                </a:solidFill>
                <a:latin typeface="Open Sans"/>
                <a:ea typeface="Open Sans"/>
                <a:cs typeface="Open Sans"/>
              </a:rPr>
              <a:t>Sexual abuse</a:t>
            </a:r>
          </a:p>
          <a:p>
            <a:pPr lvl="4">
              <a:buFont typeface="Wingdings" panose="05000000000000000000" pitchFamily="2" charset="2"/>
              <a:buChar char="§"/>
            </a:pPr>
            <a:r>
              <a:rPr lang="en-US" sz="2800">
                <a:solidFill>
                  <a:schemeClr val="tx1"/>
                </a:solidFill>
                <a:latin typeface="Open Sans"/>
                <a:ea typeface="Open Sans"/>
                <a:cs typeface="Open Sans"/>
              </a:rPr>
              <a:t>Neglect</a:t>
            </a:r>
          </a:p>
          <a:p>
            <a:pPr lvl="4">
              <a:buFont typeface="Wingdings" panose="05000000000000000000" pitchFamily="2" charset="2"/>
              <a:buChar char="§"/>
            </a:pPr>
            <a:r>
              <a:rPr lang="en-US" sz="2800">
                <a:solidFill>
                  <a:schemeClr val="tx1"/>
                </a:solidFill>
                <a:latin typeface="Open Sans"/>
                <a:ea typeface="Open Sans"/>
                <a:cs typeface="Open Sans"/>
              </a:rPr>
              <a:t>Financial abuse</a:t>
            </a:r>
          </a:p>
          <a:p>
            <a:pPr marL="2057400" lvl="4" indent="0">
              <a:buNone/>
            </a:pPr>
            <a:endParaRPr lang="en-US" sz="2800">
              <a:solidFill>
                <a:schemeClr val="tx1"/>
              </a:solidFill>
              <a:latin typeface="Open Sans"/>
              <a:ea typeface="Open Sans"/>
              <a:cs typeface="Open Sans"/>
            </a:endParaRPr>
          </a:p>
          <a:p>
            <a:pPr marL="128270" indent="0" algn="ctr">
              <a:buNone/>
            </a:pPr>
            <a:r>
              <a:rPr lang="en-US" sz="2800" b="1" i="1">
                <a:solidFill>
                  <a:schemeClr val="tx1"/>
                </a:solidFill>
                <a:latin typeface="Open Sans"/>
                <a:ea typeface="Open Sans"/>
                <a:cs typeface="Open Sans"/>
              </a:rPr>
              <a:t>Elder Abuse is believed to be widely under-detected and under-reported. </a:t>
            </a:r>
          </a:p>
          <a:p>
            <a:pPr marL="385445" indent="-385445"/>
            <a:endParaRPr lang="en-US" sz="2800">
              <a:solidFill>
                <a:schemeClr val="tx1"/>
              </a:solidFill>
              <a:latin typeface="Open Sans"/>
              <a:ea typeface="Open Sans"/>
              <a:cs typeface="Open Sans"/>
            </a:endParaRPr>
          </a:p>
        </p:txBody>
      </p:sp>
    </p:spTree>
    <p:extLst>
      <p:ext uri="{BB962C8B-B14F-4D97-AF65-F5344CB8AC3E}">
        <p14:creationId xmlns:p14="http://schemas.microsoft.com/office/powerpoint/2010/main" val="417975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Title 1">
            <a:extLst>
              <a:ext uri="{FF2B5EF4-FFF2-40B4-BE49-F238E27FC236}">
                <a16:creationId xmlns:a16="http://schemas.microsoft.com/office/drawing/2014/main" id="{4020B29A-1EA5-D995-EF4E-304489888F90}"/>
              </a:ext>
            </a:extLst>
          </p:cNvPr>
          <p:cNvSpPr>
            <a:spLocks noGrp="1"/>
          </p:cNvSpPr>
          <p:nvPr/>
        </p:nvSpPr>
        <p:spPr>
          <a:xfrm>
            <a:off x="914400" y="411957"/>
            <a:ext cx="16459200" cy="1334415"/>
          </a:xfrm>
          <a:prstGeom prst="rect">
            <a:avLst/>
          </a:prstGeom>
        </p:spPr>
        <p:txBody>
          <a:bodyPr vert="horz" lIns="91440" tIns="45720" rIns="91440" bIns="45720" rtlCol="0" anchor="ctr">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What Causes Elder Abuse?</a:t>
            </a:r>
          </a:p>
        </p:txBody>
      </p:sp>
      <p:sp>
        <p:nvSpPr>
          <p:cNvPr id="22" name="Content Placeholder 2">
            <a:extLst>
              <a:ext uri="{FF2B5EF4-FFF2-40B4-BE49-F238E27FC236}">
                <a16:creationId xmlns:a16="http://schemas.microsoft.com/office/drawing/2014/main" id="{53BFDADF-CFFD-5142-94E9-31F1FE667EB1}"/>
              </a:ext>
            </a:extLst>
          </p:cNvPr>
          <p:cNvSpPr>
            <a:spLocks noGrp="1"/>
          </p:cNvSpPr>
          <p:nvPr/>
        </p:nvSpPr>
        <p:spPr>
          <a:xfrm>
            <a:off x="1613140" y="3041076"/>
            <a:ext cx="15061720" cy="7620597"/>
          </a:xfrm>
          <a:prstGeom prst="rect">
            <a:avLst/>
          </a:prstGeom>
        </p:spPr>
        <p:txBody>
          <a:bodyPr vert="horz" lIns="91440" tIns="45720" rIns="91440" bIns="45720" rtlCol="0" anchor="t">
            <a:no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r>
              <a:rPr lang="en-US" sz="3300">
                <a:solidFill>
                  <a:schemeClr val="tx1"/>
                </a:solidFill>
                <a:latin typeface="Open Sans"/>
                <a:ea typeface="+mn-lt"/>
                <a:cs typeface="+mn-lt"/>
              </a:rPr>
              <a:t>A combination of psychological, functional, social, and economic factors contribute to the occurrence of elder abuse:</a:t>
            </a:r>
            <a:br>
              <a:rPr lang="en-US" sz="3300">
                <a:latin typeface="Open Sans"/>
              </a:rPr>
            </a:br>
            <a:endParaRPr lang="en-US" sz="3300">
              <a:solidFill>
                <a:schemeClr val="tx1"/>
              </a:solidFill>
              <a:latin typeface="Open Sans"/>
              <a:ea typeface="Open Sans"/>
              <a:cs typeface="Open Sans"/>
            </a:endParaRPr>
          </a:p>
          <a:p>
            <a:pPr lvl="3">
              <a:buFont typeface="Wingdings" panose="05000000000000000000" pitchFamily="2" charset="2"/>
              <a:buChar char="§"/>
            </a:pPr>
            <a:r>
              <a:rPr lang="en-US" sz="3300">
                <a:solidFill>
                  <a:schemeClr val="tx1"/>
                </a:solidFill>
                <a:latin typeface="Open Sans"/>
                <a:ea typeface="Open Sans"/>
                <a:cs typeface="Open Sans"/>
              </a:rPr>
              <a:t>social isolation</a:t>
            </a:r>
          </a:p>
          <a:p>
            <a:pPr lvl="3">
              <a:buFont typeface="Wingdings" panose="05000000000000000000" pitchFamily="2" charset="2"/>
              <a:buChar char="§"/>
            </a:pPr>
            <a:r>
              <a:rPr lang="en-US" sz="3300">
                <a:solidFill>
                  <a:schemeClr val="tx1"/>
                </a:solidFill>
                <a:latin typeface="Open Sans"/>
                <a:ea typeface="Open Sans"/>
                <a:cs typeface="Open Sans"/>
              </a:rPr>
              <a:t>lack of access to support services and community resources </a:t>
            </a:r>
          </a:p>
          <a:p>
            <a:pPr lvl="3">
              <a:buFont typeface="Wingdings" panose="05000000000000000000" pitchFamily="2" charset="2"/>
              <a:buChar char="§"/>
            </a:pPr>
            <a:r>
              <a:rPr lang="en-US" sz="3300">
                <a:solidFill>
                  <a:schemeClr val="tx1"/>
                </a:solidFill>
                <a:latin typeface="Open Sans"/>
                <a:ea typeface="Open Sans"/>
                <a:cs typeface="Open Sans"/>
              </a:rPr>
              <a:t>physical, mental, or emotional needs in carrying out daily activities</a:t>
            </a:r>
          </a:p>
          <a:p>
            <a:pPr marL="0" indent="0">
              <a:buNone/>
            </a:pPr>
            <a:endParaRPr lang="en-US" sz="3300" b="1">
              <a:solidFill>
                <a:schemeClr val="tx1"/>
              </a:solidFill>
              <a:latin typeface="Open Sans"/>
              <a:ea typeface="Open Sans"/>
              <a:cs typeface="Open Sans"/>
            </a:endParaRPr>
          </a:p>
          <a:p>
            <a:pPr marL="0" indent="0" algn="ctr">
              <a:buNone/>
            </a:pPr>
            <a:r>
              <a:rPr lang="en-US" sz="3300" b="1">
                <a:solidFill>
                  <a:schemeClr val="tx1"/>
                </a:solidFill>
                <a:latin typeface="Open Sans"/>
                <a:ea typeface="Open Sans"/>
                <a:cs typeface="Open Sans"/>
              </a:rPr>
              <a:t>Elder Abuse can be prevented if we work together to create a stronger society that values and supports all of us as we age. </a:t>
            </a:r>
          </a:p>
          <a:p>
            <a:pPr marL="385445" indent="-385445"/>
            <a:endParaRPr lang="en-US" sz="3000">
              <a:solidFill>
                <a:schemeClr val="tx1"/>
              </a:solidFill>
              <a:latin typeface="Open Sans"/>
              <a:ea typeface="Open Sans"/>
              <a:cs typeface="Open Sans"/>
            </a:endParaRPr>
          </a:p>
        </p:txBody>
      </p:sp>
    </p:spTree>
    <p:extLst>
      <p:ext uri="{BB962C8B-B14F-4D97-AF65-F5344CB8AC3E}">
        <p14:creationId xmlns:p14="http://schemas.microsoft.com/office/powerpoint/2010/main" val="222841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1" name="Title 1">
            <a:extLst>
              <a:ext uri="{FF2B5EF4-FFF2-40B4-BE49-F238E27FC236}">
                <a16:creationId xmlns:a16="http://schemas.microsoft.com/office/drawing/2014/main" id="{4020B29A-1EA5-D995-EF4E-304489888F90}"/>
              </a:ext>
            </a:extLst>
          </p:cNvPr>
          <p:cNvSpPr>
            <a:spLocks noGrp="1"/>
          </p:cNvSpPr>
          <p:nvPr/>
        </p:nvSpPr>
        <p:spPr>
          <a:xfrm>
            <a:off x="914400" y="411957"/>
            <a:ext cx="16459200" cy="1334415"/>
          </a:xfrm>
          <a:prstGeom prst="rect">
            <a:avLst/>
          </a:prstGeom>
        </p:spPr>
        <p:txBody>
          <a:bodyPr vert="horz" lIns="91440" tIns="45720" rIns="91440" bIns="45720" rtlCol="0" anchor="ctr">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mj-lt"/>
                <a:cs typeface="+mj-lt"/>
              </a:rPr>
              <a:t>Elder Abuse Takes Many Forms</a:t>
            </a:r>
            <a:endParaRPr lang="en-US" sz="7200" b="0">
              <a:latin typeface="Open Sans"/>
              <a:ea typeface="+mj-lt"/>
              <a:cs typeface="+mj-lt"/>
            </a:endParaRPr>
          </a:p>
        </p:txBody>
      </p:sp>
      <p:sp>
        <p:nvSpPr>
          <p:cNvPr id="23" name="Content Placeholder 2">
            <a:extLst>
              <a:ext uri="{FF2B5EF4-FFF2-40B4-BE49-F238E27FC236}">
                <a16:creationId xmlns:a16="http://schemas.microsoft.com/office/drawing/2014/main" id="{DF86D05E-1E1A-2147-435E-F08DEE93631B}"/>
              </a:ext>
            </a:extLst>
          </p:cNvPr>
          <p:cNvSpPr txBox="1">
            <a:spLocks/>
          </p:cNvSpPr>
          <p:nvPr/>
        </p:nvSpPr>
        <p:spPr>
          <a:xfrm>
            <a:off x="905904" y="2660400"/>
            <a:ext cx="16013875" cy="1390898"/>
          </a:xfrm>
          <a:prstGeom prst="rect">
            <a:avLst/>
          </a:prstGeom>
        </p:spPr>
        <p:txBody>
          <a:bodyPr vert="horz" lIns="137160" tIns="68580" rIns="137160" bIns="6858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buNone/>
            </a:pPr>
            <a:r>
              <a:rPr lang="en-US" sz="4500">
                <a:latin typeface="Open Sans"/>
                <a:ea typeface="Source Sans Pro"/>
                <a:cs typeface="Open Sans"/>
              </a:rPr>
              <a:t>Elder Abuse occurs in </a:t>
            </a:r>
            <a:r>
              <a:rPr lang="en-US" sz="4500" b="1">
                <a:latin typeface="Open Sans"/>
                <a:ea typeface="Source Sans Pro"/>
                <a:cs typeface="Open Sans"/>
              </a:rPr>
              <a:t>both community and institutional settings </a:t>
            </a:r>
            <a:r>
              <a:rPr lang="en-US" sz="4500">
                <a:latin typeface="Open Sans"/>
                <a:ea typeface="Source Sans Pro"/>
                <a:cs typeface="Open Sans"/>
              </a:rPr>
              <a:t>and takes many forms, including: </a:t>
            </a:r>
          </a:p>
          <a:p>
            <a:pPr marL="0" indent="0">
              <a:buNone/>
            </a:pPr>
            <a:endParaRPr lang="en-US" sz="4500" b="1">
              <a:solidFill>
                <a:schemeClr val="accent5">
                  <a:lumMod val="50000"/>
                </a:schemeClr>
              </a:solidFill>
              <a:latin typeface="Open Sans"/>
              <a:ea typeface="Source Sans Pro"/>
              <a:cs typeface="Open Sans"/>
            </a:endParaRPr>
          </a:p>
        </p:txBody>
      </p:sp>
      <p:sp>
        <p:nvSpPr>
          <p:cNvPr id="24" name="Rectangle 23">
            <a:extLst>
              <a:ext uri="{FF2B5EF4-FFF2-40B4-BE49-F238E27FC236}">
                <a16:creationId xmlns:a16="http://schemas.microsoft.com/office/drawing/2014/main" id="{3FBE04FB-7D6E-E496-01B9-31A5CEE2EB4E}"/>
              </a:ext>
            </a:extLst>
          </p:cNvPr>
          <p:cNvSpPr/>
          <p:nvPr/>
        </p:nvSpPr>
        <p:spPr>
          <a:xfrm>
            <a:off x="3336008" y="8831047"/>
            <a:ext cx="11658741" cy="78483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a:latin typeface="Source Sans Pro"/>
                <a:ea typeface="Source Sans Pro"/>
              </a:rPr>
              <a:t>Multiple </a:t>
            </a:r>
            <a:r>
              <a:rPr lang="en-US" sz="4500" b="1">
                <a:latin typeface="Open Sans"/>
                <a:ea typeface="Source Sans Pro"/>
                <a:cs typeface="Open Sans"/>
              </a:rPr>
              <a:t>forms</a:t>
            </a:r>
            <a:r>
              <a:rPr lang="en-US" sz="4500" b="1">
                <a:latin typeface="Source Sans Pro"/>
                <a:ea typeface="Source Sans Pro"/>
              </a:rPr>
              <a:t> of abuse can occur at once.</a:t>
            </a:r>
            <a:endParaRPr lang="en-US" sz="4500" b="1">
              <a:latin typeface="Source Sans Pro"/>
              <a:ea typeface="Source Sans Pro"/>
              <a:cs typeface="Calibri"/>
            </a:endParaRPr>
          </a:p>
        </p:txBody>
      </p:sp>
      <p:grpSp>
        <p:nvGrpSpPr>
          <p:cNvPr id="25" name="Group 24">
            <a:extLst>
              <a:ext uri="{FF2B5EF4-FFF2-40B4-BE49-F238E27FC236}">
                <a16:creationId xmlns:a16="http://schemas.microsoft.com/office/drawing/2014/main" id="{D9177810-25D3-0457-3709-5468B68C73DC}"/>
              </a:ext>
            </a:extLst>
          </p:cNvPr>
          <p:cNvGrpSpPr/>
          <p:nvPr/>
        </p:nvGrpSpPr>
        <p:grpSpPr>
          <a:xfrm>
            <a:off x="2163055" y="4471318"/>
            <a:ext cx="13962946" cy="3686677"/>
            <a:chOff x="2163055" y="3759639"/>
            <a:chExt cx="13962946" cy="3686677"/>
          </a:xfrm>
        </p:grpSpPr>
        <p:pic>
          <p:nvPicPr>
            <p:cNvPr id="26" name="Content Placeholder 3" descr="A picture containing text&#10;&#10;Description automatically generated">
              <a:extLst>
                <a:ext uri="{FF2B5EF4-FFF2-40B4-BE49-F238E27FC236}">
                  <a16:creationId xmlns:a16="http://schemas.microsoft.com/office/drawing/2014/main" id="{9B1C7F44-120B-F154-7774-3FF6D1A15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66682" y="3867174"/>
              <a:ext cx="2042999" cy="2058021"/>
            </a:xfrm>
            <a:prstGeom prst="rect">
              <a:avLst/>
            </a:prstGeom>
          </p:spPr>
        </p:pic>
        <p:pic>
          <p:nvPicPr>
            <p:cNvPr id="27" name="Picture 26">
              <a:extLst>
                <a:ext uri="{FF2B5EF4-FFF2-40B4-BE49-F238E27FC236}">
                  <a16:creationId xmlns:a16="http://schemas.microsoft.com/office/drawing/2014/main" id="{4C118127-D692-8F44-77D4-BF60A3030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78546" y="3853135"/>
              <a:ext cx="2084820" cy="2058021"/>
            </a:xfrm>
            <a:prstGeom prst="rect">
              <a:avLst/>
            </a:prstGeom>
          </p:spPr>
        </p:pic>
        <p:pic>
          <p:nvPicPr>
            <p:cNvPr id="28" name="Picture 27" descr="Icon&#10;&#10;Description automatically generated">
              <a:extLst>
                <a:ext uri="{FF2B5EF4-FFF2-40B4-BE49-F238E27FC236}">
                  <a16:creationId xmlns:a16="http://schemas.microsoft.com/office/drawing/2014/main" id="{982B9141-9B5A-1929-A63B-1A8EDAA4B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32231" y="3859553"/>
              <a:ext cx="2084820" cy="2063912"/>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D999203F-4A27-EB97-5ECB-925CA4700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252319" y="3867979"/>
              <a:ext cx="2084820" cy="2058021"/>
            </a:xfrm>
            <a:prstGeom prst="rect">
              <a:avLst/>
            </a:prstGeom>
          </p:spPr>
        </p:pic>
        <p:pic>
          <p:nvPicPr>
            <p:cNvPr id="30" name="Picture 29" descr="Icon&#10;&#10;Description automatically generated">
              <a:extLst>
                <a:ext uri="{FF2B5EF4-FFF2-40B4-BE49-F238E27FC236}">
                  <a16:creationId xmlns:a16="http://schemas.microsoft.com/office/drawing/2014/main" id="{3EC40FB8-6CEC-3D46-7E4E-0109DA631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041179" y="3759639"/>
              <a:ext cx="2084822" cy="2063913"/>
            </a:xfrm>
            <a:prstGeom prst="rect">
              <a:avLst/>
            </a:prstGeom>
          </p:spPr>
        </p:pic>
        <p:sp>
          <p:nvSpPr>
            <p:cNvPr id="31" name="TextBox 7">
              <a:extLst>
                <a:ext uri="{FF2B5EF4-FFF2-40B4-BE49-F238E27FC236}">
                  <a16:creationId xmlns:a16="http://schemas.microsoft.com/office/drawing/2014/main" id="{8B6ACC71-7FDA-22ED-6519-F35EE4E64D18}"/>
                </a:ext>
              </a:extLst>
            </p:cNvPr>
            <p:cNvSpPr txBox="1"/>
            <p:nvPr/>
          </p:nvSpPr>
          <p:spPr>
            <a:xfrm flipH="1">
              <a:off x="2163055" y="6264375"/>
              <a:ext cx="2241044"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Physical</a:t>
              </a:r>
              <a:endParaRPr lang="en-US" sz="3500" b="1">
                <a:solidFill>
                  <a:schemeClr val="accent5">
                    <a:lumMod val="50000"/>
                  </a:schemeClr>
                </a:solidFill>
                <a:latin typeface="Roboto"/>
                <a:ea typeface="Roboto"/>
              </a:endParaRPr>
            </a:p>
          </p:txBody>
        </p:sp>
        <p:sp>
          <p:nvSpPr>
            <p:cNvPr id="32" name="TextBox 8">
              <a:extLst>
                <a:ext uri="{FF2B5EF4-FFF2-40B4-BE49-F238E27FC236}">
                  <a16:creationId xmlns:a16="http://schemas.microsoft.com/office/drawing/2014/main" id="{6B3248BA-9939-4B9E-DADD-53E5267F9FA5}"/>
                </a:ext>
              </a:extLst>
            </p:cNvPr>
            <p:cNvSpPr txBox="1"/>
            <p:nvPr/>
          </p:nvSpPr>
          <p:spPr>
            <a:xfrm flipH="1">
              <a:off x="4621061" y="6276765"/>
              <a:ext cx="3384694" cy="116955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Psychological &amp; Emotional</a:t>
              </a:r>
              <a:endParaRPr lang="en-US" sz="3500" b="1">
                <a:solidFill>
                  <a:schemeClr val="accent5">
                    <a:lumMod val="50000"/>
                  </a:schemeClr>
                </a:solidFill>
                <a:latin typeface="Roboto"/>
                <a:ea typeface="Roboto"/>
              </a:endParaRPr>
            </a:p>
          </p:txBody>
        </p:sp>
        <p:sp>
          <p:nvSpPr>
            <p:cNvPr id="33" name="TextBox 9">
              <a:extLst>
                <a:ext uri="{FF2B5EF4-FFF2-40B4-BE49-F238E27FC236}">
                  <a16:creationId xmlns:a16="http://schemas.microsoft.com/office/drawing/2014/main" id="{EA493882-676F-4363-2DD6-129A7025480D}"/>
                </a:ext>
              </a:extLst>
            </p:cNvPr>
            <p:cNvSpPr txBox="1"/>
            <p:nvPr/>
          </p:nvSpPr>
          <p:spPr>
            <a:xfrm flipH="1">
              <a:off x="8257687" y="6275251"/>
              <a:ext cx="2236835"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Financial</a:t>
              </a:r>
            </a:p>
          </p:txBody>
        </p:sp>
        <p:sp>
          <p:nvSpPr>
            <p:cNvPr id="34" name="TextBox 10">
              <a:extLst>
                <a:ext uri="{FF2B5EF4-FFF2-40B4-BE49-F238E27FC236}">
                  <a16:creationId xmlns:a16="http://schemas.microsoft.com/office/drawing/2014/main" id="{2DD24B66-A683-F7BB-D071-20688031917D}"/>
                </a:ext>
              </a:extLst>
            </p:cNvPr>
            <p:cNvSpPr txBox="1"/>
            <p:nvPr/>
          </p:nvSpPr>
          <p:spPr>
            <a:xfrm flipH="1">
              <a:off x="11056184" y="6272777"/>
              <a:ext cx="2482827"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Sexual</a:t>
              </a:r>
              <a:endParaRPr lang="en-US" sz="3500" b="1">
                <a:solidFill>
                  <a:schemeClr val="accent5">
                    <a:lumMod val="50000"/>
                  </a:schemeClr>
                </a:solidFill>
                <a:latin typeface="Roboto"/>
                <a:ea typeface="Roboto"/>
              </a:endParaRPr>
            </a:p>
          </p:txBody>
        </p:sp>
        <p:sp>
          <p:nvSpPr>
            <p:cNvPr id="35" name="TextBox 11">
              <a:extLst>
                <a:ext uri="{FF2B5EF4-FFF2-40B4-BE49-F238E27FC236}">
                  <a16:creationId xmlns:a16="http://schemas.microsoft.com/office/drawing/2014/main" id="{885AC159-1A4C-3767-312F-F0DFA917D832}"/>
                </a:ext>
              </a:extLst>
            </p:cNvPr>
            <p:cNvSpPr txBox="1"/>
            <p:nvPr/>
          </p:nvSpPr>
          <p:spPr>
            <a:xfrm flipH="1">
              <a:off x="14174415" y="6275251"/>
              <a:ext cx="1822836"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Neglect</a:t>
              </a:r>
              <a:endParaRPr lang="en-US" sz="3500" b="1">
                <a:solidFill>
                  <a:schemeClr val="accent5">
                    <a:lumMod val="50000"/>
                  </a:schemeClr>
                </a:solidFill>
                <a:latin typeface="Roboto"/>
                <a:ea typeface="Roboto"/>
                <a:cs typeface="Roboto"/>
              </a:endParaRPr>
            </a:p>
          </p:txBody>
        </p:sp>
      </p:grpSp>
    </p:spTree>
    <p:extLst>
      <p:ext uri="{BB962C8B-B14F-4D97-AF65-F5344CB8AC3E}">
        <p14:creationId xmlns:p14="http://schemas.microsoft.com/office/powerpoint/2010/main" val="66367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2026214" y="4161085"/>
            <a:ext cx="10528539" cy="40457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Wingdings"/>
              <a:buChar char="§"/>
            </a:pPr>
            <a:r>
              <a:rPr lang="en-US" sz="3500">
                <a:latin typeface="Open Sans"/>
                <a:ea typeface="Open Sans"/>
                <a:cs typeface="Open Sans"/>
              </a:rPr>
              <a:t>Unusual changes in behavior or sleep​​</a:t>
            </a:r>
            <a:endParaRPr lang="en-US" sz="3500">
              <a:latin typeface="Open Sans"/>
              <a:ea typeface="Open Sans"/>
              <a:cs typeface="Calibri"/>
            </a:endParaRPr>
          </a:p>
          <a:p>
            <a:pPr marL="457200" indent="-457200">
              <a:lnSpc>
                <a:spcPct val="150000"/>
              </a:lnSpc>
              <a:buFont typeface="Wingdings"/>
              <a:buChar char="§"/>
            </a:pPr>
            <a:r>
              <a:rPr lang="en-US" sz="3500">
                <a:latin typeface="Open Sans"/>
                <a:ea typeface="+mn-lt"/>
                <a:cs typeface="+mn-lt"/>
              </a:rPr>
              <a:t>Fearful of saying or doing something wrong</a:t>
            </a:r>
          </a:p>
          <a:p>
            <a:pPr marL="457200" indent="-457200">
              <a:lnSpc>
                <a:spcPct val="150000"/>
              </a:lnSpc>
              <a:buFont typeface="Wingdings"/>
              <a:buChar char="§"/>
            </a:pPr>
            <a:r>
              <a:rPr lang="en-US" sz="3500">
                <a:latin typeface="Open Sans"/>
                <a:ea typeface="+mn-lt"/>
                <a:cs typeface="+mn-lt"/>
              </a:rPr>
              <a:t>Deferring to others out of fear</a:t>
            </a:r>
            <a:endParaRPr lang="en-US" sz="3500">
              <a:latin typeface="Open Sans"/>
              <a:ea typeface="Open Sans"/>
              <a:cs typeface="Calibri"/>
            </a:endParaRPr>
          </a:p>
          <a:p>
            <a:pPr marL="457200" indent="-457200">
              <a:lnSpc>
                <a:spcPct val="150000"/>
              </a:lnSpc>
              <a:buFont typeface="Wingdings"/>
              <a:buChar char="§"/>
            </a:pPr>
            <a:r>
              <a:rPr lang="en-US" sz="3500">
                <a:latin typeface="Open Sans"/>
                <a:ea typeface="Open Sans"/>
                <a:cs typeface="Open Sans"/>
              </a:rPr>
              <a:t>Isolation from friends or family ​​</a:t>
            </a:r>
          </a:p>
          <a:p>
            <a:pPr marL="457200" indent="-457200">
              <a:lnSpc>
                <a:spcPct val="150000"/>
              </a:lnSpc>
              <a:buFont typeface="Wingdings"/>
              <a:buChar char="§"/>
            </a:pPr>
            <a:r>
              <a:rPr lang="en-US" sz="3500">
                <a:latin typeface="Open Sans"/>
                <a:ea typeface="Open Sans"/>
                <a:cs typeface="Open Sans"/>
              </a:rPr>
              <a:t>Withdrawal from normal activities ​</a:t>
            </a: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67324" y="2916982"/>
            <a:ext cx="12835734" cy="968852"/>
          </a:xfrm>
          <a:prstGeom prst="rect">
            <a:avLst/>
          </a:prstGeom>
        </p:spPr>
        <p:txBody>
          <a:bodyPr vert="horz" lIns="137160" tIns="68580" rIns="137160" bIns="685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400" b="1">
                <a:latin typeface="Open Sans"/>
                <a:ea typeface="Open Sans"/>
                <a:cs typeface="Open Sans"/>
              </a:rPr>
              <a:t>Emotional/ Behavioral Signs: </a:t>
            </a:r>
            <a:endParaRPr lang="en-US" sz="6400">
              <a:latin typeface="Open Sans"/>
              <a:ea typeface="Open Sans"/>
              <a:cs typeface="Open Sans"/>
            </a:endParaRPr>
          </a:p>
          <a:p>
            <a:pPr marL="0" indent="0">
              <a:buNone/>
            </a:pPr>
            <a:endParaRPr lang="en-US" sz="6400">
              <a:latin typeface="Open Sans"/>
              <a:ea typeface="Open Sans"/>
              <a:cs typeface="Open Sans"/>
            </a:endParaRPr>
          </a:p>
        </p:txBody>
      </p:sp>
      <p:pic>
        <p:nvPicPr>
          <p:cNvPr id="29" name="Brain" descr="The icon of brain" title="The icon of brain">
            <a:extLst>
              <a:ext uri="{FF2B5EF4-FFF2-40B4-BE49-F238E27FC236}">
                <a16:creationId xmlns:a16="http://schemas.microsoft.com/office/drawing/2014/main" id="{86C4AF8A-EA89-7977-B19B-440ED39EC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1549" y="1105036"/>
            <a:ext cx="2319266" cy="2304977"/>
          </a:xfrm>
          <a:prstGeom prst="rect">
            <a:avLst/>
          </a:prstGeom>
        </p:spPr>
      </p:pic>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spTree>
    <p:extLst>
      <p:ext uri="{BB962C8B-B14F-4D97-AF65-F5344CB8AC3E}">
        <p14:creationId xmlns:p14="http://schemas.microsoft.com/office/powerpoint/2010/main" val="107177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2184401" y="3684952"/>
            <a:ext cx="12814539" cy="5661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lvl="1" indent="-171450">
              <a:lnSpc>
                <a:spcPct val="150000"/>
              </a:lnSpc>
              <a:buFont typeface="Wingdings,Sans-Serif" panose="020B0604020202020204" pitchFamily="34" charset="0"/>
              <a:buChar char="§"/>
            </a:pPr>
            <a:r>
              <a:rPr lang="en-US" sz="3500">
                <a:latin typeface="Open Sans"/>
                <a:ea typeface="+mn-lt"/>
                <a:cs typeface="+mn-lt"/>
              </a:rPr>
              <a:t> Dehydration or unusual weight loss</a:t>
            </a:r>
            <a:endParaRPr lang="en-US" sz="3500">
              <a:cs typeface="Calibri"/>
            </a:endParaRPr>
          </a:p>
          <a:p>
            <a:pPr marL="171450" lvl="1" indent="-171450">
              <a:lnSpc>
                <a:spcPct val="150000"/>
              </a:lnSpc>
              <a:buFont typeface="Wingdings,Sans-Serif" panose="020B0604020202020204" pitchFamily="34" charset="0"/>
              <a:buChar char="§"/>
            </a:pPr>
            <a:r>
              <a:rPr lang="en-US" sz="3500">
                <a:latin typeface="Open Sans"/>
                <a:ea typeface="+mn-lt"/>
                <a:cs typeface="+mn-lt"/>
              </a:rPr>
              <a:t> Unexplained injuries, bruises, cuts, or sores</a:t>
            </a:r>
          </a:p>
          <a:p>
            <a:pPr marL="171450" lvl="1" indent="-171450">
              <a:lnSpc>
                <a:spcPct val="150000"/>
              </a:lnSpc>
              <a:buFont typeface="Wingdings,Sans-Serif" panose="020B0604020202020204" pitchFamily="34" charset="0"/>
              <a:buChar char="§"/>
            </a:pPr>
            <a:r>
              <a:rPr lang="en-US" sz="3500">
                <a:latin typeface="Open Sans"/>
                <a:ea typeface="+mn-lt"/>
                <a:cs typeface="+mn-lt"/>
              </a:rPr>
              <a:t> Unsanitary living conditions and poor hygiene </a:t>
            </a:r>
          </a:p>
          <a:p>
            <a:pPr marL="171450" lvl="1" indent="-171450">
              <a:lnSpc>
                <a:spcPct val="150000"/>
              </a:lnSpc>
              <a:buFont typeface="Wingdings,Sans-Serif" panose="020B0604020202020204" pitchFamily="34" charset="0"/>
              <a:buChar char="§"/>
            </a:pPr>
            <a:r>
              <a:rPr lang="en-US" sz="3500">
                <a:latin typeface="Open Sans"/>
                <a:ea typeface="+mn-lt"/>
                <a:cs typeface="+mn-lt"/>
              </a:rPr>
              <a:t> Unattended medical needs</a:t>
            </a:r>
          </a:p>
          <a:p>
            <a:pPr marL="171450" lvl="1" indent="-171450">
              <a:lnSpc>
                <a:spcPct val="150000"/>
              </a:lnSpc>
              <a:buFont typeface="Wingdings,Sans-Serif" panose="020B0604020202020204" pitchFamily="34" charset="0"/>
              <a:buChar char="§"/>
            </a:pPr>
            <a:r>
              <a:rPr lang="en-US" sz="3500">
                <a:latin typeface="Open Sans"/>
                <a:ea typeface="+mn-lt"/>
                <a:cs typeface="+mn-lt"/>
              </a:rPr>
              <a:t> Missing daily living aids (glasses, walker, or medications)</a:t>
            </a:r>
          </a:p>
          <a:p>
            <a:pPr marL="171450" lvl="1" indent="-171450">
              <a:lnSpc>
                <a:spcPct val="150000"/>
              </a:lnSpc>
              <a:buFont typeface="Wingdings,Sans-Serif" panose="020B0604020202020204" pitchFamily="34" charset="0"/>
              <a:buChar char="§"/>
            </a:pPr>
            <a:r>
              <a:rPr lang="en-US" sz="3500">
                <a:latin typeface="Open Sans"/>
                <a:ea typeface="+mn-lt"/>
                <a:cs typeface="+mn-lt"/>
              </a:rPr>
              <a:t> Torn, stained, or bloody underclothing</a:t>
            </a:r>
          </a:p>
          <a:p>
            <a:pPr marL="171450" lvl="1" indent="-171450">
              <a:lnSpc>
                <a:spcPct val="150000"/>
              </a:lnSpc>
              <a:buFont typeface="Wingdings,Sans-Serif" panose="020B0604020202020204" pitchFamily="34" charset="0"/>
              <a:buChar char="§"/>
            </a:pPr>
            <a:r>
              <a:rPr lang="en-US" sz="3500">
                <a:latin typeface="Open Sans"/>
                <a:ea typeface="+mn-lt"/>
                <a:cs typeface="+mn-lt"/>
              </a:rPr>
              <a:t> Sexually transmitted diseases without clear explanation</a:t>
            </a:r>
            <a:endParaRPr lang="en-US" sz="3500">
              <a:latin typeface="Open Sans"/>
              <a:ea typeface="Open Sans"/>
              <a:cs typeface="Open Sans"/>
            </a:endParaRP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67324" y="2572268"/>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Physical Signs: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Content Placeholder 3" descr="A picture containing text&#10;&#10;Description automatically generated">
            <a:extLst>
              <a:ext uri="{FF2B5EF4-FFF2-40B4-BE49-F238E27FC236}">
                <a16:creationId xmlns:a16="http://schemas.microsoft.com/office/drawing/2014/main" id="{31FFB8AF-13E8-FBF9-7278-CB80743B0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798368" y="929515"/>
            <a:ext cx="2387277" cy="2402299"/>
          </a:xfrm>
          <a:prstGeom prst="rect">
            <a:avLst/>
          </a:prstGeom>
        </p:spPr>
      </p:pic>
    </p:spTree>
    <p:extLst>
      <p:ext uri="{BB962C8B-B14F-4D97-AF65-F5344CB8AC3E}">
        <p14:creationId xmlns:p14="http://schemas.microsoft.com/office/powerpoint/2010/main" val="4031025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3">
      <a:dk1>
        <a:srgbClr val="261558"/>
      </a:dk1>
      <a:lt1>
        <a:sysClr val="window" lastClr="FFFFFF"/>
      </a:lt1>
      <a:dk2>
        <a:srgbClr val="080C09"/>
      </a:dk2>
      <a:lt2>
        <a:srgbClr val="E6E6E6"/>
      </a:lt2>
      <a:accent1>
        <a:srgbClr val="D7282F"/>
      </a:accent1>
      <a:accent2>
        <a:srgbClr val="E8AB14"/>
      </a:accent2>
      <a:accent3>
        <a:srgbClr val="58B946"/>
      </a:accent3>
      <a:accent4>
        <a:srgbClr val="009AC7"/>
      </a:accent4>
      <a:accent5>
        <a:srgbClr val="492F92"/>
      </a:accent5>
      <a:accent6>
        <a:srgbClr val="000000"/>
      </a:accent6>
      <a:hlink>
        <a:srgbClr val="492F92"/>
      </a:hlink>
      <a:folHlink>
        <a:srgbClr val="492F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3127</Words>
  <Application>Microsoft Office PowerPoint</Application>
  <PresentationFormat>Custom</PresentationFormat>
  <Paragraphs>303</Paragraphs>
  <Slides>19</Slides>
  <Notes>19</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Open Sans</vt:lpstr>
      <vt:lpstr>Open Sans Italics</vt:lpstr>
      <vt:lpstr>Source Sans Pro</vt:lpstr>
      <vt:lpstr>Palatino Linotype</vt:lpstr>
      <vt:lpstr>Wingdings,Sans-Serif</vt:lpstr>
      <vt:lpstr>Calibri Light</vt:lpstr>
      <vt:lpstr>Calibri</vt:lpstr>
      <vt:lpstr>Calibri,Sans-Serif</vt:lpstr>
      <vt:lpstr>Wingdings</vt:lpstr>
      <vt:lpstr>Arial</vt:lpstr>
      <vt:lpstr>Roboto</vt:lpstr>
      <vt:lpstr>Century Gothic</vt:lpstr>
      <vt:lpstr>Open Sans Bold</vt:lpstr>
      <vt:lpstr>Office Theme</vt:lpstr>
      <vt:lpstr>3_Office Theme</vt:lpstr>
      <vt:lpstr>5_Office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Promo Packet</dc:title>
  <dc:creator>Calleros, Alexis</dc:creator>
  <cp:lastModifiedBy>Calleros, Alexis</cp:lastModifiedBy>
  <cp:revision>13</cp:revision>
  <dcterms:created xsi:type="dcterms:W3CDTF">2006-08-16T00:00:00Z</dcterms:created>
  <dcterms:modified xsi:type="dcterms:W3CDTF">2023-05-30T18:25:39Z</dcterms:modified>
  <dc:identifier>DAFQo7i6Uy4</dc:identifier>
</cp:coreProperties>
</file>