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30F_9ACD1A08.xml" ContentType="application/vnd.ms-powerpoint.comments+xml"/>
  <Override PartName="/ppt/notesSlides/notesSlide14.xml" ContentType="application/vnd.openxmlformats-officedocument.presentationml.notesSlide+xml"/>
  <Override PartName="/ppt/comments/modernComment_30E_88928D4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0" r:id="rId2"/>
    <p:sldMasterId id="2147483757" r:id="rId3"/>
    <p:sldMasterId id="2147483782" r:id="rId4"/>
  </p:sldMasterIdLst>
  <p:notesMasterIdLst>
    <p:notesMasterId r:id="rId23"/>
  </p:notesMasterIdLst>
  <p:sldIdLst>
    <p:sldId id="759" r:id="rId5"/>
    <p:sldId id="762" r:id="rId6"/>
    <p:sldId id="768" r:id="rId7"/>
    <p:sldId id="774" r:id="rId8"/>
    <p:sldId id="770" r:id="rId9"/>
    <p:sldId id="771" r:id="rId10"/>
    <p:sldId id="789" r:id="rId11"/>
    <p:sldId id="775" r:id="rId12"/>
    <p:sldId id="776" r:id="rId13"/>
    <p:sldId id="777" r:id="rId14"/>
    <p:sldId id="788" r:id="rId15"/>
    <p:sldId id="778" r:id="rId16"/>
    <p:sldId id="783" r:id="rId17"/>
    <p:sldId id="782" r:id="rId18"/>
    <p:sldId id="780" r:id="rId19"/>
    <p:sldId id="787" r:id="rId20"/>
    <p:sldId id="784" r:id="rId21"/>
    <p:sldId id="7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EB4508-D446-8685-A7F3-822E96C824FF}" name="Esquivel, Richard" initials="ER" userId="S::richard.esquivel@med.usc.edu::eb936f9d-8ca5-4546-9ec1-018c4a38da5c" providerId="AD"/>
  <p188:author id="{5EFA81E0-B7D5-2E25-8091-0BAF2E76739D}" name="Calleros, Alexis" initials="CA" userId="S::alexis.calleros@med.usc.edu::9352dcc2-0de0-465d-8b59-75e1cbefd40f" providerId="AD"/>
  <p188:author id="{ED2D56EA-A6D2-3334-FC9C-AFB56591EAA4}" name="Schoen, Julie" initials="SJ" userId="S::julie.schoen@med.usc.edu::e6af23bd-8716-48b5-9440-a4e7c7dfbc1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785AE-B11B-62F1-0A9F-62331B66D343}" v="9" dt="2024-05-14T15:04:17.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30E_88928D40.xml><?xml version="1.0" encoding="utf-8"?>
<p188:cmLst xmlns:a="http://schemas.openxmlformats.org/drawingml/2006/main" xmlns:r="http://schemas.openxmlformats.org/officeDocument/2006/relationships" xmlns:p188="http://schemas.microsoft.com/office/powerpoint/2018/8/main">
  <p188:cm id="{73AF45BA-3896-4521-BF7E-9D8A7AF3591D}" authorId="{A9EB4508-D446-8685-A7F3-822E96C824FF}" status="resolved" created="2024-04-01T21:48:21.850" complete="100000">
    <pc:sldMkLst xmlns:pc="http://schemas.microsoft.com/office/powerpoint/2013/main/command">
      <pc:docMk/>
      <pc:sldMk cId="2291305792" sldId="782"/>
    </pc:sldMkLst>
    <p188:replyLst>
      <p188:reply id="{A0A768A3-85E5-441F-9820-ACCA8FCF97EA}" authorId="{ED2D56EA-A6D2-3334-FC9C-AFB56591EAA4}" created="2024-04-23T20:08:11.114">
        <p188:txBody>
          <a:bodyPr/>
          <a:lstStyle/>
          <a:p>
            <a:r>
              <a:rPr lang="en-US"/>
              <a:t>Completed.  We have permission to use</a:t>
            </a:r>
          </a:p>
        </p188:txBody>
      </p188:reply>
    </p188:replyLst>
    <p188:txBody>
      <a:bodyPr/>
      <a:lstStyle/>
      <a:p>
        <a:r>
          <a:rPr lang="en-US"/>
          <a:t>This is an EJI video but do we need to ask to use it? </a:t>
        </a:r>
      </a:p>
    </p188:txBody>
  </p188:cm>
</p188:cmLst>
</file>

<file path=ppt/comments/modernComment_30F_9ACD1A08.xml><?xml version="1.0" encoding="utf-8"?>
<p188:cmLst xmlns:a="http://schemas.openxmlformats.org/drawingml/2006/main" xmlns:r="http://schemas.openxmlformats.org/officeDocument/2006/relationships" xmlns:p188="http://schemas.microsoft.com/office/powerpoint/2018/8/main">
  <p188:cm id="{FF4DF134-789C-479B-A739-E8DBEB5951C8}" authorId="{A9EB4508-D446-8685-A7F3-822E96C824FF}" status="resolved" created="2024-04-01T21:48:10.038" complete="100000">
    <pc:sldMkLst xmlns:pc="http://schemas.microsoft.com/office/powerpoint/2013/main/command">
      <pc:docMk/>
      <pc:sldMk cId="2597132808" sldId="783"/>
    </pc:sldMkLst>
    <p188:replyLst>
      <p188:reply id="{B2A48A61-300F-4BD0-8E07-1F244A1E8745}" authorId="{ED2D56EA-A6D2-3334-FC9C-AFB56591EAA4}" created="2024-04-23T20:08:39.896">
        <p188:txBody>
          <a:bodyPr/>
          <a:lstStyle/>
          <a:p>
            <a:r>
              <a:rPr lang="en-US"/>
              <a:t>Yes</a:t>
            </a:r>
          </a:p>
        </p188:txBody>
      </p188:reply>
      <p188:reply id="{0085D064-AE09-49CA-9388-600D54E147B4}" authorId="{ED2D56EA-A6D2-3334-FC9C-AFB56591EAA4}" created="2024-04-23T20:08:53.428">
        <p188:txBody>
          <a:bodyPr/>
          <a:lstStyle/>
          <a:p>
            <a:r>
              <a:rPr lang="en-US"/>
              <a:t>WE can use this video</a:t>
            </a:r>
          </a:p>
        </p188:txBody>
      </p188:reply>
    </p188:replyLst>
    <p188:txBody>
      <a:bodyPr/>
      <a:lstStyle/>
      <a:p>
        <a:r>
          <a:rPr lang="en-US"/>
          <a:t>This is an EJI video but do we need to ask to use it? </a:t>
        </a:r>
      </a:p>
    </p188:txBody>
    <p188:extLst>
      <p:ext xmlns:p="http://schemas.openxmlformats.org/presentationml/2006/main" uri="{57CB4572-C831-44C2-8A1C-0ADB6CCDFE69}">
        <p223:reactions xmlns:p223="http://schemas.microsoft.com/office/powerpoint/2022/03/main">
          <p223:rxn type="👍">
            <p223:instance time="2024-04-23T20:58:02.230" authorId="{A9EB4508-D446-8685-A7F3-822E96C824FF}"/>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6F201-4468-4A5B-9EC6-022E18A386E0}" type="datetimeFigureOut">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3F7D8-6102-4CD0-8B31-A8C755ECF768}" type="slidenum">
              <a:t>‹#›</a:t>
            </a:fld>
            <a:endParaRPr lang="en-US"/>
          </a:p>
        </p:txBody>
      </p:sp>
    </p:spTree>
    <p:extLst>
      <p:ext uri="{BB962C8B-B14F-4D97-AF65-F5344CB8AC3E}">
        <p14:creationId xmlns:p14="http://schemas.microsoft.com/office/powerpoint/2010/main" val="40849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hs.gov/sites/default/files/ocr/privacy/hipaa/understanding/special/emergency/final_hipaa_guide_law_enforcemen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hs.gov/hipaa/for-professionals/faq/505/what-does-the-privacy-rule-allow-covered-entities-to-disclose-to-law-enforcement-officia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gle.usc.edu/law-enforcement-resources/community-resource-referra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justice.gov/elderjustice/elder-justice-network-locator-map#map"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agle.usc.edu/wp-content/uploads/2024/05/EAGLE-RESOURCE-FLYER.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psa-now.org/understanding-and-working-with-adult-protective-services/%20&#8203;&#160;%20&#82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heconsumervoice.org/issues/recipients/nursing-home-residents/residents-right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tcombudsman.org/about/about-ombudsman" TargetMode="External"/><Relationship Id="rId4" Type="http://schemas.openxmlformats.org/officeDocument/2006/relationships/hyperlink" Target="https://ltcombudsman.org/index.php/omb_support/nors/nors-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a:t>
            </a:fld>
            <a:endParaRPr lang="en-IN"/>
          </a:p>
        </p:txBody>
      </p:sp>
    </p:spTree>
    <p:extLst>
      <p:ext uri="{BB962C8B-B14F-4D97-AF65-F5344CB8AC3E}">
        <p14:creationId xmlns:p14="http://schemas.microsoft.com/office/powerpoint/2010/main" val="67471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pPr marL="457200" indent="-457200">
              <a:lnSpc>
                <a:spcPct val="150000"/>
              </a:lnSpc>
              <a:buFont typeface="Arial,Sans-Serif"/>
              <a:buChar char="•"/>
            </a:pPr>
            <a:r>
              <a:rPr lang="en-US"/>
              <a:t>Advise on criminal investigations—whether cases should be pursued and what evidence is needed</a:t>
            </a:r>
          </a:p>
          <a:p>
            <a:pPr marL="457200" indent="-457200">
              <a:lnSpc>
                <a:spcPct val="150000"/>
              </a:lnSpc>
              <a:buFont typeface="Arial,Sans-Serif"/>
              <a:buChar char="•"/>
            </a:pPr>
            <a:r>
              <a:rPr lang="en-US"/>
              <a:t>Assist law enforcement with search warrants</a:t>
            </a:r>
          </a:p>
          <a:p>
            <a:pPr marL="457200" indent="-457200">
              <a:lnSpc>
                <a:spcPct val="150000"/>
              </a:lnSpc>
              <a:buFont typeface="Arial,Sans-Serif"/>
              <a:buChar char="•"/>
            </a:pPr>
            <a:r>
              <a:rPr lang="en-US"/>
              <a:t>Review cases referred by law enforcement to determine whether charges can/should be filed</a:t>
            </a:r>
          </a:p>
          <a:p>
            <a:pPr marL="457200" indent="-457200">
              <a:lnSpc>
                <a:spcPct val="150000"/>
              </a:lnSpc>
              <a:buFont typeface="Arial,Sans-Serif"/>
              <a:buChar char="•"/>
            </a:pPr>
            <a:r>
              <a:rPr lang="en-US"/>
              <a:t>File charges and handle all aspects of a criminal case including bail hearings, negotiations, trials, and sentencings</a:t>
            </a:r>
          </a:p>
          <a:p>
            <a:pPr marL="457200" indent="-457200">
              <a:lnSpc>
                <a:spcPct val="150000"/>
              </a:lnSpc>
              <a:buFont typeface="Arial,Sans-Serif"/>
              <a:buChar char="•"/>
            </a:pPr>
            <a:r>
              <a:rPr lang="en-US"/>
              <a:t>Work with victims and their families on charged cases</a:t>
            </a:r>
          </a:p>
          <a:p>
            <a:pPr marL="457200" indent="-457200">
              <a:lnSpc>
                <a:spcPct val="150000"/>
              </a:lnSpc>
              <a:buFont typeface="Arial,Sans-Serif"/>
              <a:buChar char="•"/>
            </a:pPr>
            <a:endParaRPr lang="en-US"/>
          </a:p>
          <a:p>
            <a:pPr marL="457200" indent="-457200">
              <a:lnSpc>
                <a:spcPct val="150000"/>
              </a:lnSpc>
              <a:buFont typeface="Arial,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10</a:t>
            </a:fld>
            <a:endParaRPr lang="en-US"/>
          </a:p>
        </p:txBody>
      </p:sp>
    </p:spTree>
    <p:extLst>
      <p:ext uri="{BB962C8B-B14F-4D97-AF65-F5344CB8AC3E}">
        <p14:creationId xmlns:p14="http://schemas.microsoft.com/office/powerpoint/2010/main" val="38334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11</a:t>
            </a:fld>
            <a:endParaRPr lang="en-US"/>
          </a:p>
        </p:txBody>
      </p:sp>
    </p:spTree>
    <p:extLst>
      <p:ext uri="{BB962C8B-B14F-4D97-AF65-F5344CB8AC3E}">
        <p14:creationId xmlns:p14="http://schemas.microsoft.com/office/powerpoint/2010/main" val="397312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Consider speaking with a medical doctor for an opinion on the victim’s bruising patterns</a:t>
            </a:r>
            <a:endParaRPr lang="en-US"/>
          </a:p>
          <a:p>
            <a:pPr marL="171450" indent="-171450">
              <a:buFont typeface="Arial"/>
              <a:buChar char="•"/>
            </a:pPr>
            <a:r>
              <a:rPr lang="en-US"/>
              <a:t>If possible, consult with a doctor who is knowledgeable about elder abuse</a:t>
            </a:r>
            <a:endParaRPr lang="en-US">
              <a:cs typeface="Calibri"/>
            </a:endParaRPr>
          </a:p>
          <a:p>
            <a:r>
              <a:rPr lang="en-US"/>
              <a:t> </a:t>
            </a:r>
            <a:endParaRPr lang="en-US">
              <a:cs typeface="Calibri"/>
            </a:endParaRPr>
          </a:p>
          <a:p>
            <a:r>
              <a:rPr lang="en-US" b="1"/>
              <a:t>Request medical records that may reveal important information about the victim’s past function and abilities</a:t>
            </a:r>
            <a:endParaRPr lang="en-US"/>
          </a:p>
          <a:p>
            <a:pPr marL="171450" indent="-171450">
              <a:buFont typeface="Arial"/>
              <a:buChar char="•"/>
            </a:pPr>
            <a:r>
              <a:rPr lang="en-US"/>
              <a:t>Specifically ask for the following records:</a:t>
            </a:r>
            <a:endParaRPr lang="en-US">
              <a:cs typeface="Calibri"/>
            </a:endParaRPr>
          </a:p>
          <a:p>
            <a:pPr marL="628650" lvl="1" indent="-171450">
              <a:buFont typeface="Arial"/>
              <a:buChar char="•"/>
            </a:pPr>
            <a:r>
              <a:rPr lang="en-US"/>
              <a:t>medical photos</a:t>
            </a:r>
            <a:endParaRPr lang="en-US">
              <a:cs typeface="Calibri"/>
            </a:endParaRPr>
          </a:p>
          <a:p>
            <a:pPr marL="628650" lvl="1" indent="-171450">
              <a:buFont typeface="Arial"/>
              <a:buChar char="•"/>
            </a:pPr>
            <a:r>
              <a:rPr lang="en-US"/>
              <a:t>descriptions and sizes of wounds</a:t>
            </a:r>
            <a:endParaRPr lang="en-US">
              <a:cs typeface="Calibri"/>
            </a:endParaRPr>
          </a:p>
          <a:p>
            <a:pPr marL="628650" lvl="1" indent="-171450">
              <a:buFont typeface="Arial"/>
              <a:buChar char="•"/>
            </a:pPr>
            <a:r>
              <a:rPr lang="en-US"/>
              <a:t>victim’s statements about what happened</a:t>
            </a:r>
            <a:endParaRPr lang="en-US">
              <a:cs typeface="Calibri"/>
            </a:endParaRPr>
          </a:p>
          <a:p>
            <a:pPr marL="628650" lvl="1" indent="-171450">
              <a:buFont typeface="Arial"/>
              <a:buChar char="•"/>
            </a:pPr>
            <a:r>
              <a:rPr lang="en-US"/>
              <a:t>their own opinion about the cause (if possible)</a:t>
            </a:r>
            <a:endParaRPr lang="en-US">
              <a:cs typeface="Calibri"/>
            </a:endParaRPr>
          </a:p>
          <a:p>
            <a:pPr marL="628650" lvl="1" indent="-171450">
              <a:buFont typeface="Arial"/>
              <a:buChar char="•"/>
            </a:pPr>
            <a:endParaRPr lang="en-US" b="1"/>
          </a:p>
          <a:p>
            <a:pPr lvl="1"/>
            <a:r>
              <a:rPr lang="en-US" b="1"/>
              <a:t>Seek a capacity evaluation by a physician or psychologist if the decision-making capacity of the victim is a question</a:t>
            </a:r>
            <a:endParaRPr lang="en-US">
              <a:cs typeface="Calibri"/>
            </a:endParaRPr>
          </a:p>
          <a:p>
            <a:pPr marL="171450" indent="-171450">
              <a:buFont typeface="Arial"/>
              <a:buChar char="•"/>
            </a:pPr>
            <a:r>
              <a:rPr lang="en-US"/>
              <a:t>Especially important for cases involving financial abuse or neglect</a:t>
            </a:r>
            <a:endParaRPr lang="en-US">
              <a:cs typeface="Calibri"/>
            </a:endParaRPr>
          </a:p>
          <a:p>
            <a:r>
              <a:rPr lang="en-US"/>
              <a:t> </a:t>
            </a:r>
            <a:endParaRPr lang="en-US">
              <a:cs typeface="Calibri"/>
            </a:endParaRPr>
          </a:p>
          <a:p>
            <a:br>
              <a:rPr lang="en-US">
                <a:cs typeface="+mn-lt"/>
              </a:rPr>
            </a:br>
            <a:endParaRPr lang="en-US"/>
          </a:p>
          <a:p>
            <a:r>
              <a:rPr lang="en-US" b="1"/>
              <a:t>HIPAA &amp; Law Enforcement Requests</a:t>
            </a:r>
            <a:endParaRPr lang="en-US"/>
          </a:p>
          <a:p>
            <a:r>
              <a:rPr lang="en-US"/>
              <a:t>If healthcare professionals express reluctance to share medical information due to HIPAA, refer them to:</a:t>
            </a:r>
            <a:endParaRPr lang="en-US">
              <a:cs typeface="Calibri"/>
            </a:endParaRPr>
          </a:p>
          <a:p>
            <a:pPr marL="171450" indent="-171450">
              <a:buFont typeface="Arial"/>
              <a:buChar char="•"/>
            </a:pPr>
            <a:r>
              <a:rPr lang="en-US" u="sng">
                <a:hlinkClick r:id="rId3"/>
              </a:rPr>
              <a:t>HIPAA: A Guide for Law Enforcement (PDF)</a:t>
            </a:r>
            <a:endParaRPr lang="en-US"/>
          </a:p>
          <a:p>
            <a:pPr marL="171450" indent="-171450">
              <a:buFont typeface="Arial"/>
              <a:buChar char="•"/>
            </a:pPr>
            <a:r>
              <a:rPr lang="en-US" u="sng">
                <a:hlinkClick r:id="rId4"/>
              </a:rPr>
              <a:t>S. Department of Health &amp; Human Services &gt; HIPAA &gt; For Professionals &gt; FAQs &gt; When does the Privacy Rule allow covered entities to disclose protected health information to law</a:t>
            </a:r>
            <a:endParaRPr lang="en-US"/>
          </a:p>
          <a:p>
            <a:endParaRPr lang="en-US" b="1">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12</a:t>
            </a:fld>
            <a:endParaRPr lang="en-US"/>
          </a:p>
        </p:txBody>
      </p:sp>
    </p:spTree>
    <p:extLst>
      <p:ext uri="{BB962C8B-B14F-4D97-AF65-F5344CB8AC3E}">
        <p14:creationId xmlns:p14="http://schemas.microsoft.com/office/powerpoint/2010/main" val="189538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Mental health professionals, including psychologists, psychiatrists, therapists, and social workers, may assist in examining victims, sharing mental health diagnoses and information, and providing recommendations for appropriate interventions. They can also assist by helping to stabilize a victim or perpetrator experiencing a mental health crisis and reducing potential risk or harm. </a:t>
            </a:r>
          </a:p>
          <a:p>
            <a:endParaRPr lang="en-US">
              <a:cs typeface="Calibri"/>
            </a:endParaRPr>
          </a:p>
          <a:p>
            <a:r>
              <a:rPr lang="en-US" err="1"/>
              <a:t>Geropsychologists</a:t>
            </a:r>
            <a:r>
              <a:rPr lang="en-US"/>
              <a:t> and geriatric psychiatrists conduct capacity assessments to evaluate decisional capacity. Their expertise is often essential when a victim refuses assistance. </a:t>
            </a:r>
            <a:r>
              <a:rPr lang="en-US" err="1"/>
              <a:t>Geropsychologists</a:t>
            </a:r>
            <a:r>
              <a:rPr lang="en-US"/>
              <a:t> and geriatric psychiatrists determine if a client has capacity, namely the ability to make a decision or perform a specific task. Capacity assessments are nuanced, complex, and consequential. Clients with capacity may reject APS services, while a client who lacks capacity may not.</a:t>
            </a:r>
            <a:endParaRPr lang="en-US">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13</a:t>
            </a:fld>
            <a:endParaRPr lang="en-US"/>
          </a:p>
        </p:txBody>
      </p:sp>
    </p:spTree>
    <p:extLst>
      <p:ext uri="{BB962C8B-B14F-4D97-AF65-F5344CB8AC3E}">
        <p14:creationId xmlns:p14="http://schemas.microsoft.com/office/powerpoint/2010/main" val="169389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Role of an elder justice Victim Advocate                     </a:t>
            </a:r>
          </a:p>
          <a:p>
            <a:pPr marL="457200" indent="-457200">
              <a:lnSpc>
                <a:spcPct val="150000"/>
              </a:lnSpc>
              <a:buFont typeface="Arial,Sans-Serif"/>
              <a:buChar char="•"/>
            </a:pPr>
            <a:r>
              <a:rPr lang="en-US"/>
              <a:t>Work in the community and/or in the justice system </a:t>
            </a:r>
            <a:endParaRPr lang="en-US">
              <a:ea typeface="Calibri"/>
              <a:cs typeface="Calibri"/>
            </a:endParaRPr>
          </a:p>
          <a:p>
            <a:pPr marL="457200" indent="-457200">
              <a:lnSpc>
                <a:spcPct val="150000"/>
              </a:lnSpc>
              <a:buFont typeface="Arial,Sans-Serif"/>
              <a:buChar char="•"/>
            </a:pPr>
            <a:r>
              <a:rPr lang="en-US"/>
              <a:t>Advise on the criminal/ civil justice process </a:t>
            </a:r>
            <a:endParaRPr lang="en-US">
              <a:ea typeface="Calibri"/>
              <a:cs typeface="Calibri"/>
            </a:endParaRPr>
          </a:p>
          <a:p>
            <a:pPr marL="457200" indent="-457200">
              <a:lnSpc>
                <a:spcPct val="150000"/>
              </a:lnSpc>
              <a:buFont typeface="Arial,Sans-Serif"/>
              <a:buChar char="•"/>
            </a:pPr>
            <a:r>
              <a:rPr lang="en-US"/>
              <a:t>Accompany victims to court for emotional support</a:t>
            </a:r>
          </a:p>
          <a:p>
            <a:pPr marL="457200" indent="-457200">
              <a:lnSpc>
                <a:spcPct val="150000"/>
              </a:lnSpc>
              <a:buFont typeface="Arial,Sans-Serif"/>
              <a:buChar char="•"/>
            </a:pPr>
            <a:r>
              <a:rPr lang="en-US"/>
              <a:t>Work with older adults to preserve independence and safety </a:t>
            </a:r>
            <a:endParaRPr lang="en-US">
              <a:ea typeface="Calibri"/>
              <a:cs typeface="Calibri"/>
            </a:endParaRPr>
          </a:p>
          <a:p>
            <a:pPr marL="457200" indent="-457200">
              <a:lnSpc>
                <a:spcPct val="150000"/>
              </a:lnSpc>
              <a:buFont typeface="Arial,Sans-Serif"/>
              <a:buChar char="•"/>
            </a:pPr>
            <a:r>
              <a:rPr lang="en-US"/>
              <a:t>Connect victims with support services </a:t>
            </a:r>
            <a:endParaRPr lang="en-US">
              <a:ea typeface="Calibri"/>
              <a:cs typeface="Calibri"/>
            </a:endParaRPr>
          </a:p>
          <a:p>
            <a:pPr marL="457200" indent="-457200">
              <a:lnSpc>
                <a:spcPct val="150000"/>
              </a:lnSpc>
              <a:buFont typeface="Arial,Sans-Serif"/>
              <a:buChar char="•"/>
            </a:pPr>
            <a:r>
              <a:rPr lang="en-US"/>
              <a:t>Services are mostly provided in-person</a:t>
            </a:r>
          </a:p>
          <a:p>
            <a:pPr marL="457200" indent="-457200">
              <a:lnSpc>
                <a:spcPct val="150000"/>
              </a:lnSpc>
              <a:buFont typeface="Arial,Sans-Serif"/>
              <a:buChar char="•"/>
            </a:pPr>
            <a:r>
              <a:rPr lang="en-US"/>
              <a:t>Utilizes a person-centered model</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A73F7D8-6102-4CD0-8B31-A8C755ECF768}" type="slidenum">
              <a:rPr lang="en-US"/>
              <a:t>14</a:t>
            </a:fld>
            <a:endParaRPr lang="en-US"/>
          </a:p>
        </p:txBody>
      </p:sp>
    </p:spTree>
    <p:extLst>
      <p:ext uri="{BB962C8B-B14F-4D97-AF65-F5344CB8AC3E}">
        <p14:creationId xmlns:p14="http://schemas.microsoft.com/office/powerpoint/2010/main" val="364740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pPr marL="457200" indent="-457200">
              <a:lnSpc>
                <a:spcPct val="150000"/>
              </a:lnSpc>
              <a:buFont typeface="Arial,Sans-Serif"/>
              <a:buChar char="•"/>
            </a:pPr>
            <a:r>
              <a:rPr lang="en-US"/>
              <a:t>Analyze financial documents for cases in which there may be a financial motive</a:t>
            </a:r>
          </a:p>
          <a:p>
            <a:pPr marL="457200" indent="-457200">
              <a:lnSpc>
                <a:spcPct val="150000"/>
              </a:lnSpc>
              <a:buFont typeface="Arial,Sans-Serif"/>
              <a:buChar char="•"/>
            </a:pPr>
            <a:r>
              <a:rPr lang="en-US"/>
              <a:t>Advise on what additional documents are needed in an investigation/prosecution</a:t>
            </a:r>
          </a:p>
          <a:p>
            <a:pPr marL="457200" indent="-457200">
              <a:lnSpc>
                <a:spcPct val="150000"/>
              </a:lnSpc>
              <a:buFont typeface="Arial,Sans-Serif"/>
              <a:buChar char="•"/>
            </a:pPr>
            <a:r>
              <a:rPr lang="en-US"/>
              <a:t>Create spreadsheets summarizing financial documents to assist law enforcement, prosecutors, and juries in understanding complex financial crimes</a:t>
            </a:r>
          </a:p>
          <a:p>
            <a:pPr marL="457200" indent="-457200">
              <a:lnSpc>
                <a:spcPct val="150000"/>
              </a:lnSpc>
              <a:buFont typeface="Arial,Sans-Serif"/>
              <a:buChar char="•"/>
            </a:pPr>
            <a:r>
              <a:rPr lang="en-US"/>
              <a:t>Determine restitution amounts</a:t>
            </a:r>
          </a:p>
          <a:p>
            <a:pPr marL="457200" indent="-457200">
              <a:lnSpc>
                <a:spcPct val="150000"/>
              </a:lnSpc>
              <a:buFont typeface="Arial,Sans-Serif"/>
              <a:buChar char="•"/>
            </a:pPr>
            <a:r>
              <a:rPr lang="en-US"/>
              <a:t>Testify at trial to explain to the jury how the victim’s assets were obtained and spent by the defendant</a:t>
            </a:r>
          </a:p>
          <a:p>
            <a:pPr marL="457200" indent="-457200">
              <a:lnSpc>
                <a:spcPct val="150000"/>
              </a:lnSpc>
              <a:buFont typeface="Arial,Sans-Serif"/>
              <a:buChar char="•"/>
            </a:pPr>
            <a:endParaRPr lang="en-US"/>
          </a:p>
          <a:p>
            <a:pPr marL="457200" indent="-457200">
              <a:lnSpc>
                <a:spcPct val="150000"/>
              </a:lnSpc>
              <a:buFont typeface="Arial,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15</a:t>
            </a:fld>
            <a:endParaRPr lang="en-US"/>
          </a:p>
        </p:txBody>
      </p:sp>
    </p:spTree>
    <p:extLst>
      <p:ext uri="{BB962C8B-B14F-4D97-AF65-F5344CB8AC3E}">
        <p14:creationId xmlns:p14="http://schemas.microsoft.com/office/powerpoint/2010/main" val="19459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16</a:t>
            </a:fld>
            <a:endParaRPr lang="en-US"/>
          </a:p>
        </p:txBody>
      </p:sp>
    </p:spTree>
    <p:extLst>
      <p:ext uri="{BB962C8B-B14F-4D97-AF65-F5344CB8AC3E}">
        <p14:creationId xmlns:p14="http://schemas.microsoft.com/office/powerpoint/2010/main" val="193248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EAGLE Community Resource Referral- </a:t>
            </a:r>
            <a:r>
              <a:rPr lang="en-US">
                <a:hlinkClick r:id="rId3"/>
              </a:rPr>
              <a:t>https://eagle.usc.edu/law-enforcement-resources/community-resource-referral/</a:t>
            </a:r>
            <a:endParaRPr lang="en-US">
              <a:ea typeface="Calibri"/>
              <a:cs typeface="Calibri"/>
              <a:hlinkClick r:id="" action="ppaction://noaction"/>
            </a:endParaRPr>
          </a:p>
          <a:p>
            <a:endParaRPr lang="en-US">
              <a:cs typeface="Calibri"/>
            </a:endParaRPr>
          </a:p>
          <a:p>
            <a:r>
              <a:rPr lang="en-US"/>
              <a:t>In addition to EAGLE's Community Resource Referral, the DOJ Elder Justice Initiative's Elder Justice Network Locator Map may assist you in locating and collaborating with elder justice networks/ teams across the nation. - </a:t>
            </a:r>
            <a:r>
              <a:rPr lang="en-US">
                <a:hlinkClick r:id="rId4"/>
              </a:rPr>
              <a:t>https://www.justice.gov/elderjustice/elder-justice-network-locator-map#map</a:t>
            </a:r>
            <a:endParaRPr lang="en-US"/>
          </a:p>
        </p:txBody>
      </p:sp>
      <p:sp>
        <p:nvSpPr>
          <p:cNvPr id="4" name="Slide Number Placeholder 3"/>
          <p:cNvSpPr>
            <a:spLocks noGrp="1"/>
          </p:cNvSpPr>
          <p:nvPr>
            <p:ph type="sldNum" sz="quarter" idx="5"/>
          </p:nvPr>
        </p:nvSpPr>
        <p:spPr/>
        <p:txBody>
          <a:bodyPr/>
          <a:lstStyle/>
          <a:p>
            <a:fld id="{2A73F7D8-6102-4CD0-8B31-A8C755ECF768}" type="slidenum">
              <a:rPr lang="en-US"/>
              <a:t>17</a:t>
            </a:fld>
            <a:endParaRPr lang="en-US"/>
          </a:p>
        </p:txBody>
      </p:sp>
    </p:spTree>
    <p:extLst>
      <p:ext uri="{BB962C8B-B14F-4D97-AF65-F5344CB8AC3E}">
        <p14:creationId xmlns:p14="http://schemas.microsoft.com/office/powerpoint/2010/main" val="417167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Resource Guide: </a:t>
            </a:r>
            <a:r>
              <a:rPr lang="en-US">
                <a:hlinkClick r:id="rId3"/>
              </a:rPr>
              <a:t>https://eagle.usc.edu/wp-content/uploads/2024/05/EAGLE-RESOURCE-FLYER.pdf</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1ABA9125-8A2F-42BA-9222-611E0995E269}" type="slidenum">
              <a:rPr lang="en-US" smtClean="0"/>
              <a:t>18</a:t>
            </a:fld>
            <a:endParaRPr lang="en-US"/>
          </a:p>
        </p:txBody>
      </p:sp>
    </p:spTree>
    <p:extLst>
      <p:ext uri="{BB962C8B-B14F-4D97-AF65-F5344CB8AC3E}">
        <p14:creationId xmlns:p14="http://schemas.microsoft.com/office/powerpoint/2010/main" val="386945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2</a:t>
            </a:fld>
            <a:endParaRPr lang="en-US"/>
          </a:p>
        </p:txBody>
      </p:sp>
    </p:spTree>
    <p:extLst>
      <p:ext uri="{BB962C8B-B14F-4D97-AF65-F5344CB8AC3E}">
        <p14:creationId xmlns:p14="http://schemas.microsoft.com/office/powerpoint/2010/main" val="223119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342900">
              <a:spcAft>
                <a:spcPts val="600"/>
              </a:spcAft>
              <a:buFont typeface="Arial,Sans-Serif"/>
              <a:buChar char="•"/>
            </a:pPr>
            <a:r>
              <a:rPr lang="en-US"/>
              <a:t>Cases are complex</a:t>
            </a:r>
          </a:p>
          <a:p>
            <a:pPr marL="457200" indent="-342900">
              <a:spcAft>
                <a:spcPts val="600"/>
              </a:spcAft>
              <a:buFont typeface="Arial,Sans-Serif"/>
              <a:buChar char="•"/>
            </a:pPr>
            <a:r>
              <a:rPr lang="en-US"/>
              <a:t>Multi-layered</a:t>
            </a:r>
            <a:endParaRPr lang="en-US">
              <a:ea typeface="Calibri"/>
              <a:cs typeface="Calibri"/>
            </a:endParaRPr>
          </a:p>
          <a:p>
            <a:pPr marL="457200" indent="-342900">
              <a:spcAft>
                <a:spcPts val="600"/>
              </a:spcAft>
              <a:buFont typeface="Arial,Sans-Serif"/>
              <a:buChar char="•"/>
            </a:pPr>
            <a:r>
              <a:rPr lang="en-US"/>
              <a:t>Require multiple experts</a:t>
            </a:r>
            <a:endParaRPr lang="en-US">
              <a:ea typeface="Calibri"/>
              <a:cs typeface="Calibri"/>
            </a:endParaRPr>
          </a:p>
          <a:p>
            <a:pPr marL="457200" indent="-342900">
              <a:spcAft>
                <a:spcPts val="600"/>
              </a:spcAft>
              <a:buFont typeface="Arial,Sans-Serif"/>
              <a:buChar char="•"/>
            </a:pPr>
            <a:r>
              <a:rPr lang="en-US" b="1"/>
              <a:t>Multi-Disciplinary Teams (MDTs)</a:t>
            </a:r>
            <a:r>
              <a:rPr lang="en-US"/>
              <a:t> bring together experts and community stake holders in monthly meeting to discuss cases brought from APS and the LTC Ombudsman.</a:t>
            </a:r>
            <a:endParaRPr lang="en-US">
              <a:ea typeface="Calibri"/>
              <a:cs typeface="Calibri"/>
            </a:endParaRPr>
          </a:p>
          <a:p>
            <a:pPr marL="457200" indent="-342900">
              <a:spcAft>
                <a:spcPts val="600"/>
              </a:spcAft>
              <a:buFont typeface="Arial,Sans-Serif"/>
              <a:buChar char="•"/>
            </a:pPr>
            <a:endParaRPr lang="en-US">
              <a:ea typeface="Calibri"/>
              <a:cs typeface="Calibri"/>
            </a:endParaRPr>
          </a:p>
          <a:p>
            <a:pPr marL="285750" indent="-285750">
              <a:lnSpc>
                <a:spcPct val="90000"/>
              </a:lnSpc>
              <a:spcBef>
                <a:spcPts val="1000"/>
              </a:spcBef>
              <a:buFont typeface="Arial,Sans-Serif"/>
              <a:buChar char="•"/>
            </a:pPr>
            <a:r>
              <a:rPr lang="en-US"/>
              <a:t>Every MDT has a slightly different composition and purpose </a:t>
            </a:r>
          </a:p>
          <a:p>
            <a:pPr marL="285750" indent="-285750">
              <a:lnSpc>
                <a:spcPct val="90000"/>
              </a:lnSpc>
              <a:spcBef>
                <a:spcPts val="1000"/>
              </a:spcBef>
              <a:buFont typeface="Arial,Sans-Serif"/>
              <a:buChar char="•"/>
            </a:pPr>
            <a:r>
              <a:rPr lang="en-US"/>
              <a:t>MDTs don't exist in every community </a:t>
            </a:r>
          </a:p>
          <a:p>
            <a:pPr marL="457200" indent="-342900">
              <a:spcAft>
                <a:spcPts val="600"/>
              </a:spcAft>
              <a:buFont typeface="Arial,Sans-Serif"/>
              <a:buChar char="•"/>
            </a:pPr>
            <a:endParaRPr lang="en-US">
              <a:ea typeface="Calibri"/>
              <a:cs typeface="Calibri"/>
            </a:endParaRPr>
          </a:p>
          <a:p>
            <a:pPr>
              <a:spcBef>
                <a:spcPct val="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5C996FD0-5E42-4161-95E9-3633D64CF4B2}" type="slidenum">
              <a:rPr lang="en-US"/>
              <a:t>3</a:t>
            </a:fld>
            <a:endParaRPr lang="en-US"/>
          </a:p>
        </p:txBody>
      </p:sp>
    </p:spTree>
    <p:extLst>
      <p:ext uri="{BB962C8B-B14F-4D97-AF65-F5344CB8AC3E}">
        <p14:creationId xmlns:p14="http://schemas.microsoft.com/office/powerpoint/2010/main" val="390110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Examples of Multidisciplinary Team members includes: Law Enforcement, Adult Protective Services (APS), Public Guardian, Prosecutors, Civil Attorneys, Forensic Accountants, Geriatricians, Long-Term Care Ombudsman Program, Financial Institution Representatives, </a:t>
            </a:r>
            <a:r>
              <a:rPr lang="en-US" err="1">
                <a:cs typeface="Calibri"/>
              </a:rPr>
              <a:t>Geropsychologists</a:t>
            </a:r>
            <a:r>
              <a:rPr lang="en-US">
                <a:cs typeface="Calibri"/>
              </a:rPr>
              <a:t>, Geriatric Psychiatrists and other Mental Health Professionals. </a:t>
            </a:r>
          </a:p>
        </p:txBody>
      </p:sp>
      <p:sp>
        <p:nvSpPr>
          <p:cNvPr id="4" name="Slide Number Placeholder 3"/>
          <p:cNvSpPr>
            <a:spLocks noGrp="1"/>
          </p:cNvSpPr>
          <p:nvPr>
            <p:ph type="sldNum" sz="quarter" idx="5"/>
          </p:nvPr>
        </p:nvSpPr>
        <p:spPr/>
        <p:txBody>
          <a:bodyPr/>
          <a:lstStyle/>
          <a:p>
            <a:fld id="{2A73F7D8-6102-4CD0-8B31-A8C755ECF768}" type="slidenum">
              <a:rPr lang="en-US"/>
              <a:t>4</a:t>
            </a:fld>
            <a:endParaRPr lang="en-US"/>
          </a:p>
        </p:txBody>
      </p:sp>
    </p:spTree>
    <p:extLst>
      <p:ext uri="{BB962C8B-B14F-4D97-AF65-F5344CB8AC3E}">
        <p14:creationId xmlns:p14="http://schemas.microsoft.com/office/powerpoint/2010/main" val="356042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cs typeface="Calibri" panose="020F0502020204030204"/>
              </a:rPr>
              <a:t>Every Multidisciplinary </a:t>
            </a:r>
            <a:r>
              <a:rPr lang="en-US"/>
              <a:t>Team has a slightly different composition and purpose. Generally an MDT can: </a:t>
            </a:r>
            <a:endParaRPr lang="en-US">
              <a:cs typeface="Calibri" panose="020F0502020204030204"/>
            </a:endParaRPr>
          </a:p>
          <a:p>
            <a:pPr marL="457200" indent="-457200">
              <a:lnSpc>
                <a:spcPct val="150000"/>
              </a:lnSpc>
              <a:buFont typeface="Arial,Sans-Serif"/>
              <a:buChar char="•"/>
            </a:pPr>
            <a:r>
              <a:rPr lang="en-US"/>
              <a:t>Offer interdisciplinary perspectives and suggestions</a:t>
            </a:r>
            <a:endParaRPr lang="en-US">
              <a:cs typeface="Calibri" panose="020F0502020204030204"/>
            </a:endParaRPr>
          </a:p>
          <a:p>
            <a:pPr marL="457200" indent="-457200">
              <a:lnSpc>
                <a:spcPct val="150000"/>
              </a:lnSpc>
              <a:buFont typeface="Arial,Sans-Serif"/>
              <a:buChar char="•"/>
            </a:pPr>
            <a:r>
              <a:rPr lang="en-US"/>
              <a:t>Obtain financial, medical, and legal documents </a:t>
            </a:r>
            <a:endParaRPr lang="en-US">
              <a:cs typeface="Calibri" panose="020F0502020204030204"/>
            </a:endParaRPr>
          </a:p>
          <a:p>
            <a:pPr marL="457200" indent="-457200">
              <a:lnSpc>
                <a:spcPct val="150000"/>
              </a:lnSpc>
              <a:buFont typeface="Arial,Sans-Serif"/>
              <a:buChar char="•"/>
            </a:pPr>
            <a:r>
              <a:rPr lang="en-US"/>
              <a:t>Analyze documents </a:t>
            </a:r>
            <a:endParaRPr lang="en-US">
              <a:cs typeface="Calibri" panose="020F0502020204030204"/>
            </a:endParaRPr>
          </a:p>
          <a:p>
            <a:pPr marL="457200" indent="-457200">
              <a:lnSpc>
                <a:spcPct val="150000"/>
              </a:lnSpc>
              <a:buFont typeface="Arial,Sans-Serif"/>
              <a:buChar char="•"/>
            </a:pPr>
            <a:r>
              <a:rPr lang="en-US"/>
              <a:t>Conduct home visits and home inspections </a:t>
            </a:r>
            <a:endParaRPr lang="en-US">
              <a:cs typeface="Calibri" panose="020F0502020204030204"/>
            </a:endParaRPr>
          </a:p>
          <a:p>
            <a:pPr marL="457200" indent="-457200">
              <a:lnSpc>
                <a:spcPct val="150000"/>
              </a:lnSpc>
              <a:buFont typeface="Arial,Sans-Serif"/>
              <a:buChar char="•"/>
            </a:pPr>
            <a:r>
              <a:rPr lang="en-US"/>
              <a:t>Interview victims and perpetrators </a:t>
            </a:r>
            <a:endParaRPr lang="en-US">
              <a:cs typeface="Calibri" panose="020F0502020204030204"/>
            </a:endParaRPr>
          </a:p>
          <a:p>
            <a:pPr marL="457200" indent="-457200">
              <a:lnSpc>
                <a:spcPct val="150000"/>
              </a:lnSpc>
              <a:buFont typeface="Arial,Sans-Serif"/>
              <a:buChar char="•"/>
            </a:pPr>
            <a:r>
              <a:rPr lang="en-US"/>
              <a:t>Perform physical exam and/or records review for evidence of abuse or neglect </a:t>
            </a:r>
            <a:endParaRPr lang="en-US">
              <a:cs typeface="Calibri" panose="020F0502020204030204"/>
            </a:endParaRPr>
          </a:p>
          <a:p>
            <a:pPr marL="457200" indent="-457200">
              <a:lnSpc>
                <a:spcPct val="150000"/>
              </a:lnSpc>
              <a:buFont typeface="Arial,Sans-Serif"/>
              <a:buChar char="•"/>
            </a:pPr>
            <a:r>
              <a:rPr lang="en-US"/>
              <a:t>Conduct cognitive assessments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A73F7D8-6102-4CD0-8B31-A8C755ECF768}" type="slidenum">
              <a:rPr lang="en-US"/>
              <a:t>5</a:t>
            </a:fld>
            <a:endParaRPr lang="en-US"/>
          </a:p>
        </p:txBody>
      </p:sp>
    </p:spTree>
    <p:extLst>
      <p:ext uri="{BB962C8B-B14F-4D97-AF65-F5344CB8AC3E}">
        <p14:creationId xmlns:p14="http://schemas.microsoft.com/office/powerpoint/2010/main" val="334344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general process of case review in MDTs begins with case intake, followed by team discussion, case planning, and follow-up on any tasks that members previously committed to perform during the initial case discussion.</a:t>
            </a:r>
          </a:p>
          <a:p>
            <a:endParaRPr lang="en-US">
              <a:ea typeface="Calibri"/>
              <a:cs typeface="Calibri"/>
            </a:endParaRPr>
          </a:p>
          <a:p>
            <a:pPr marL="228600" indent="-228600">
              <a:buAutoNum type="arabicPeriod"/>
            </a:pPr>
            <a:r>
              <a:rPr lang="en-US">
                <a:ea typeface="Calibri"/>
                <a:cs typeface="Calibri"/>
              </a:rPr>
              <a:t>Report is received and investigation by law enforcement or Adult Protective Services begins</a:t>
            </a:r>
          </a:p>
          <a:p>
            <a:r>
              <a:rPr lang="en-US">
                <a:ea typeface="Calibri"/>
                <a:cs typeface="Calibri"/>
              </a:rPr>
              <a:t>2. Complex cases are referred to a Multidisciplinary Team </a:t>
            </a:r>
          </a:p>
          <a:p>
            <a:r>
              <a:rPr lang="en-US">
                <a:ea typeface="Calibri"/>
                <a:cs typeface="Calibri"/>
              </a:rPr>
              <a:t>3. MDT analyzes the case and discusses a plan of action </a:t>
            </a:r>
          </a:p>
          <a:p>
            <a:r>
              <a:rPr lang="en-US">
                <a:ea typeface="Calibri"/>
                <a:cs typeface="Calibri"/>
              </a:rPr>
              <a:t>4. Case is resolved. It is important to note that case resolution may look different in every case depending on available resources. </a:t>
            </a:r>
          </a:p>
        </p:txBody>
      </p:sp>
      <p:sp>
        <p:nvSpPr>
          <p:cNvPr id="4" name="Slide Number Placeholder 3"/>
          <p:cNvSpPr>
            <a:spLocks noGrp="1"/>
          </p:cNvSpPr>
          <p:nvPr>
            <p:ph type="sldNum" sz="quarter" idx="5"/>
          </p:nvPr>
        </p:nvSpPr>
        <p:spPr/>
        <p:txBody>
          <a:bodyPr/>
          <a:lstStyle/>
          <a:p>
            <a:fld id="{7762586C-DA39-4B58-B7F8-69AE3F88B651}" type="slidenum">
              <a:rPr lang="en-US"/>
              <a:t>6</a:t>
            </a:fld>
            <a:endParaRPr lang="en-US"/>
          </a:p>
        </p:txBody>
      </p:sp>
    </p:spTree>
    <p:extLst>
      <p:ext uri="{BB962C8B-B14F-4D97-AF65-F5344CB8AC3E}">
        <p14:creationId xmlns:p14="http://schemas.microsoft.com/office/powerpoint/2010/main" val="275615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MDT models have evolved to address specific kinds of abuse, such as financial abuse, or to conduct certain kinds of tasks related to abuse, such as reviewing suspicious deaths. In the U.S., the following MDT models are distinct: </a:t>
            </a:r>
          </a:p>
          <a:p>
            <a:r>
              <a:rPr lang="en-US"/>
              <a:t>• Financial Abuse Specialist Teams (FAST) – FAST teams focus on complex financial abuse cases. Teams may be comprised of public agencies only, including APS, Ombudsmen, law enforcement, the Public Guardian, or may include public-private partnerships, which include private practitioners from the fields of law, real estate, and banking. </a:t>
            </a:r>
            <a:endParaRPr lang="en-US">
              <a:ea typeface="Calibri"/>
              <a:cs typeface="Calibri"/>
            </a:endParaRPr>
          </a:p>
          <a:p>
            <a:r>
              <a:rPr lang="en-US"/>
              <a:t>• Elder Death Review Teams (ERDT) – EDRTs discuss cases in which abuse or neglect of an elder may have led to their death. Teams may be convened by the Medical Examiner, Coroner, prosecutor, or other public entity. Some teams meet to determine the feasibility of prosecution. Others focus only on systemic issues raised by the cases. Team membership may also include geriatricians, psychologists, and forensic experts. </a:t>
            </a:r>
            <a:endParaRPr lang="en-US">
              <a:ea typeface="Calibri"/>
              <a:cs typeface="Calibri"/>
            </a:endParaRPr>
          </a:p>
          <a:p>
            <a:r>
              <a:rPr lang="en-US"/>
              <a:t>• Elder Abuse Forensic Centers and Enhanced Multidisciplinary Teams (county based) -meet more than once per month and have designated staff prepare agendas and coordinate meetings, document case recommendations, assist in case plan follow-up, and track success</a:t>
            </a:r>
            <a:endParaRPr lang="en-US">
              <a:ea typeface="Calibri"/>
              <a:cs typeface="Calibri"/>
            </a:endParaRPr>
          </a:p>
          <a:p>
            <a:r>
              <a:rPr lang="en-US"/>
              <a:t>• Elder Abuse Coalitions/Consortia/ Task Forces – In some communities, professionals and public members interested in elder abuse issues have formed local or statewide groups to work on issues. These groups typically focus on public awareness, systems change, policy and advocacy, and education. They may also meet to conduct case review. Coalitions may be staffed by individuals from public or non-profit agencies, or they may be volunteer based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762586C-DA39-4B58-B7F8-69AE3F88B651}" type="slidenum">
              <a:rPr lang="en-US"/>
              <a:t>7</a:t>
            </a:fld>
            <a:endParaRPr lang="en-US"/>
          </a:p>
        </p:txBody>
      </p:sp>
    </p:spTree>
    <p:extLst>
      <p:ext uri="{BB962C8B-B14F-4D97-AF65-F5344CB8AC3E}">
        <p14:creationId xmlns:p14="http://schemas.microsoft.com/office/powerpoint/2010/main" val="131267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Role Of APS</a:t>
            </a:r>
            <a:endParaRPr lang="en-US">
              <a:cs typeface="Calibri" panose="020F0502020204030204"/>
            </a:endParaRPr>
          </a:p>
          <a:p>
            <a:pPr marL="285750" indent="-285750">
              <a:buFont typeface="Arial,Sans-Serif"/>
              <a:buChar char="•"/>
            </a:pPr>
            <a:r>
              <a:rPr lang="en-US"/>
              <a:t>Receive reports of alleged abuse, neglect, self-neglect or financial exploitation </a:t>
            </a:r>
            <a:endParaRPr lang="en-US">
              <a:cs typeface="Calibri"/>
            </a:endParaRPr>
          </a:p>
          <a:p>
            <a:pPr marL="285750" indent="-285750">
              <a:buFont typeface="Arial,Sans-Serif"/>
              <a:buChar char="•"/>
            </a:pPr>
            <a:r>
              <a:rPr lang="en-US"/>
              <a:t>Assess individual’s unique needs </a:t>
            </a:r>
            <a:endParaRPr lang="en-US">
              <a:cs typeface="Calibri"/>
            </a:endParaRPr>
          </a:p>
          <a:p>
            <a:pPr marL="285750" indent="-285750">
              <a:buFont typeface="Arial,Sans-Serif"/>
              <a:buChar char="•"/>
            </a:pPr>
            <a:r>
              <a:rPr lang="en-US"/>
              <a:t>Develop a service plan to maintain his/her safety, health and independence </a:t>
            </a:r>
            <a:endParaRPr lang="en-US">
              <a:cs typeface="Calibri"/>
            </a:endParaRPr>
          </a:p>
          <a:p>
            <a:pPr marL="285750" indent="-285750">
              <a:buFont typeface="Arial,Sans-Serif"/>
              <a:buChar char="•"/>
            </a:pPr>
            <a:r>
              <a:rPr lang="en-US"/>
              <a:t>Address emergency needs for food, shelter, legal assistance or law enforcement protection </a:t>
            </a:r>
            <a:endParaRPr lang="en-US">
              <a:cs typeface="Calibri"/>
            </a:endParaRPr>
          </a:p>
          <a:p>
            <a:pPr marL="285750" indent="-285750">
              <a:buFont typeface="Arial,Sans-Serif"/>
              <a:buChar char="•"/>
            </a:pPr>
            <a:endParaRPr lang="en-US"/>
          </a:p>
          <a:p>
            <a:pPr marL="285750" indent="-285750">
              <a:buFont typeface="Arial,Sans-Serif"/>
              <a:buChar char="•"/>
            </a:pPr>
            <a:r>
              <a:rPr lang="en-US" b="1"/>
              <a:t>APS Will:</a:t>
            </a:r>
            <a:endParaRPr lang="en-US"/>
          </a:p>
          <a:p>
            <a:pPr marL="285750" indent="-285750">
              <a:buFont typeface="Arial,Sans-Serif"/>
              <a:buChar char="•"/>
            </a:pPr>
            <a:r>
              <a:rPr lang="en-US"/>
              <a:t>Honor the alleged victim’s right to make their own decisions, including declining services </a:t>
            </a:r>
            <a:endParaRPr lang="en-US">
              <a:cs typeface="Calibri"/>
            </a:endParaRPr>
          </a:p>
          <a:p>
            <a:pPr marL="285750" indent="-285750">
              <a:buFont typeface="Arial,Sans-Serif"/>
              <a:buChar char="•"/>
            </a:pPr>
            <a:r>
              <a:rPr lang="en-US"/>
              <a:t>Strive to keep alleged victims in their homes </a:t>
            </a:r>
            <a:endParaRPr lang="en-US">
              <a:cs typeface="Calibri"/>
            </a:endParaRPr>
          </a:p>
          <a:p>
            <a:pPr marL="285750" indent="-285750">
              <a:buFont typeface="Arial,Sans-Serif"/>
              <a:buChar char="•"/>
            </a:pPr>
            <a:r>
              <a:rPr lang="en-US"/>
              <a:t>Focus on the alleged victim and not the perpetrator</a:t>
            </a:r>
            <a:endParaRPr lang="en-US">
              <a:cs typeface="Calibri"/>
            </a:endParaRPr>
          </a:p>
          <a:p>
            <a:pPr marL="285750" indent="-285750">
              <a:buFont typeface="Arial,Sans-Serif"/>
              <a:buChar char="•"/>
            </a:pPr>
            <a:r>
              <a:rPr lang="en-US">
                <a:cs typeface="Calibri"/>
              </a:rPr>
              <a:t>Consider various options for case resolution, for example, less strict alternatives to guardianship, such as supported decision making. </a:t>
            </a:r>
            <a:endParaRPr lang="en-US">
              <a:ea typeface="Calibri"/>
              <a:cs typeface="Calibri"/>
            </a:endParaRPr>
          </a:p>
          <a:p>
            <a:pPr marL="285750" indent="-285750">
              <a:buFont typeface="Arial,Sans-Serif"/>
              <a:buChar char="•"/>
            </a:pPr>
            <a:endParaRPr lang="en-US">
              <a:cs typeface="Calibri"/>
            </a:endParaRPr>
          </a:p>
          <a:p>
            <a:pPr marL="285750" indent="-285750">
              <a:buFont typeface="Arial,Sans-Serif"/>
              <a:buChar char="•"/>
            </a:pPr>
            <a:r>
              <a:rPr lang="en-US">
                <a:cs typeface="Calibri"/>
              </a:rPr>
              <a:t>APS varies from state to state and from county to county. Check with your local APS program to what they can do. </a:t>
            </a:r>
            <a:endParaRPr lang="en-US">
              <a:ea typeface="Calibri"/>
              <a:cs typeface="Calibri"/>
            </a:endParaRPr>
          </a:p>
          <a:p>
            <a:pPr marL="285750" indent="-285750">
              <a:buFont typeface="Arial,Sans-Serif"/>
              <a:buChar char="•"/>
            </a:pPr>
            <a:r>
              <a:rPr lang="en-US">
                <a:cs typeface="Calibri" panose="020F0502020204030204"/>
              </a:rPr>
              <a:t>Learn more about APS by visiting the </a:t>
            </a:r>
            <a:r>
              <a:rPr lang="en-US">
                <a:cs typeface="Calibri" panose="020F0502020204030204"/>
                <a:hlinkClick r:id="rId3"/>
              </a:rPr>
              <a:t>National Adult Protective Services Association</a:t>
            </a:r>
          </a:p>
          <a:p>
            <a:pPr marL="342265" indent="-342265">
              <a:spcBef>
                <a:spcPts val="844"/>
              </a:spcBef>
              <a:spcAft>
                <a:spcPts val="1200"/>
              </a:spcAft>
              <a:buFont typeface="Arial,Sans-Serif"/>
              <a:buChar cha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8</a:t>
            </a:fld>
            <a:endParaRPr lang="en-US"/>
          </a:p>
        </p:txBody>
      </p:sp>
    </p:spTree>
    <p:extLst>
      <p:ext uri="{BB962C8B-B14F-4D97-AF65-F5344CB8AC3E}">
        <p14:creationId xmlns:p14="http://schemas.microsoft.com/office/powerpoint/2010/main" val="53278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 Long-Term Care Ombudsman:</a:t>
            </a:r>
            <a:endParaRPr lang="en-US"/>
          </a:p>
          <a:p>
            <a:pPr marL="171450" indent="-171450">
              <a:buFont typeface="Arial"/>
              <a:buChar char="•"/>
            </a:pPr>
            <a:r>
              <a:rPr lang="en-US"/>
              <a:t>Resolves complaints made by or for residents of long-term care facilities</a:t>
            </a:r>
            <a:endParaRPr lang="en-US">
              <a:ea typeface="Calibri"/>
              <a:cs typeface="Calibri"/>
            </a:endParaRPr>
          </a:p>
          <a:p>
            <a:pPr marL="171450" indent="-171450">
              <a:buFont typeface="Arial"/>
              <a:buChar char="•"/>
            </a:pPr>
            <a:r>
              <a:rPr lang="en-US"/>
              <a:t>Educates consumers and long-term care providers about residents' rights and good care practices</a:t>
            </a:r>
            <a:endParaRPr lang="en-US">
              <a:ea typeface="Calibri"/>
              <a:cs typeface="Calibri"/>
            </a:endParaRPr>
          </a:p>
          <a:p>
            <a:pPr marL="171450" indent="-171450">
              <a:buFont typeface="Arial"/>
              <a:buChar char="•"/>
            </a:pPr>
            <a:r>
              <a:rPr lang="en-US"/>
              <a:t>Promotes community involvement through volunteer opportunities</a:t>
            </a:r>
            <a:endParaRPr lang="en-US">
              <a:ea typeface="Calibri"/>
              <a:cs typeface="Calibri"/>
            </a:endParaRPr>
          </a:p>
          <a:p>
            <a:pPr marL="171450" indent="-171450">
              <a:buFont typeface="Arial"/>
              <a:buChar char="•"/>
            </a:pPr>
            <a:r>
              <a:rPr lang="en-US"/>
              <a:t>Provides information to the public on nursing homes and other long-term care facilities and services, </a:t>
            </a:r>
            <a:r>
              <a:rPr lang="en-US" b="1">
                <a:hlinkClick r:id="rId3"/>
              </a:rPr>
              <a:t>residents' rights</a:t>
            </a:r>
            <a:r>
              <a:rPr lang="en-US"/>
              <a:t> and legislative and policy issues</a:t>
            </a:r>
            <a:endParaRPr lang="en-US">
              <a:ea typeface="Calibri"/>
              <a:cs typeface="Calibri"/>
            </a:endParaRPr>
          </a:p>
          <a:p>
            <a:pPr marL="171450" indent="-171450">
              <a:buFont typeface="Arial"/>
              <a:buChar char="•"/>
            </a:pPr>
            <a:r>
              <a:rPr lang="en-US"/>
              <a:t>Advocates for residents' rights and quality care in nursing homes, personal care, residential care and other long-term care facilities</a:t>
            </a:r>
            <a:endParaRPr lang="en-US">
              <a:ea typeface="Calibri"/>
              <a:cs typeface="Calibri"/>
            </a:endParaRPr>
          </a:p>
          <a:p>
            <a:pPr marL="171450" indent="-171450">
              <a:buFont typeface="Arial"/>
              <a:buChar char="•"/>
            </a:pPr>
            <a:r>
              <a:rPr lang="en-US"/>
              <a:t>Promotes the development of citizen organizations, family councils and resident councils</a:t>
            </a:r>
            <a:endParaRPr lang="en-US">
              <a:ea typeface="Calibri"/>
              <a:cs typeface="Calibri"/>
            </a:endParaRPr>
          </a:p>
          <a:p>
            <a:pPr marL="171450" indent="-171450">
              <a:buFont typeface="Arial"/>
              <a:buChar char="•"/>
            </a:pPr>
            <a:r>
              <a:rPr lang="en-US"/>
              <a:t>Long-term care Ombudsmen efforts are summarized in the National Ombudsman Reporting System (Click </a:t>
            </a:r>
            <a:r>
              <a:rPr lang="en-US" b="1">
                <a:hlinkClick r:id="rId4"/>
              </a:rPr>
              <a:t>here</a:t>
            </a:r>
            <a:r>
              <a:rPr lang="en-US"/>
              <a:t> for current NORS data) to include the number of facilities visited, the types of complaints handled and the kinds of complaints filed with Ombudsmen. Data has been collected since 1996 and gives a good picture of the extent of ombudsman activities nationally and in every state.</a:t>
            </a:r>
            <a:endParaRPr lang="en-US">
              <a:ea typeface="Calibri"/>
              <a:cs typeface="Calibri"/>
            </a:endParaRPr>
          </a:p>
          <a:p>
            <a:r>
              <a:rPr lang="en-US"/>
              <a:t>For additional information about the long-term care ombudsman program, visit the </a:t>
            </a:r>
            <a:r>
              <a:rPr lang="en-US">
                <a:hlinkClick r:id="rId5"/>
              </a:rPr>
              <a:t>National Consumer Voice for Quality Long-term Care.</a:t>
            </a:r>
            <a:r>
              <a:rPr lang="en-US"/>
              <a:t> </a:t>
            </a:r>
            <a:br>
              <a:rPr lang="en-US">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9</a:t>
            </a:fld>
            <a:endParaRPr lang="en-US"/>
          </a:p>
        </p:txBody>
      </p:sp>
    </p:spTree>
    <p:extLst>
      <p:ext uri="{BB962C8B-B14F-4D97-AF65-F5344CB8AC3E}">
        <p14:creationId xmlns:p14="http://schemas.microsoft.com/office/powerpoint/2010/main" val="88795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8768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3779426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80446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18349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68101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45287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47E7DE-6BBD-A64A-ABFF-1F2E50638755}"/>
              </a:ext>
            </a:extLst>
          </p:cNvPr>
          <p:cNvSpPr>
            <a:spLocks noGrp="1"/>
          </p:cNvSpPr>
          <p:nvPr>
            <p:ph type="dt" sz="half" idx="10"/>
          </p:nvPr>
        </p:nvSpPr>
        <p:spPr/>
        <p:txBody>
          <a:bodyPr/>
          <a:lstStyle/>
          <a:p>
            <a:fld id="{665FD332-ACE3-064E-BD0D-3D95DDE5B93F}" type="datetimeFigureOut">
              <a:rPr lang="en-US" smtClean="0"/>
              <a:t>5/21/2024</a:t>
            </a:fld>
            <a:endParaRPr lang="en-US"/>
          </a:p>
        </p:txBody>
      </p:sp>
      <p:sp>
        <p:nvSpPr>
          <p:cNvPr id="5" name="Footer Placeholder 4">
            <a:extLst>
              <a:ext uri="{FF2B5EF4-FFF2-40B4-BE49-F238E27FC236}">
                <a16:creationId xmlns:a16="http://schemas.microsoft.com/office/drawing/2014/main" id="{1BC42A8E-182B-9F4D-B3C7-9EDD8A79F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F7-FE6E-8042-88F9-A72110DACF5E}"/>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60324" y="-32655"/>
            <a:ext cx="8051470" cy="6934199"/>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5579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0" y="1"/>
            <a:ext cx="11951025" cy="1249201"/>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4"/>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1" r:id="rId1"/>
    <p:sldLayoutId id="2147483806" r:id="rId2"/>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4"/>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61" r:id="rId1"/>
    <p:sldLayoutId id="2147483762" r:id="rId2"/>
  </p:sldLayoutIdLst>
  <p:hf hdr="0" ftr="0" dt="0"/>
  <p:txStyles>
    <p:titleStyle>
      <a:lvl1pPr algn="l" defTabSz="914400" rtl="0" eaLnBrk="1" latinLnBrk="0" hangingPunct="1">
        <a:lnSpc>
          <a:spcPct val="90000"/>
        </a:lnSpc>
        <a:spcBef>
          <a:spcPct val="0"/>
        </a:spcBef>
        <a:buNone/>
        <a:defRPr sz="3200" b="1" kern="1200">
          <a:solidFill>
            <a:srgbClr val="0F1336"/>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D5F2B-30E9-CB44-AFC2-81DDEB9AB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FD332-ACE3-064E-BD0D-3D95DDE5B93F}" type="datetimeFigureOut">
              <a:rPr lang="en-US" smtClean="0"/>
              <a:t>5/21/2024</a:t>
            </a:fld>
            <a:endParaRPr lang="en-US"/>
          </a:p>
        </p:txBody>
      </p:sp>
      <p:sp>
        <p:nvSpPr>
          <p:cNvPr id="5" name="Footer Placeholder 4">
            <a:extLst>
              <a:ext uri="{FF2B5EF4-FFF2-40B4-BE49-F238E27FC236}">
                <a16:creationId xmlns:a16="http://schemas.microsoft.com/office/drawing/2014/main" id="{71802BE0-E5CD-934E-B866-3AB50E513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1D3B-AE3D-1E40-A0D2-3E32FC67085E}" type="slidenum">
              <a:rPr lang="en-US" smtClean="0"/>
              <a:t>‹#›</a:t>
            </a:fld>
            <a:endParaRPr lang="en-US"/>
          </a:p>
        </p:txBody>
      </p:sp>
    </p:spTree>
    <p:extLst>
      <p:ext uri="{BB962C8B-B14F-4D97-AF65-F5344CB8AC3E}">
        <p14:creationId xmlns:p14="http://schemas.microsoft.com/office/powerpoint/2010/main" val="548929506"/>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ideo" Target="https://www.youtube.com/embed/kJbjbYLmQiY?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ideo" Target="https://www.youtube.com/embed/EKebniWOIPg?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ideo" Target="https://www.youtube.com/embed/nLshOUtpLY8?feature=oembed" TargetMode="External"/><Relationship Id="rId5" Type="http://schemas.openxmlformats.org/officeDocument/2006/relationships/image" Target="../media/image13.jpeg"/><Relationship Id="rId4" Type="http://schemas.microsoft.com/office/2018/10/relationships/comments" Target="../comments/modernComment_30F_9ACD1A0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ideo" Target="https://www.youtube.com/embed/lKHTmDlBr3I?start=23&amp;feature=oembed" TargetMode="External"/><Relationship Id="rId5" Type="http://schemas.openxmlformats.org/officeDocument/2006/relationships/image" Target="../media/image14.jpeg"/><Relationship Id="rId4" Type="http://schemas.microsoft.com/office/2018/10/relationships/comments" Target="../comments/modernComment_30E_88928D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ideo" Target="https://www.youtube.com/embed/-yPeAEUjQYk?feature=oembed"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eagle.usc.edu/law-enforcement-resources/community-resource-referral/"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eagle.usc.edu/wp-content/uploads/2024/05/EAGLE-RESOURCE-FLYER.pdf"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cDuBZeaNi5E?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https://www.youtube.com/embed/4fuXimrSgck?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1FF2-14D4-8C40-8A72-1A18DD3F3717}"/>
              </a:ext>
            </a:extLst>
          </p:cNvPr>
          <p:cNvSpPr>
            <a:spLocks noGrp="1"/>
          </p:cNvSpPr>
          <p:nvPr>
            <p:ph type="sldNum" sz="quarter" idx="4294967295"/>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dirty="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3" name="Title 2">
            <a:extLst>
              <a:ext uri="{FF2B5EF4-FFF2-40B4-BE49-F238E27FC236}">
                <a16:creationId xmlns:a16="http://schemas.microsoft.com/office/drawing/2014/main" id="{120F6FB7-7531-0941-B9CA-4AF02AE5656A}"/>
              </a:ext>
            </a:extLst>
          </p:cNvPr>
          <p:cNvSpPr>
            <a:spLocks noGrp="1"/>
          </p:cNvSpPr>
          <p:nvPr>
            <p:ph type="title"/>
          </p:nvPr>
        </p:nvSpPr>
        <p:spPr>
          <a:xfrm>
            <a:off x="417442" y="1171853"/>
            <a:ext cx="7930691" cy="3248580"/>
          </a:xfrm>
        </p:spPr>
        <p:txBody>
          <a:bodyPr>
            <a:normAutofit/>
          </a:bodyPr>
          <a:lstStyle/>
          <a:p>
            <a:r>
              <a:rPr lang="en-US">
                <a:solidFill>
                  <a:schemeClr val="bg1"/>
                </a:solidFill>
                <a:latin typeface="Source Sans Pro"/>
                <a:ea typeface="Source Sans Pro"/>
              </a:rPr>
              <a:t>Working with a Team:</a:t>
            </a:r>
            <a:br>
              <a:rPr lang="en-US"/>
            </a:br>
            <a:r>
              <a:rPr lang="en-US" sz="4000" b="0">
                <a:solidFill>
                  <a:schemeClr val="bg1"/>
                </a:solidFill>
                <a:latin typeface="Source Sans Pro"/>
                <a:ea typeface="Source Sans Pro"/>
              </a:rPr>
              <a:t>Introduction to the </a:t>
            </a:r>
            <a:br>
              <a:rPr lang="en-US" sz="4000" b="0">
                <a:solidFill>
                  <a:schemeClr val="bg1"/>
                </a:solidFill>
                <a:latin typeface="Source Sans Pro"/>
                <a:ea typeface="Source Sans Pro"/>
              </a:rPr>
            </a:br>
            <a:r>
              <a:rPr lang="en-US" sz="4000" b="0">
                <a:solidFill>
                  <a:schemeClr val="bg1"/>
                </a:solidFill>
                <a:latin typeface="Source Sans Pro"/>
                <a:ea typeface="Source Sans Pro"/>
              </a:rPr>
              <a:t>Multidisciplinary Team</a:t>
            </a:r>
          </a:p>
        </p:txBody>
      </p:sp>
      <p:pic>
        <p:nvPicPr>
          <p:cNvPr id="13" name="Picture Placeholder 10" descr="A person holding a book&#10;&#10;Description automatically generated">
            <a:extLst>
              <a:ext uri="{FF2B5EF4-FFF2-40B4-BE49-F238E27FC236}">
                <a16:creationId xmlns:a16="http://schemas.microsoft.com/office/drawing/2014/main" id="{F9CE6C01-034B-8B4D-C861-3C732B406645}"/>
              </a:ext>
            </a:extLst>
          </p:cNvPr>
          <p:cNvPicPr>
            <a:picLocks noChangeAspect="1"/>
          </p:cNvPicPr>
          <p:nvPr/>
        </p:nvPicPr>
        <p:blipFill rotWithShape="1">
          <a:blip r:embed="rId3"/>
          <a:srcRect l="19621" r="19621"/>
          <a:stretch/>
        </p:blipFill>
        <p:spPr>
          <a:xfrm>
            <a:off x="6205268" y="-14377"/>
            <a:ext cx="5985805"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pic>
    </p:spTree>
    <p:extLst>
      <p:ext uri="{BB962C8B-B14F-4D97-AF65-F5344CB8AC3E}">
        <p14:creationId xmlns:p14="http://schemas.microsoft.com/office/powerpoint/2010/main" val="274308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10</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Prosecutors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324887" y="1205348"/>
            <a:ext cx="10720958" cy="59433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chemeClr val="tx2">
                    <a:lumMod val="90000"/>
                    <a:lumOff val="10000"/>
                  </a:schemeClr>
                </a:solidFill>
                <a:latin typeface="Calibri"/>
                <a:ea typeface="Calibri"/>
                <a:cs typeface="Calibri"/>
              </a:rPr>
              <a:t>Advise</a:t>
            </a:r>
            <a:r>
              <a:rPr lang="en-US" sz="2400">
                <a:solidFill>
                  <a:schemeClr val="tx2">
                    <a:lumMod val="90000"/>
                    <a:lumOff val="10000"/>
                  </a:schemeClr>
                </a:solidFill>
                <a:latin typeface="Source Sans Pro"/>
                <a:ea typeface="+mn-lt"/>
                <a:cs typeface="+mn-lt"/>
              </a:rPr>
              <a:t> law enforcement on criminal investigations—whether cases should be pursued and what evidence is needed</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Assist law enforcement with search warrants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Review cases referred by law enforcement to determine whether charges can/should be filed</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File charges and handle all aspects of a case including bail hearings, negotiations, trials, and sentencings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Work with victims and their families on charged cases</a:t>
            </a:r>
            <a:endParaRPr lang="en-US" sz="2400">
              <a:solidFill>
                <a:schemeClr val="tx2">
                  <a:lumMod val="90000"/>
                  <a:lumOff val="10000"/>
                </a:schemeClr>
              </a:solidFill>
              <a:latin typeface="Source Sans Pro"/>
              <a:ea typeface="Source Sans Pro"/>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Source Sans Pro"/>
              <a:cs typeface="Arial"/>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spTree>
    <p:extLst>
      <p:ext uri="{BB962C8B-B14F-4D97-AF65-F5344CB8AC3E}">
        <p14:creationId xmlns:p14="http://schemas.microsoft.com/office/powerpoint/2010/main" val="396789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11</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Prosecutors </a:t>
            </a:r>
            <a:endParaRPr lang="en-US">
              <a:solidFill>
                <a:schemeClr val="bg1"/>
              </a:solidFil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sp>
        <p:nvSpPr>
          <p:cNvPr id="8" name="TextBox 7">
            <a:extLst>
              <a:ext uri="{FF2B5EF4-FFF2-40B4-BE49-F238E27FC236}">
                <a16:creationId xmlns:a16="http://schemas.microsoft.com/office/drawing/2014/main" id="{C1909F28-F363-7253-FD07-0482535DD02D}"/>
              </a:ext>
            </a:extLst>
          </p:cNvPr>
          <p:cNvSpPr txBox="1"/>
          <p:nvPr/>
        </p:nvSpPr>
        <p:spPr>
          <a:xfrm>
            <a:off x="2427031" y="5221692"/>
            <a:ext cx="7332717"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Chantelle Smith</a:t>
            </a:r>
          </a:p>
          <a:p>
            <a:pPr algn="ctr"/>
            <a:r>
              <a:rPr lang="en-US" sz="1600">
                <a:solidFill>
                  <a:srgbClr val="835C2F"/>
                </a:solidFill>
                <a:ea typeface="+mn-lt"/>
                <a:cs typeface="+mn-lt"/>
              </a:rPr>
              <a:t>Former Assistant Attorney General</a:t>
            </a:r>
            <a:endParaRPr lang="en-US" sz="1600">
              <a:solidFill>
                <a:srgbClr val="000000"/>
              </a:solidFill>
              <a:ea typeface="+mn-lt"/>
              <a:cs typeface="+mn-lt"/>
            </a:endParaRPr>
          </a:p>
          <a:p>
            <a:pPr algn="ctr"/>
            <a:r>
              <a:rPr lang="en-US" sz="1600">
                <a:solidFill>
                  <a:srgbClr val="835C2F"/>
                </a:solidFill>
                <a:ea typeface="+mn-lt"/>
                <a:cs typeface="+mn-lt"/>
              </a:rPr>
              <a:t>Iowa Attorney General's Office </a:t>
            </a:r>
            <a:endParaRPr lang="en-US">
              <a:ea typeface="+mn-lt"/>
              <a:cs typeface="+mn-lt"/>
            </a:endParaRPr>
          </a:p>
          <a:p>
            <a:pPr algn="ctr"/>
            <a:endParaRPr lang="en-US">
              <a:solidFill>
                <a:srgbClr val="835C2F"/>
              </a:solidFill>
              <a:latin typeface="Source Sans Pro"/>
              <a:ea typeface="Source Sans Pro"/>
              <a:cs typeface="Segoe UI"/>
            </a:endParaRPr>
          </a:p>
        </p:txBody>
      </p:sp>
      <p:pic>
        <p:nvPicPr>
          <p:cNvPr id="3" name="Online Media 2" title="Law Enforcement and Prosecutors Working Together in Elder Abuse Cases">
            <a:hlinkClick r:id="" action="ppaction://media"/>
            <a:extLst>
              <a:ext uri="{FF2B5EF4-FFF2-40B4-BE49-F238E27FC236}">
                <a16:creationId xmlns:a16="http://schemas.microsoft.com/office/drawing/2014/main" id="{50628265-443E-38FD-C50E-E818A0DA4BB1}"/>
              </a:ext>
            </a:extLst>
          </p:cNvPr>
          <p:cNvPicPr>
            <a:picLocks noRot="1" noChangeAspect="1"/>
          </p:cNvPicPr>
          <p:nvPr>
            <a:videoFile r:link="rId1"/>
          </p:nvPr>
        </p:nvPicPr>
        <p:blipFill>
          <a:blip r:embed="rId4"/>
          <a:stretch>
            <a:fillRect/>
          </a:stretch>
        </p:blipFill>
        <p:spPr>
          <a:xfrm>
            <a:off x="3502324" y="1390291"/>
            <a:ext cx="5187351" cy="3833004"/>
          </a:xfrm>
          <a:prstGeom prst="rect">
            <a:avLst/>
          </a:prstGeom>
        </p:spPr>
      </p:pic>
    </p:spTree>
    <p:extLst>
      <p:ext uri="{BB962C8B-B14F-4D97-AF65-F5344CB8AC3E}">
        <p14:creationId xmlns:p14="http://schemas.microsoft.com/office/powerpoint/2010/main" val="260721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Geriatricians Role on an Elder Abuse Multidisciplinary Team">
            <a:hlinkClick r:id="" action="ppaction://media"/>
            <a:extLst>
              <a:ext uri="{FF2B5EF4-FFF2-40B4-BE49-F238E27FC236}">
                <a16:creationId xmlns:a16="http://schemas.microsoft.com/office/drawing/2014/main" id="{6E5CCAA6-41EF-EF4F-835D-CD0A7A4F8A69}"/>
              </a:ext>
            </a:extLst>
          </p:cNvPr>
          <p:cNvPicPr>
            <a:picLocks noRot="1" noChangeAspect="1"/>
          </p:cNvPicPr>
          <p:nvPr>
            <a:videoFile r:link="rId1"/>
          </p:nvPr>
        </p:nvPicPr>
        <p:blipFill>
          <a:blip r:embed="rId4"/>
          <a:stretch>
            <a:fillRect/>
          </a:stretch>
        </p:blipFill>
        <p:spPr>
          <a:xfrm>
            <a:off x="5957199" y="2066026"/>
            <a:ext cx="5584436" cy="3157268"/>
          </a:xfrm>
          <a:prstGeom prst="rect">
            <a:avLst/>
          </a:prstGeom>
        </p:spPr>
      </p:pic>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12</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Geriatricians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219726"/>
            <a:ext cx="5803904" cy="53893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Help diagnose whether elder mistreatment occurred </a:t>
            </a:r>
          </a:p>
          <a:p>
            <a:pPr marL="457200" indent="-457200">
              <a:lnSpc>
                <a:spcPct val="150000"/>
              </a:lnSpc>
              <a:buFont typeface="Arial,Sans-Serif"/>
              <a:buChar char="•"/>
            </a:pPr>
            <a:r>
              <a:rPr lang="en-US" sz="2400">
                <a:solidFill>
                  <a:srgbClr val="0F1336"/>
                </a:solidFill>
                <a:latin typeface="Source Sans Pro"/>
                <a:ea typeface="Source Sans Pro"/>
                <a:cs typeface="Arial"/>
              </a:rPr>
              <a:t>Perform capacity assessments </a:t>
            </a:r>
          </a:p>
          <a:p>
            <a:pPr marL="457200" indent="-457200">
              <a:lnSpc>
                <a:spcPct val="150000"/>
              </a:lnSpc>
              <a:buFont typeface="Arial,Sans-Serif"/>
              <a:buChar char="•"/>
            </a:pPr>
            <a:r>
              <a:rPr lang="en-US" sz="2400">
                <a:solidFill>
                  <a:srgbClr val="0F1336"/>
                </a:solidFill>
                <a:latin typeface="Source Sans Pro"/>
                <a:ea typeface="Source Sans Pro"/>
                <a:cs typeface="Arial"/>
              </a:rPr>
              <a:t>Answer questions related to medications, history, and medical conditions </a:t>
            </a:r>
          </a:p>
          <a:p>
            <a:pPr marL="457200" indent="-457200">
              <a:lnSpc>
                <a:spcPct val="150000"/>
              </a:lnSpc>
              <a:buFont typeface="Arial,Sans-Serif"/>
              <a:buChar char="•"/>
            </a:pPr>
            <a:r>
              <a:rPr lang="en-US" sz="2400">
                <a:solidFill>
                  <a:srgbClr val="0F1336"/>
                </a:solidFill>
                <a:latin typeface="Source Sans Pro"/>
                <a:ea typeface="Source Sans Pro"/>
                <a:cs typeface="Arial"/>
              </a:rPr>
              <a:t>Review medical charts </a:t>
            </a:r>
          </a:p>
          <a:p>
            <a:pPr marL="457200" indent="-457200">
              <a:lnSpc>
                <a:spcPct val="150000"/>
              </a:lnSpc>
              <a:buFont typeface="Arial,Sans-Serif"/>
              <a:buChar char="•"/>
            </a:pPr>
            <a:r>
              <a:rPr lang="en-US" sz="2400">
                <a:solidFill>
                  <a:srgbClr val="0F1336"/>
                </a:solidFill>
                <a:latin typeface="Source Sans Pro"/>
                <a:ea typeface="Source Sans Pro"/>
                <a:cs typeface="Arial"/>
              </a:rPr>
              <a:t>Recommend resources and services</a:t>
            </a:r>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Geriatrician's Role on an </a:t>
            </a:r>
            <a:endParaRPr lang="en-US">
              <a:solidFill>
                <a:srgbClr val="000000"/>
              </a:solidFill>
              <a:latin typeface="Calibri" panose="020F0502020204030204"/>
              <a:cs typeface="Calibri" panose="020F0502020204030204"/>
            </a:endParaRPr>
          </a:p>
          <a:p>
            <a:pPr algn="ctr"/>
            <a:r>
              <a:rPr lang="en-US">
                <a:solidFill>
                  <a:srgbClr val="835C2F"/>
                </a:solidFill>
                <a:latin typeface="Source Sans Pro"/>
                <a:cs typeface="Segoe UI"/>
              </a:rPr>
              <a:t>Elder Abuse Multidisciplinary Team </a:t>
            </a:r>
            <a:endParaRPr lang="en-US">
              <a:cs typeface="Calibri"/>
            </a:endParaRPr>
          </a:p>
        </p:txBody>
      </p:sp>
    </p:spTree>
    <p:extLst>
      <p:ext uri="{BB962C8B-B14F-4D97-AF65-F5344CB8AC3E}">
        <p14:creationId xmlns:p14="http://schemas.microsoft.com/office/powerpoint/2010/main" val="190754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13</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Mental Health Professionals </a:t>
            </a:r>
            <a:endParaRPr lang="en-US"/>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320367"/>
            <a:ext cx="5775149" cy="31733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342900" indent="-342900">
              <a:lnSpc>
                <a:spcPct val="150000"/>
              </a:lnSpc>
              <a:buFont typeface="Arial"/>
              <a:buChar char="•"/>
            </a:pPr>
            <a:r>
              <a:rPr lang="en-US" sz="2400">
                <a:solidFill>
                  <a:srgbClr val="0F1336"/>
                </a:solidFill>
                <a:latin typeface="Source Sans Pro"/>
                <a:ea typeface="Source Sans Pro"/>
                <a:cs typeface="Arial"/>
              </a:rPr>
              <a:t>Conduct assessments to determine decisional capacity </a:t>
            </a:r>
            <a:endParaRPr lang="en-US">
              <a:cs typeface="Calibri" panose="020F0502020204030204"/>
            </a:endParaRPr>
          </a:p>
          <a:p>
            <a:pPr marL="457200" indent="-457200">
              <a:lnSpc>
                <a:spcPct val="150000"/>
              </a:lnSpc>
              <a:buFont typeface="Arial"/>
              <a:buChar char="•"/>
            </a:pPr>
            <a:r>
              <a:rPr lang="en-US" sz="2400">
                <a:solidFill>
                  <a:srgbClr val="0F1336"/>
                </a:solidFill>
                <a:latin typeface="Source Sans Pro"/>
                <a:ea typeface="Source Sans Pro"/>
                <a:cs typeface="Arial"/>
              </a:rPr>
              <a:t>Advise about mental health diagnoses </a:t>
            </a:r>
          </a:p>
          <a:p>
            <a:pPr marL="457200" indent="-457200">
              <a:lnSpc>
                <a:spcPct val="150000"/>
              </a:lnSpc>
              <a:buFont typeface="Arial"/>
              <a:buChar char="•"/>
            </a:pPr>
            <a:r>
              <a:rPr lang="en-US" sz="2400">
                <a:solidFill>
                  <a:srgbClr val="0F1336"/>
                </a:solidFill>
                <a:latin typeface="Source Sans Pro"/>
                <a:ea typeface="Source Sans Pro"/>
                <a:cs typeface="Arial"/>
              </a:rPr>
              <a:t>Recommend appropriate interventions </a:t>
            </a:r>
          </a:p>
          <a:p>
            <a:pPr marL="457200" indent="-457200">
              <a:lnSpc>
                <a:spcPct val="150000"/>
              </a:lnSpc>
              <a:buFont typeface="Arial"/>
              <a:buChar char="•"/>
            </a:pPr>
            <a:r>
              <a:rPr lang="en-US" sz="2400">
                <a:solidFill>
                  <a:srgbClr val="0F1336"/>
                </a:solidFill>
                <a:latin typeface="Source Sans Pro"/>
                <a:ea typeface="Source Sans Pro"/>
                <a:cs typeface="Arial"/>
              </a:rPr>
              <a:t>Assist in mental health crises</a:t>
            </a: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pic>
        <p:nvPicPr>
          <p:cNvPr id="2" name="Online Media 1" title="Cognitive Capacity Evaluators and How to Find Them (with voice over)">
            <a:hlinkClick r:id="" action="ppaction://media"/>
            <a:extLst>
              <a:ext uri="{FF2B5EF4-FFF2-40B4-BE49-F238E27FC236}">
                <a16:creationId xmlns:a16="http://schemas.microsoft.com/office/drawing/2014/main" id="{265BEE7E-5BCF-18AD-3777-C50AC844959E}"/>
              </a:ext>
            </a:extLst>
          </p:cNvPr>
          <p:cNvPicPr>
            <a:picLocks noRot="1" noChangeAspect="1"/>
          </p:cNvPicPr>
          <p:nvPr>
            <a:videoFile r:link="rId1"/>
          </p:nvPr>
        </p:nvPicPr>
        <p:blipFill>
          <a:blip r:embed="rId5"/>
          <a:stretch>
            <a:fillRect/>
          </a:stretch>
        </p:blipFill>
        <p:spPr>
          <a:xfrm>
            <a:off x="6187236" y="1864743"/>
            <a:ext cx="5555682" cy="3142891"/>
          </a:xfrm>
          <a:prstGeom prst="rect">
            <a:avLst/>
          </a:prstGeom>
        </p:spPr>
      </p:pic>
      <p:sp>
        <p:nvSpPr>
          <p:cNvPr id="6" name="TextBox 5">
            <a:extLst>
              <a:ext uri="{FF2B5EF4-FFF2-40B4-BE49-F238E27FC236}">
                <a16:creationId xmlns:a16="http://schemas.microsoft.com/office/drawing/2014/main" id="{9CF20F62-DF29-86BB-AB8B-994BB7EE436A}"/>
              </a:ext>
            </a:extLst>
          </p:cNvPr>
          <p:cNvSpPr txBox="1"/>
          <p:nvPr/>
        </p:nvSpPr>
        <p:spPr>
          <a:xfrm>
            <a:off x="5302502" y="5422975"/>
            <a:ext cx="73327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Cognitive Capacity Evaluators and How to Find Them </a:t>
            </a:r>
            <a:endParaRPr lang="en-US" b="1">
              <a:solidFill>
                <a:srgbClr val="0F0F0F"/>
              </a:solidFill>
              <a:latin typeface="Calibri" panose="020F0502020204030204"/>
              <a:cs typeface="Calibri" panose="020F0502020204030204"/>
            </a:endParaRPr>
          </a:p>
          <a:p>
            <a:pPr algn="ctr"/>
            <a:endParaRPr lang="en-US">
              <a:solidFill>
                <a:srgbClr val="835C2F"/>
              </a:solidFill>
              <a:latin typeface="Source Sans Pro"/>
              <a:ea typeface="Source Sans Pro"/>
              <a:cs typeface="Segoe UI"/>
            </a:endParaRPr>
          </a:p>
        </p:txBody>
      </p:sp>
    </p:spTree>
    <p:extLst>
      <p:ext uri="{BB962C8B-B14F-4D97-AF65-F5344CB8AC3E}">
        <p14:creationId xmlns:p14="http://schemas.microsoft.com/office/powerpoint/2010/main" val="2597132808"/>
      </p:ext>
    </p:extLst>
  </p:cSld>
  <p:clrMapOvr>
    <a:masterClrMapping/>
  </p:clrMapOvr>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14</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Victim Advocates </a:t>
            </a:r>
            <a:endParaRPr lang="en-US"/>
          </a:p>
        </p:txBody>
      </p:sp>
      <p:sp>
        <p:nvSpPr>
          <p:cNvPr id="3" name="TextBox 4">
            <a:extLst>
              <a:ext uri="{FF2B5EF4-FFF2-40B4-BE49-F238E27FC236}">
                <a16:creationId xmlns:a16="http://schemas.microsoft.com/office/drawing/2014/main" id="{82FA0C03-CC44-AC0B-BF86-29367582987F}"/>
              </a:ext>
            </a:extLst>
          </p:cNvPr>
          <p:cNvSpPr txBox="1"/>
          <p:nvPr/>
        </p:nvSpPr>
        <p:spPr>
          <a:xfrm>
            <a:off x="137982" y="1205349"/>
            <a:ext cx="6177715" cy="484974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Work in the community and/or in the justice system </a:t>
            </a:r>
          </a:p>
          <a:p>
            <a:pPr marL="457200" indent="-457200">
              <a:lnSpc>
                <a:spcPct val="150000"/>
              </a:lnSpc>
              <a:buFont typeface="Arial,Sans-Serif"/>
              <a:buChar char="•"/>
            </a:pPr>
            <a:r>
              <a:rPr lang="en-US" sz="2400">
                <a:solidFill>
                  <a:srgbClr val="0F1336"/>
                </a:solidFill>
                <a:latin typeface="Source Sans Pro"/>
                <a:ea typeface="Source Sans Pro"/>
                <a:cs typeface="Arial"/>
              </a:rPr>
              <a:t>Advise on the criminal/ civil justice process </a:t>
            </a:r>
          </a:p>
          <a:p>
            <a:pPr marL="457200" indent="-457200">
              <a:lnSpc>
                <a:spcPct val="150000"/>
              </a:lnSpc>
              <a:buFont typeface="Arial,Sans-Serif"/>
              <a:buChar char="•"/>
            </a:pPr>
            <a:r>
              <a:rPr lang="en-US" sz="2400">
                <a:solidFill>
                  <a:srgbClr val="0F1336"/>
                </a:solidFill>
                <a:latin typeface="Source Sans Pro"/>
                <a:ea typeface="Source Sans Pro"/>
                <a:cs typeface="Arial"/>
              </a:rPr>
              <a:t>Accompany victims to court for emotional support</a:t>
            </a:r>
          </a:p>
          <a:p>
            <a:pPr marL="457200" indent="-457200">
              <a:lnSpc>
                <a:spcPct val="150000"/>
              </a:lnSpc>
              <a:buFont typeface="Arial,Sans-Serif"/>
              <a:buChar char="•"/>
            </a:pPr>
            <a:r>
              <a:rPr lang="en-US" sz="2400">
                <a:solidFill>
                  <a:srgbClr val="0F1336"/>
                </a:solidFill>
                <a:latin typeface="Source Sans Pro"/>
                <a:ea typeface="Source Sans Pro"/>
                <a:cs typeface="Arial"/>
              </a:rPr>
              <a:t>Work with older adults to preserve independence and safety </a:t>
            </a:r>
          </a:p>
          <a:p>
            <a:pPr marL="457200" indent="-457200">
              <a:lnSpc>
                <a:spcPct val="150000"/>
              </a:lnSpc>
              <a:buFont typeface="Arial,Sans-Serif"/>
              <a:buChar char="•"/>
            </a:pPr>
            <a:r>
              <a:rPr lang="en-US" sz="2400">
                <a:solidFill>
                  <a:srgbClr val="0F1336"/>
                </a:solidFill>
                <a:latin typeface="Source Sans Pro"/>
                <a:ea typeface="Source Sans Pro"/>
                <a:cs typeface="Arial"/>
              </a:rPr>
              <a:t>Connect victims with support services </a:t>
            </a: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pic>
        <p:nvPicPr>
          <p:cNvPr id="2" name="Online Media 1" title="Victim Advocates Help Victims Navigate the Justice System">
            <a:hlinkClick r:id="" action="ppaction://media"/>
            <a:extLst>
              <a:ext uri="{FF2B5EF4-FFF2-40B4-BE49-F238E27FC236}">
                <a16:creationId xmlns:a16="http://schemas.microsoft.com/office/drawing/2014/main" id="{5AE29EC0-3651-ABA5-251A-2B0158FACF45}"/>
              </a:ext>
            </a:extLst>
          </p:cNvPr>
          <p:cNvPicPr>
            <a:picLocks noRot="1" noChangeAspect="1"/>
          </p:cNvPicPr>
          <p:nvPr>
            <a:videoFile r:link="rId1"/>
          </p:nvPr>
        </p:nvPicPr>
        <p:blipFill>
          <a:blip r:embed="rId5"/>
          <a:stretch>
            <a:fillRect/>
          </a:stretch>
        </p:blipFill>
        <p:spPr>
          <a:xfrm>
            <a:off x="6417274" y="1864743"/>
            <a:ext cx="5555682" cy="3142891"/>
          </a:xfrm>
          <a:prstGeom prst="rect">
            <a:avLst/>
          </a:prstGeom>
        </p:spPr>
      </p:pic>
      <p:sp>
        <p:nvSpPr>
          <p:cNvPr id="6" name="TextBox 5">
            <a:extLst>
              <a:ext uri="{FF2B5EF4-FFF2-40B4-BE49-F238E27FC236}">
                <a16:creationId xmlns:a16="http://schemas.microsoft.com/office/drawing/2014/main" id="{8F3689C5-0B89-0F75-D6E0-1823242EDF00}"/>
              </a:ext>
            </a:extLst>
          </p:cNvPr>
          <p:cNvSpPr txBox="1"/>
          <p:nvPr/>
        </p:nvSpPr>
        <p:spPr>
          <a:xfrm>
            <a:off x="7358464" y="5279201"/>
            <a:ext cx="36808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Victim Advocates Help Victims Navigate the Justice System </a:t>
            </a:r>
            <a:endParaRPr lang="en-US" b="1">
              <a:solidFill>
                <a:srgbClr val="0F0F0F"/>
              </a:solidFill>
              <a:latin typeface="Calibri"/>
              <a:ea typeface="Source Sans Pro"/>
              <a:cs typeface="Calibri"/>
            </a:endParaRPr>
          </a:p>
        </p:txBody>
      </p:sp>
    </p:spTree>
    <p:extLst>
      <p:ext uri="{BB962C8B-B14F-4D97-AF65-F5344CB8AC3E}">
        <p14:creationId xmlns:p14="http://schemas.microsoft.com/office/powerpoint/2010/main" val="2291305792"/>
      </p:ext>
    </p:extLst>
  </p:cSld>
  <p:clrMapOvr>
    <a:masterClrMapping/>
  </p:clrMapOvr>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15</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Forensic Accountants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334745"/>
            <a:ext cx="11037261" cy="53893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2">
                    <a:lumMod val="90000"/>
                    <a:lumOff val="10000"/>
                  </a:schemeClr>
                </a:solidFill>
                <a:latin typeface="Source Sans Pro"/>
                <a:ea typeface="+mn-lt"/>
                <a:cs typeface="+mn-lt"/>
              </a:rPr>
              <a:t>                            </a:t>
            </a: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Analyze financial documents for cases in which there may be a financial motive</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Advise on what additional documents are needed in an investigation/prosecution</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Create spreadsheets summarizing financial documents to assist law enforcement, prosecutors, and juries in understanding complex financial crimes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Determine restitution amounts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Testify at trial to explain to the jury how the victim’s assets were obtained and spent by the defendant</a:t>
            </a:r>
            <a:endParaRPr lang="en-US" sz="2400">
              <a:solidFill>
                <a:schemeClr val="tx2">
                  <a:lumMod val="90000"/>
                  <a:lumOff val="10000"/>
                </a:schemeClr>
              </a:solidFill>
              <a:latin typeface="Source Sans Pro"/>
              <a:ea typeface="Source Sans Pro"/>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Source Sans Pro"/>
              <a:cs typeface="Arial"/>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spTree>
    <p:extLst>
      <p:ext uri="{BB962C8B-B14F-4D97-AF65-F5344CB8AC3E}">
        <p14:creationId xmlns:p14="http://schemas.microsoft.com/office/powerpoint/2010/main" val="142733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16</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Forensic Accountants </a:t>
            </a:r>
            <a:endParaRPr lang="en-US">
              <a:solidFill>
                <a:schemeClr val="bg1"/>
              </a:solidFill>
            </a:endParaRPr>
          </a:p>
        </p:txBody>
      </p:sp>
      <p:sp>
        <p:nvSpPr>
          <p:cNvPr id="8" name="TextBox 7">
            <a:extLst>
              <a:ext uri="{FF2B5EF4-FFF2-40B4-BE49-F238E27FC236}">
                <a16:creationId xmlns:a16="http://schemas.microsoft.com/office/drawing/2014/main" id="{C1909F28-F363-7253-FD07-0482535DD02D}"/>
              </a:ext>
            </a:extLst>
          </p:cNvPr>
          <p:cNvSpPr txBox="1"/>
          <p:nvPr/>
        </p:nvSpPr>
        <p:spPr>
          <a:xfrm>
            <a:off x="2427031" y="5696145"/>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Forensic Accountants and How to Find Them </a:t>
            </a:r>
          </a:p>
        </p:txBody>
      </p:sp>
      <p:pic>
        <p:nvPicPr>
          <p:cNvPr id="2" name="Online Media 1" title="Forensic Accountants and How to Find Them">
            <a:hlinkClick r:id="" action="ppaction://media"/>
            <a:extLst>
              <a:ext uri="{FF2B5EF4-FFF2-40B4-BE49-F238E27FC236}">
                <a16:creationId xmlns:a16="http://schemas.microsoft.com/office/drawing/2014/main" id="{192F7CF1-08BE-269E-6AF5-048545A1A07D}"/>
              </a:ext>
            </a:extLst>
          </p:cNvPr>
          <p:cNvPicPr>
            <a:picLocks noRot="1" noChangeAspect="1"/>
          </p:cNvPicPr>
          <p:nvPr>
            <a:videoFile r:link="rId1"/>
          </p:nvPr>
        </p:nvPicPr>
        <p:blipFill>
          <a:blip r:embed="rId4"/>
          <a:stretch>
            <a:fillRect/>
          </a:stretch>
        </p:blipFill>
        <p:spPr>
          <a:xfrm>
            <a:off x="2607274" y="1720970"/>
            <a:ext cx="6964662" cy="3876135"/>
          </a:xfrm>
          <a:prstGeom prst="rect">
            <a:avLst/>
          </a:prstGeom>
        </p:spPr>
      </p:pic>
    </p:spTree>
    <p:extLst>
      <p:ext uri="{BB962C8B-B14F-4D97-AF65-F5344CB8AC3E}">
        <p14:creationId xmlns:p14="http://schemas.microsoft.com/office/powerpoint/2010/main" val="13098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17</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How to Find Support in Your Area</a:t>
            </a:r>
            <a:endParaRPr lang="en-US">
              <a:solidFill>
                <a:schemeClr val="bg1"/>
              </a:solidFill>
            </a:endParaRPr>
          </a:p>
        </p:txBody>
      </p:sp>
      <p:sp>
        <p:nvSpPr>
          <p:cNvPr id="10" name="TextBox 4">
            <a:extLst>
              <a:ext uri="{FF2B5EF4-FFF2-40B4-BE49-F238E27FC236}">
                <a16:creationId xmlns:a16="http://schemas.microsoft.com/office/drawing/2014/main" id="{0EE807D2-3865-6582-8821-88BD910DA1BD}"/>
              </a:ext>
            </a:extLst>
          </p:cNvPr>
          <p:cNvSpPr txBox="1"/>
          <p:nvPr/>
        </p:nvSpPr>
        <p:spPr>
          <a:xfrm>
            <a:off x="396774" y="1205348"/>
            <a:ext cx="5775149" cy="20653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a:lnSpc>
                <a:spcPct val="150000"/>
              </a:lnSpc>
            </a:pPr>
            <a:r>
              <a:rPr lang="en-US" sz="2400">
                <a:solidFill>
                  <a:srgbClr val="0F1336"/>
                </a:solidFill>
                <a:latin typeface="Source Sans Pro"/>
                <a:ea typeface="Source Sans Pro"/>
                <a:cs typeface="Arial"/>
                <a:hlinkClick r:id="rId3"/>
              </a:rPr>
              <a:t>EAGLE Community Resource Referral</a:t>
            </a:r>
            <a:r>
              <a:rPr lang="en-US" sz="2400">
                <a:solidFill>
                  <a:srgbClr val="0F1336"/>
                </a:solidFill>
                <a:latin typeface="Source Sans Pro"/>
                <a:ea typeface="Source Sans Pro"/>
                <a:cs typeface="Arial"/>
              </a:rPr>
              <a:t> </a:t>
            </a:r>
            <a:endParaRPr lang="en-US"/>
          </a:p>
          <a:p>
            <a:pPr>
              <a:lnSpc>
                <a:spcPct val="150000"/>
              </a:lnSpc>
            </a:pPr>
            <a:endParaRPr lang="en-US" sz="2400">
              <a:solidFill>
                <a:srgbClr val="0F1336"/>
              </a:solidFill>
              <a:latin typeface="Source Sans Pro"/>
              <a:ea typeface="Source Sans Pro"/>
              <a:cs typeface="Arial"/>
            </a:endParaRPr>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sp>
        <p:nvSpPr>
          <p:cNvPr id="13" name="TextBox 12">
            <a:extLst>
              <a:ext uri="{FF2B5EF4-FFF2-40B4-BE49-F238E27FC236}">
                <a16:creationId xmlns:a16="http://schemas.microsoft.com/office/drawing/2014/main" id="{E5EB72DA-C838-8C89-323E-1C41CBF7CD05}"/>
              </a:ext>
            </a:extLst>
          </p:cNvPr>
          <p:cNvSpPr txBox="1"/>
          <p:nvPr/>
        </p:nvSpPr>
        <p:spPr>
          <a:xfrm>
            <a:off x="425570" y="2424023"/>
            <a:ext cx="5762445" cy="1674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333333"/>
                </a:solidFill>
                <a:latin typeface="Source Sans Pro"/>
                <a:ea typeface="Source Sans Pro"/>
                <a:cs typeface="Poppins"/>
              </a:rPr>
              <a:t>Enter a ZIP code to access contact information for local services, including:</a:t>
            </a:r>
            <a:endParaRPr lang="en-US" sz="2000">
              <a:cs typeface="Calibri"/>
            </a:endParaRPr>
          </a:p>
          <a:p>
            <a:pPr marL="342900" indent="-342900">
              <a:buFont typeface="Arial"/>
              <a:buChar char="•"/>
            </a:pPr>
            <a:r>
              <a:rPr lang="en-US" sz="2000">
                <a:solidFill>
                  <a:srgbClr val="333333"/>
                </a:solidFill>
                <a:latin typeface="Source Sans Pro"/>
                <a:ea typeface="Source Sans Pro"/>
                <a:cs typeface="Poppins"/>
              </a:rPr>
              <a:t>Adult Protective Services</a:t>
            </a:r>
            <a:endParaRPr lang="en-US" sz="2000">
              <a:cs typeface="Calibri"/>
            </a:endParaRPr>
          </a:p>
          <a:p>
            <a:pPr marL="342900" indent="-342900">
              <a:buFont typeface="Arial"/>
              <a:buChar char="•"/>
            </a:pPr>
            <a:r>
              <a:rPr lang="en-US" sz="2000">
                <a:solidFill>
                  <a:srgbClr val="333333"/>
                </a:solidFill>
                <a:latin typeface="Source Sans Pro"/>
                <a:ea typeface="Source Sans Pro"/>
                <a:cs typeface="Poppins"/>
              </a:rPr>
              <a:t>Long-Term Care Ombudsman</a:t>
            </a:r>
            <a:endParaRPr lang="en-US" sz="2000">
              <a:cs typeface="Calibri"/>
            </a:endParaRPr>
          </a:p>
          <a:p>
            <a:pPr marL="342900" indent="-342900">
              <a:buFont typeface="Arial"/>
              <a:buChar char="•"/>
            </a:pPr>
            <a:r>
              <a:rPr lang="en-US" sz="2000">
                <a:solidFill>
                  <a:srgbClr val="333333"/>
                </a:solidFill>
                <a:latin typeface="Source Sans Pro"/>
                <a:ea typeface="Source Sans Pro"/>
                <a:cs typeface="Poppins"/>
              </a:rPr>
              <a:t>Other agencies addressing older adult welfare</a:t>
            </a:r>
            <a:endParaRPr lang="en-US" sz="2000">
              <a:cs typeface="Calibri"/>
            </a:endParaRPr>
          </a:p>
        </p:txBody>
      </p:sp>
      <p:pic>
        <p:nvPicPr>
          <p:cNvPr id="2" name="Picture 1" descr="A screenshot of a web page&#10;&#10;Description automatically generated">
            <a:extLst>
              <a:ext uri="{FF2B5EF4-FFF2-40B4-BE49-F238E27FC236}">
                <a16:creationId xmlns:a16="http://schemas.microsoft.com/office/drawing/2014/main" id="{79A8F030-0238-9EFD-FA1B-0FF0E2CADF7E}"/>
              </a:ext>
            </a:extLst>
          </p:cNvPr>
          <p:cNvPicPr>
            <a:picLocks noChangeAspect="1"/>
          </p:cNvPicPr>
          <p:nvPr/>
        </p:nvPicPr>
        <p:blipFill>
          <a:blip r:embed="rId4"/>
          <a:stretch>
            <a:fillRect/>
          </a:stretch>
        </p:blipFill>
        <p:spPr>
          <a:xfrm>
            <a:off x="6345538" y="1205811"/>
            <a:ext cx="5064963" cy="5251509"/>
          </a:xfrm>
          <a:prstGeom prst="rect">
            <a:avLst/>
          </a:prstGeom>
        </p:spPr>
      </p:pic>
    </p:spTree>
    <p:extLst>
      <p:ext uri="{BB962C8B-B14F-4D97-AF65-F5344CB8AC3E}">
        <p14:creationId xmlns:p14="http://schemas.microsoft.com/office/powerpoint/2010/main" val="219815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Elder Abuse Multidisciplinary Teams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lnSpcReduction="10000"/>
          </a:bodyPr>
          <a:lstStyle/>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Cases of elder abuse are complex and often require multidisciplinary support </a:t>
            </a:r>
            <a:endParaRPr lang="en-US"/>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Members of an MDT come together to share their expertise</a:t>
            </a:r>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Team members may include Law Enforcement, APS, Prosecutors, Health Care Practitioners, Victim Advocates, Financial Experts, and others</a:t>
            </a:r>
          </a:p>
          <a:p>
            <a:pPr marL="342900" indent="-342900">
              <a:buChar char="•"/>
            </a:pP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272187"/>
            <a:ext cx="9203364" cy="4079393"/>
          </a:xfrm>
        </p:spPr>
        <p:txBody>
          <a:bodyPr vert="horz" lIns="91440" tIns="45720" rIns="91440" bIns="45720" rtlCol="0" anchor="t">
            <a:normAutofit/>
          </a:bodyPr>
          <a:lstStyle/>
          <a:p>
            <a:pPr marL="285750" indent="-285750">
              <a:lnSpc>
                <a:spcPct val="90000"/>
              </a:lnSpc>
              <a:spcBef>
                <a:spcPts val="1000"/>
              </a:spcBef>
              <a:spcAft>
                <a:spcPts val="0"/>
              </a:spcAft>
              <a:buFont typeface="Arial"/>
              <a:buChar char="•"/>
            </a:pPr>
            <a:r>
              <a:rPr lang="en-US">
                <a:latin typeface="Arial"/>
                <a:ea typeface="Source Sans Pro"/>
                <a:cs typeface="Arial"/>
              </a:rPr>
              <a:t>For additional resources on elder abuse, interviewing older adults, multidisciplinary teams, and other interventions, review the </a:t>
            </a:r>
            <a:r>
              <a:rPr lang="en-US">
                <a:latin typeface="Arial"/>
                <a:ea typeface="Source Sans Pro"/>
                <a:cs typeface="Arial"/>
                <a:hlinkClick r:id="rId3"/>
              </a:rPr>
              <a:t>Resources Guide</a:t>
            </a:r>
            <a:endParaRPr lang="en-US">
              <a:latin typeface="Arial"/>
              <a:ea typeface="Source Sans Pro"/>
              <a:cs typeface="Arial"/>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18</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Working with a Team </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519041" y="3658056"/>
            <a:ext cx="9549154" cy="2041178"/>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71624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79565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Elder Abuse Facts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lnSpcReduction="10000"/>
          </a:bodyPr>
          <a:lstStyle/>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Multiple types of abuse can and often do occur at once </a:t>
            </a:r>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Recognize risk factors and signs of abuse including social isolation and poor health</a:t>
            </a:r>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EAGLE provides tools to assist in elder abuse case investigation</a:t>
            </a:r>
          </a:p>
          <a:p>
            <a:pPr marL="342900" indent="-342900">
              <a:buChar char="•"/>
            </a:pP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272187"/>
            <a:ext cx="9203364" cy="4079393"/>
          </a:xfrm>
        </p:spPr>
        <p:txBody>
          <a:bodyPr vert="horz" lIns="91440" tIns="45720" rIns="91440" bIns="45720" rtlCol="0" anchor="t">
            <a:normAutofit/>
          </a:bodyPr>
          <a:lstStyle/>
          <a:p>
            <a:pPr marL="285750" indent="-285750">
              <a:lnSpc>
                <a:spcPct val="90000"/>
              </a:lnSpc>
              <a:spcBef>
                <a:spcPts val="1000"/>
              </a:spcBef>
              <a:spcAft>
                <a:spcPts val="0"/>
              </a:spcAft>
              <a:buFont typeface="Arial"/>
              <a:buChar char="•"/>
            </a:pPr>
            <a:r>
              <a:rPr lang="en-US">
                <a:latin typeface="Arial"/>
                <a:ea typeface="Source Sans Pro"/>
                <a:cs typeface="Arial"/>
              </a:rPr>
              <a:t>Learn about Multidisciplinary Teams (MDT) and how you can collaborate with others to resolve complex cases</a:t>
            </a:r>
          </a:p>
          <a:p>
            <a:pPr marL="285750" indent="-285750">
              <a:lnSpc>
                <a:spcPct val="90000"/>
              </a:lnSpc>
              <a:spcBef>
                <a:spcPts val="1000"/>
              </a:spcBef>
              <a:spcAft>
                <a:spcPts val="0"/>
              </a:spcAft>
              <a:buFont typeface="Arial"/>
              <a:buChar char="•"/>
            </a:pPr>
            <a:r>
              <a:rPr lang="en-US">
                <a:latin typeface="Arial"/>
                <a:ea typeface="Source Sans Pro"/>
                <a:cs typeface="Arial"/>
              </a:rPr>
              <a:t>Every MDT has a slightly different composition and purpose </a:t>
            </a:r>
          </a:p>
          <a:p>
            <a:pPr marL="285750" indent="-285750">
              <a:lnSpc>
                <a:spcPct val="90000"/>
              </a:lnSpc>
              <a:spcBef>
                <a:spcPts val="1000"/>
              </a:spcBef>
              <a:spcAft>
                <a:spcPts val="0"/>
              </a:spcAft>
              <a:buFont typeface="Arial"/>
              <a:buChar char="•"/>
            </a:pPr>
            <a:r>
              <a:rPr lang="en-US">
                <a:latin typeface="Arial"/>
                <a:ea typeface="Source Sans Pro"/>
                <a:cs typeface="Arial"/>
              </a:rPr>
              <a:t>MDTs don't exist in every community </a:t>
            </a:r>
            <a:endParaRPr lang="en-US"/>
          </a:p>
          <a:p>
            <a:pPr marL="285750" indent="-285750">
              <a:lnSpc>
                <a:spcPct val="90000"/>
              </a:lnSpc>
              <a:spcBef>
                <a:spcPts val="1000"/>
              </a:spcBef>
              <a:spcAft>
                <a:spcPts val="0"/>
              </a:spcAft>
              <a:buFont typeface="Arial"/>
              <a:buChar char="•"/>
            </a:pPr>
            <a:endParaRPr lang="en-US">
              <a:latin typeface="Arial"/>
              <a:ea typeface="Source Sans Pro"/>
              <a:cs typeface="Arial"/>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2</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Elder Abuse is Happening in Your Community</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605305" y="3715565"/>
            <a:ext cx="9419758" cy="2156197"/>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71624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30233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F7296C-C305-7C31-96AC-ADAF3639238B}"/>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 name="Isosceles Triangle 10">
            <a:extLst>
              <a:ext uri="{FF2B5EF4-FFF2-40B4-BE49-F238E27FC236}">
                <a16:creationId xmlns:a16="http://schemas.microsoft.com/office/drawing/2014/main" id="{4A1DE7A5-D931-614F-38D6-093D7AB6031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6761106-1ECC-B5A3-0826-A2C49C929162}"/>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Multidisciplinary Response </a:t>
            </a:r>
            <a:endParaRPr lang="en-US"/>
          </a:p>
        </p:txBody>
      </p:sp>
      <p:sp>
        <p:nvSpPr>
          <p:cNvPr id="3" name="TextBox 2">
            <a:extLst>
              <a:ext uri="{FF2B5EF4-FFF2-40B4-BE49-F238E27FC236}">
                <a16:creationId xmlns:a16="http://schemas.microsoft.com/office/drawing/2014/main" id="{726F2CB0-1809-9447-F007-48EF5CF16081}"/>
              </a:ext>
            </a:extLst>
          </p:cNvPr>
          <p:cNvSpPr txBox="1"/>
          <p:nvPr/>
        </p:nvSpPr>
        <p:spPr>
          <a:xfrm>
            <a:off x="425570" y="1590136"/>
            <a:ext cx="112114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F1336"/>
                </a:solidFill>
                <a:latin typeface="Source Sans Pro"/>
                <a:ea typeface="Source Sans Pro"/>
              </a:rPr>
              <a:t>Elder abuse MDTs meet regularly to discuss complicated cases of mistreatment. Professionals from different fields share their expertise to assess and address options for resolution. </a:t>
            </a:r>
            <a:endParaRPr lang="en-US" sz="2400">
              <a:solidFill>
                <a:srgbClr val="0F1336"/>
              </a:solidFill>
              <a:latin typeface="Source Sans Pro"/>
              <a:ea typeface="Source Sans Pro"/>
              <a:cs typeface="Calibri"/>
            </a:endParaRPr>
          </a:p>
        </p:txBody>
      </p:sp>
      <p:pic>
        <p:nvPicPr>
          <p:cNvPr id="4" name="Picture 3">
            <a:extLst>
              <a:ext uri="{FF2B5EF4-FFF2-40B4-BE49-F238E27FC236}">
                <a16:creationId xmlns:a16="http://schemas.microsoft.com/office/drawing/2014/main" id="{7BCA8A88-07C8-A07B-CF51-64F6E61BC61D}"/>
              </a:ext>
            </a:extLst>
          </p:cNvPr>
          <p:cNvPicPr>
            <a:picLocks noChangeAspect="1"/>
          </p:cNvPicPr>
          <p:nvPr/>
        </p:nvPicPr>
        <p:blipFill rotWithShape="1">
          <a:blip r:embed="rId3"/>
          <a:srcRect l="-24" r="24" b="3057"/>
          <a:stretch/>
        </p:blipFill>
        <p:spPr>
          <a:xfrm>
            <a:off x="323" y="3046632"/>
            <a:ext cx="12191989" cy="3182217"/>
          </a:xfrm>
          <a:prstGeom prst="rect">
            <a:avLst/>
          </a:prstGeom>
        </p:spPr>
      </p:pic>
    </p:spTree>
    <p:extLst>
      <p:ext uri="{BB962C8B-B14F-4D97-AF65-F5344CB8AC3E}">
        <p14:creationId xmlns:p14="http://schemas.microsoft.com/office/powerpoint/2010/main" val="40666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4</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Examples of Team Members</a:t>
            </a:r>
            <a:endParaRPr lang="en-US">
              <a:solidFill>
                <a:schemeClr val="bg1"/>
              </a:solidFill>
            </a:endParaRPr>
          </a:p>
        </p:txBody>
      </p:sp>
      <p:pic>
        <p:nvPicPr>
          <p:cNvPr id="2" name="Picture 1">
            <a:extLst>
              <a:ext uri="{FF2B5EF4-FFF2-40B4-BE49-F238E27FC236}">
                <a16:creationId xmlns:a16="http://schemas.microsoft.com/office/drawing/2014/main" id="{3EA2D28C-6CF8-3819-A6A1-761309C1FBCC}"/>
              </a:ext>
            </a:extLst>
          </p:cNvPr>
          <p:cNvPicPr>
            <a:picLocks noChangeAspect="1"/>
          </p:cNvPicPr>
          <p:nvPr/>
        </p:nvPicPr>
        <p:blipFill rotWithShape="1">
          <a:blip r:embed="rId3"/>
          <a:srcRect l="2080" t="22574" r="4819" b="17722"/>
          <a:stretch/>
        </p:blipFill>
        <p:spPr>
          <a:xfrm>
            <a:off x="421558" y="1576837"/>
            <a:ext cx="11329583" cy="4080353"/>
          </a:xfrm>
          <a:prstGeom prst="rect">
            <a:avLst/>
          </a:prstGeom>
        </p:spPr>
      </p:pic>
    </p:spTree>
    <p:extLst>
      <p:ext uri="{BB962C8B-B14F-4D97-AF65-F5344CB8AC3E}">
        <p14:creationId xmlns:p14="http://schemas.microsoft.com/office/powerpoint/2010/main" val="39728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5</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What Can MDTs Do? </a:t>
            </a:r>
            <a:endParaRPr lang="en-US"/>
          </a:p>
        </p:txBody>
      </p:sp>
      <p:sp>
        <p:nvSpPr>
          <p:cNvPr id="3" name="TextBox 4">
            <a:extLst>
              <a:ext uri="{FF2B5EF4-FFF2-40B4-BE49-F238E27FC236}">
                <a16:creationId xmlns:a16="http://schemas.microsoft.com/office/drawing/2014/main" id="{B2E79657-E21A-2E9F-3463-3FE6305DB508}"/>
              </a:ext>
            </a:extLst>
          </p:cNvPr>
          <p:cNvSpPr txBox="1"/>
          <p:nvPr/>
        </p:nvSpPr>
        <p:spPr>
          <a:xfrm>
            <a:off x="195491" y="1219725"/>
            <a:ext cx="7227262" cy="53893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Offer interdisciplinary perspectives and suggestions</a:t>
            </a:r>
          </a:p>
          <a:p>
            <a:pPr marL="457200" indent="-457200">
              <a:lnSpc>
                <a:spcPct val="150000"/>
              </a:lnSpc>
              <a:buFont typeface="Arial,Sans-Serif"/>
              <a:buChar char="•"/>
            </a:pPr>
            <a:r>
              <a:rPr lang="en-US" sz="2400">
                <a:solidFill>
                  <a:srgbClr val="0F1336"/>
                </a:solidFill>
                <a:latin typeface="Source Sans Pro"/>
                <a:ea typeface="Source Sans Pro"/>
                <a:cs typeface="Arial"/>
              </a:rPr>
              <a:t>Obtain financial, medical, and legal documents </a:t>
            </a:r>
          </a:p>
          <a:p>
            <a:pPr marL="457200" indent="-457200">
              <a:lnSpc>
                <a:spcPct val="150000"/>
              </a:lnSpc>
              <a:buFont typeface="Arial,Sans-Serif"/>
              <a:buChar char="•"/>
            </a:pPr>
            <a:r>
              <a:rPr lang="en-US" sz="2400">
                <a:solidFill>
                  <a:srgbClr val="0F1336"/>
                </a:solidFill>
                <a:latin typeface="Source Sans Pro"/>
                <a:ea typeface="Source Sans Pro"/>
                <a:cs typeface="Arial"/>
              </a:rPr>
              <a:t>Analyze documents </a:t>
            </a:r>
          </a:p>
          <a:p>
            <a:pPr marL="457200" indent="-457200">
              <a:lnSpc>
                <a:spcPct val="150000"/>
              </a:lnSpc>
              <a:buFont typeface="Arial,Sans-Serif"/>
              <a:buChar char="•"/>
            </a:pPr>
            <a:r>
              <a:rPr lang="en-US" sz="2400">
                <a:solidFill>
                  <a:srgbClr val="0F1336"/>
                </a:solidFill>
                <a:latin typeface="Source Sans Pro"/>
                <a:ea typeface="Source Sans Pro"/>
                <a:cs typeface="Arial"/>
              </a:rPr>
              <a:t>Conduct home visits and home inspections </a:t>
            </a:r>
          </a:p>
          <a:p>
            <a:pPr marL="457200" indent="-457200">
              <a:lnSpc>
                <a:spcPct val="150000"/>
              </a:lnSpc>
              <a:buFont typeface="Arial,Sans-Serif"/>
              <a:buChar char="•"/>
            </a:pPr>
            <a:r>
              <a:rPr lang="en-US" sz="2400">
                <a:solidFill>
                  <a:srgbClr val="0F1336"/>
                </a:solidFill>
                <a:latin typeface="Source Sans Pro"/>
                <a:ea typeface="Source Sans Pro"/>
                <a:cs typeface="Arial"/>
              </a:rPr>
              <a:t>Interview victims and perpetrators </a:t>
            </a:r>
          </a:p>
          <a:p>
            <a:pPr marL="457200" indent="-457200">
              <a:lnSpc>
                <a:spcPct val="150000"/>
              </a:lnSpc>
              <a:buFont typeface="Arial,Sans-Serif"/>
              <a:buChar char="•"/>
            </a:pPr>
            <a:r>
              <a:rPr lang="en-US" sz="2400">
                <a:solidFill>
                  <a:srgbClr val="0F1336"/>
                </a:solidFill>
                <a:ea typeface="+mn-lt"/>
                <a:cs typeface="+mn-lt"/>
              </a:rPr>
              <a:t>Perform physical exam and/or records review for evidence of abuse or neglect </a:t>
            </a:r>
          </a:p>
          <a:p>
            <a:pPr marL="457200" indent="-457200">
              <a:lnSpc>
                <a:spcPct val="150000"/>
              </a:lnSpc>
              <a:buFont typeface="Arial,Sans-Serif"/>
              <a:buChar char="•"/>
            </a:pPr>
            <a:r>
              <a:rPr lang="en-US" sz="2400">
                <a:solidFill>
                  <a:srgbClr val="0F1336"/>
                </a:solidFill>
                <a:ea typeface="+mn-lt"/>
                <a:cs typeface="+mn-lt"/>
              </a:rPr>
              <a:t>Conduct cognitive assessments </a:t>
            </a:r>
            <a:endParaRPr lang="en-US"/>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pic>
        <p:nvPicPr>
          <p:cNvPr id="6" name="Picture 5" descr="A group of people sitting around a table&#10;&#10;Description automatically generated">
            <a:extLst>
              <a:ext uri="{FF2B5EF4-FFF2-40B4-BE49-F238E27FC236}">
                <a16:creationId xmlns:a16="http://schemas.microsoft.com/office/drawing/2014/main" id="{3075DEF2-1CEB-3A90-5144-FB97E1181791}"/>
              </a:ext>
            </a:extLst>
          </p:cNvPr>
          <p:cNvPicPr>
            <a:picLocks noChangeAspect="1"/>
          </p:cNvPicPr>
          <p:nvPr/>
        </p:nvPicPr>
        <p:blipFill>
          <a:blip r:embed="rId3"/>
          <a:stretch>
            <a:fillRect/>
          </a:stretch>
        </p:blipFill>
        <p:spPr>
          <a:xfrm>
            <a:off x="7552875" y="1716657"/>
            <a:ext cx="4188664" cy="3784121"/>
          </a:xfrm>
          <a:prstGeom prst="rect">
            <a:avLst/>
          </a:prstGeom>
        </p:spPr>
      </p:pic>
    </p:spTree>
    <p:extLst>
      <p:ext uri="{BB962C8B-B14F-4D97-AF65-F5344CB8AC3E}">
        <p14:creationId xmlns:p14="http://schemas.microsoft.com/office/powerpoint/2010/main" val="411052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6</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MDT Process </a:t>
            </a:r>
            <a:endParaRPr lang="en-US"/>
          </a:p>
        </p:txBody>
      </p:sp>
      <p:pic>
        <p:nvPicPr>
          <p:cNvPr id="3" name="Picture 2">
            <a:extLst>
              <a:ext uri="{FF2B5EF4-FFF2-40B4-BE49-F238E27FC236}">
                <a16:creationId xmlns:a16="http://schemas.microsoft.com/office/drawing/2014/main" id="{943EEECE-71DB-9AA9-91A9-3F253271D52D}"/>
              </a:ext>
            </a:extLst>
          </p:cNvPr>
          <p:cNvPicPr>
            <a:picLocks noChangeAspect="1"/>
          </p:cNvPicPr>
          <p:nvPr/>
        </p:nvPicPr>
        <p:blipFill rotWithShape="1">
          <a:blip r:embed="rId3"/>
          <a:srcRect l="8019" t="15063" r="7311" b="7950"/>
          <a:stretch/>
        </p:blipFill>
        <p:spPr>
          <a:xfrm>
            <a:off x="1836117" y="1707721"/>
            <a:ext cx="8525780" cy="4350811"/>
          </a:xfrm>
          <a:prstGeom prst="rect">
            <a:avLst/>
          </a:prstGeom>
        </p:spPr>
      </p:pic>
    </p:spTree>
    <p:extLst>
      <p:ext uri="{BB962C8B-B14F-4D97-AF65-F5344CB8AC3E}">
        <p14:creationId xmlns:p14="http://schemas.microsoft.com/office/powerpoint/2010/main" val="315487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7</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Types of MDTs</a:t>
            </a:r>
            <a:endParaRPr lang="en-US"/>
          </a:p>
        </p:txBody>
      </p:sp>
      <p:pic>
        <p:nvPicPr>
          <p:cNvPr id="3" name="Picture 2">
            <a:extLst>
              <a:ext uri="{FF2B5EF4-FFF2-40B4-BE49-F238E27FC236}">
                <a16:creationId xmlns:a16="http://schemas.microsoft.com/office/drawing/2014/main" id="{92667A78-2607-E849-B014-F88CB410893A}"/>
              </a:ext>
            </a:extLst>
          </p:cNvPr>
          <p:cNvPicPr>
            <a:picLocks noChangeAspect="1"/>
          </p:cNvPicPr>
          <p:nvPr/>
        </p:nvPicPr>
        <p:blipFill rotWithShape="1">
          <a:blip r:embed="rId3"/>
          <a:srcRect l="10377" t="7531" r="10377" b="6694"/>
          <a:stretch/>
        </p:blipFill>
        <p:spPr>
          <a:xfrm>
            <a:off x="2090150" y="1374286"/>
            <a:ext cx="8008195" cy="4709613"/>
          </a:xfrm>
          <a:prstGeom prst="rect">
            <a:avLst/>
          </a:prstGeom>
        </p:spPr>
      </p:pic>
    </p:spTree>
    <p:extLst>
      <p:ext uri="{BB962C8B-B14F-4D97-AF65-F5344CB8AC3E}">
        <p14:creationId xmlns:p14="http://schemas.microsoft.com/office/powerpoint/2010/main" val="29100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8</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Adult Protective Services (APS)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205349"/>
            <a:ext cx="5674507" cy="42813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Investigate allegations of elder abuse </a:t>
            </a:r>
          </a:p>
          <a:p>
            <a:pPr marL="457200" indent="-457200">
              <a:lnSpc>
                <a:spcPct val="150000"/>
              </a:lnSpc>
              <a:buFont typeface="Arial,Sans-Serif"/>
              <a:buChar char="•"/>
            </a:pPr>
            <a:r>
              <a:rPr lang="en-US" sz="2400">
                <a:solidFill>
                  <a:srgbClr val="0F1336"/>
                </a:solidFill>
                <a:latin typeface="Source Sans Pro"/>
                <a:ea typeface="Source Sans Pro"/>
                <a:cs typeface="Arial"/>
              </a:rPr>
              <a:t>Conduct needs assessment </a:t>
            </a:r>
          </a:p>
          <a:p>
            <a:pPr marL="457200" indent="-457200">
              <a:lnSpc>
                <a:spcPct val="150000"/>
              </a:lnSpc>
              <a:buFont typeface="Arial,Sans-Serif"/>
              <a:buChar char="•"/>
            </a:pPr>
            <a:r>
              <a:rPr lang="en-US" sz="2400">
                <a:solidFill>
                  <a:srgbClr val="0F1336"/>
                </a:solidFill>
                <a:latin typeface="Source Sans Pro"/>
                <a:ea typeface="Source Sans Pro"/>
                <a:cs typeface="Arial"/>
              </a:rPr>
              <a:t>Develop and implement care plan </a:t>
            </a:r>
          </a:p>
          <a:p>
            <a:pPr marL="457200" indent="-457200">
              <a:lnSpc>
                <a:spcPct val="150000"/>
              </a:lnSpc>
              <a:buFont typeface="Arial,Sans-Serif"/>
              <a:buChar char="•"/>
            </a:pPr>
            <a:r>
              <a:rPr lang="en-US" sz="2400">
                <a:solidFill>
                  <a:srgbClr val="0F1336"/>
                </a:solidFill>
                <a:latin typeface="Source Sans Pro"/>
                <a:ea typeface="Source Sans Pro"/>
                <a:cs typeface="Arial"/>
              </a:rPr>
              <a:t>Provide services and offer referrals </a:t>
            </a:r>
          </a:p>
          <a:p>
            <a:pPr marL="457200" indent="-457200">
              <a:lnSpc>
                <a:spcPct val="150000"/>
              </a:lnSpc>
              <a:buFont typeface="Arial,Sans-Serif"/>
              <a:buChar char="•"/>
            </a:pPr>
            <a:r>
              <a:rPr lang="en-US" sz="2400">
                <a:solidFill>
                  <a:srgbClr val="0F1336"/>
                </a:solidFill>
                <a:latin typeface="Source Sans Pro"/>
                <a:ea typeface="Source Sans Pro"/>
                <a:cs typeface="Arial"/>
              </a:rPr>
              <a:t>Supports older adult's rights to self-determination and autonomy </a:t>
            </a:r>
          </a:p>
          <a:p>
            <a:pPr marL="457200" indent="-457200">
              <a:lnSpc>
                <a:spcPct val="150000"/>
              </a:lnSpc>
              <a:buFont typeface="Arial,Sans-Serif"/>
              <a:buChar char="•"/>
            </a:pPr>
            <a:endParaRPr lang="en-US" sz="2400">
              <a:solidFill>
                <a:srgbClr val="0F1336"/>
              </a:solidFill>
              <a:latin typeface="Source Sans Pro"/>
              <a:ea typeface="Source Sans Pro"/>
              <a:cs typeface="Arial"/>
            </a:endParaRPr>
          </a:p>
        </p:txBody>
      </p:sp>
      <p:pic>
        <p:nvPicPr>
          <p:cNvPr id="12" name="Online Media 9" title="Overview of Adult Protective Services Investigations">
            <a:hlinkClick r:id="" action="ppaction://media"/>
            <a:extLst>
              <a:ext uri="{FF2B5EF4-FFF2-40B4-BE49-F238E27FC236}">
                <a16:creationId xmlns:a16="http://schemas.microsoft.com/office/drawing/2014/main" id="{C12540FC-3F07-0B1E-5EAB-ABE4E3E92CBD}"/>
              </a:ext>
            </a:extLst>
          </p:cNvPr>
          <p:cNvPicPr>
            <a:picLocks noRot="1" noChangeAspect="1"/>
          </p:cNvPicPr>
          <p:nvPr>
            <a:videoFile r:link="rId1"/>
          </p:nvPr>
        </p:nvPicPr>
        <p:blipFill>
          <a:blip r:embed="rId4"/>
          <a:stretch>
            <a:fillRect/>
          </a:stretch>
        </p:blipFill>
        <p:spPr>
          <a:xfrm>
            <a:off x="6090988" y="1923991"/>
            <a:ext cx="5340759" cy="3348514"/>
          </a:xfrm>
          <a:prstGeom prst="rect">
            <a:avLst/>
          </a:prstGeom>
        </p:spPr>
        <p:style>
          <a:lnRef idx="1">
            <a:schemeClr val="accent3"/>
          </a:lnRef>
          <a:fillRef idx="2">
            <a:schemeClr val="accent3"/>
          </a:fillRef>
          <a:effectRef idx="1">
            <a:schemeClr val="accent3"/>
          </a:effectRef>
          <a:fontRef idx="minor">
            <a:schemeClr val="dk1"/>
          </a:fontRef>
        </p:style>
      </p:pic>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Overview of APS Investigations </a:t>
            </a:r>
            <a:endParaRPr lang="en-US"/>
          </a:p>
        </p:txBody>
      </p:sp>
    </p:spTree>
    <p:extLst>
      <p:ext uri="{BB962C8B-B14F-4D97-AF65-F5344CB8AC3E}">
        <p14:creationId xmlns:p14="http://schemas.microsoft.com/office/powerpoint/2010/main" val="10321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9</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Long-Term Care Ombudsman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234103"/>
            <a:ext cx="5401339" cy="48353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Work on behalf of residents who live in Long-Term Care</a:t>
            </a:r>
            <a:endParaRPr lang="en-US">
              <a:ea typeface="Calibri" panose="020F0502020204030204"/>
              <a:cs typeface="Calibri" panose="020F0502020204030204"/>
            </a:endParaRPr>
          </a:p>
          <a:p>
            <a:pPr marL="457200" indent="-457200">
              <a:lnSpc>
                <a:spcPct val="150000"/>
              </a:lnSpc>
              <a:buFont typeface="Arial,Sans-Serif"/>
              <a:buChar char="•"/>
            </a:pPr>
            <a:r>
              <a:rPr lang="en-US" sz="2400">
                <a:solidFill>
                  <a:srgbClr val="0F1336"/>
                </a:solidFill>
                <a:latin typeface="Source Sans Pro"/>
                <a:ea typeface="Source Sans Pro"/>
                <a:cs typeface="Arial"/>
              </a:rPr>
              <a:t>Help resolve complaints in facilities </a:t>
            </a:r>
          </a:p>
          <a:p>
            <a:pPr marL="457200" indent="-457200">
              <a:lnSpc>
                <a:spcPct val="150000"/>
              </a:lnSpc>
              <a:buFont typeface="Arial,Sans-Serif"/>
              <a:buChar char="•"/>
            </a:pPr>
            <a:r>
              <a:rPr lang="en-US" sz="2400">
                <a:solidFill>
                  <a:srgbClr val="0F1336"/>
                </a:solidFill>
                <a:latin typeface="Source Sans Pro"/>
                <a:ea typeface="Source Sans Pro"/>
                <a:cs typeface="Arial"/>
              </a:rPr>
              <a:t>Educate residents and care providers </a:t>
            </a:r>
          </a:p>
          <a:p>
            <a:pPr marL="457200" indent="-457200">
              <a:lnSpc>
                <a:spcPct val="150000"/>
              </a:lnSpc>
              <a:buFont typeface="Arial,Sans-Serif"/>
              <a:buChar char="•"/>
            </a:pPr>
            <a:r>
              <a:rPr lang="en-US" sz="2400">
                <a:solidFill>
                  <a:srgbClr val="0F1336"/>
                </a:solidFill>
                <a:latin typeface="Source Sans Pro"/>
                <a:ea typeface="Source Sans Pro"/>
                <a:cs typeface="Arial"/>
              </a:rPr>
              <a:t>Advocate for quality care in facilities </a:t>
            </a:r>
          </a:p>
          <a:p>
            <a:pPr marL="457200" indent="-457200">
              <a:lnSpc>
                <a:spcPct val="150000"/>
              </a:lnSpc>
              <a:buFont typeface="Arial,Sans-Serif"/>
              <a:buChar char="•"/>
            </a:pPr>
            <a:r>
              <a:rPr lang="en-US" sz="2400">
                <a:solidFill>
                  <a:srgbClr val="0F1336"/>
                </a:solidFill>
                <a:latin typeface="Source Sans Pro"/>
                <a:ea typeface="Source Sans Pro"/>
                <a:cs typeface="Arial"/>
              </a:rPr>
              <a:t>Provide services and offer referrals </a:t>
            </a:r>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Overview of Long-Term Care Ombudsman</a:t>
            </a:r>
            <a:endParaRPr lang="en-US"/>
          </a:p>
        </p:txBody>
      </p:sp>
      <p:pic>
        <p:nvPicPr>
          <p:cNvPr id="5" name="Online Media 4" title="What is a Long Term Care Ombudsman?">
            <a:hlinkClick r:id="" action="ppaction://media"/>
            <a:extLst>
              <a:ext uri="{FF2B5EF4-FFF2-40B4-BE49-F238E27FC236}">
                <a16:creationId xmlns:a16="http://schemas.microsoft.com/office/drawing/2014/main" id="{4550C091-2434-357F-0720-D1EC0BEC2367}"/>
              </a:ext>
            </a:extLst>
          </p:cNvPr>
          <p:cNvPicPr>
            <a:picLocks noRot="1" noChangeAspect="1"/>
          </p:cNvPicPr>
          <p:nvPr>
            <a:videoFile r:link="rId1"/>
          </p:nvPr>
        </p:nvPicPr>
        <p:blipFill>
          <a:blip r:embed="rId4"/>
          <a:stretch>
            <a:fillRect/>
          </a:stretch>
        </p:blipFill>
        <p:spPr>
          <a:xfrm>
            <a:off x="5957197" y="2066026"/>
            <a:ext cx="5584437" cy="3157268"/>
          </a:xfrm>
          <a:prstGeom prst="rect">
            <a:avLst/>
          </a:prstGeom>
        </p:spPr>
      </p:pic>
    </p:spTree>
    <p:extLst>
      <p:ext uri="{BB962C8B-B14F-4D97-AF65-F5344CB8AC3E}">
        <p14:creationId xmlns:p14="http://schemas.microsoft.com/office/powerpoint/2010/main" val="3111456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5_Office Theme</vt:lpstr>
      <vt:lpstr>3_Office Theme</vt:lpstr>
      <vt:lpstr>4_Office Theme</vt:lpstr>
      <vt:lpstr>Working with a Team: Introduction to the  Multidisciplinary Team</vt:lpstr>
      <vt:lpstr>Elder Abuse Facts </vt:lpstr>
      <vt:lpstr>Multidisciplinary Response </vt:lpstr>
      <vt:lpstr>Examples of Team Members</vt:lpstr>
      <vt:lpstr>What Can MDTs Do? </vt:lpstr>
      <vt:lpstr>MDT Process </vt:lpstr>
      <vt:lpstr>Types of MDTs</vt:lpstr>
      <vt:lpstr>Adult Protective Services (APS) </vt:lpstr>
      <vt:lpstr>Long-Term Care Ombudsman </vt:lpstr>
      <vt:lpstr>Prosecutors </vt:lpstr>
      <vt:lpstr>Prosecutors </vt:lpstr>
      <vt:lpstr>Geriatricians </vt:lpstr>
      <vt:lpstr>Mental Health Professionals </vt:lpstr>
      <vt:lpstr>Victim Advocates </vt:lpstr>
      <vt:lpstr>Forensic Accountants </vt:lpstr>
      <vt:lpstr>Forensic Accountants </vt:lpstr>
      <vt:lpstr>How to Find Support in Your Area</vt:lpstr>
      <vt:lpstr>Elder Abuse Multidisciplinary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2024-02-27T16:50:08Z</dcterms:created>
  <dcterms:modified xsi:type="dcterms:W3CDTF">2024-05-21T14:06:26Z</dcterms:modified>
</cp:coreProperties>
</file>