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7" r:id="rId5"/>
    <p:sldMasterId id="2147483800" r:id="rId6"/>
  </p:sldMasterIdLst>
  <p:notesMasterIdLst>
    <p:notesMasterId r:id="rId52"/>
  </p:notesMasterIdLst>
  <p:sldIdLst>
    <p:sldId id="594" r:id="rId7"/>
    <p:sldId id="2772" r:id="rId8"/>
    <p:sldId id="2810" r:id="rId9"/>
    <p:sldId id="2815" r:id="rId10"/>
    <p:sldId id="2773" r:id="rId11"/>
    <p:sldId id="2716" r:id="rId12"/>
    <p:sldId id="2762" r:id="rId13"/>
    <p:sldId id="2806" r:id="rId14"/>
    <p:sldId id="2805" r:id="rId15"/>
    <p:sldId id="2761" r:id="rId16"/>
    <p:sldId id="2812" r:id="rId17"/>
    <p:sldId id="2813" r:id="rId18"/>
    <p:sldId id="2753" r:id="rId19"/>
    <p:sldId id="2756" r:id="rId20"/>
    <p:sldId id="2789" r:id="rId21"/>
    <p:sldId id="2808" r:id="rId22"/>
    <p:sldId id="2758" r:id="rId23"/>
    <p:sldId id="2765" r:id="rId24"/>
    <p:sldId id="2754" r:id="rId25"/>
    <p:sldId id="2719" r:id="rId26"/>
    <p:sldId id="2782" r:id="rId27"/>
    <p:sldId id="2797" r:id="rId28"/>
    <p:sldId id="2777" r:id="rId29"/>
    <p:sldId id="2798" r:id="rId30"/>
    <p:sldId id="2791" r:id="rId31"/>
    <p:sldId id="2799" r:id="rId32"/>
    <p:sldId id="2787" r:id="rId33"/>
    <p:sldId id="2764" r:id="rId34"/>
    <p:sldId id="2783" r:id="rId35"/>
    <p:sldId id="2800" r:id="rId36"/>
    <p:sldId id="2781" r:id="rId37"/>
    <p:sldId id="2771" r:id="rId38"/>
    <p:sldId id="2801" r:id="rId39"/>
    <p:sldId id="2817" r:id="rId40"/>
    <p:sldId id="2816" r:id="rId41"/>
    <p:sldId id="2778" r:id="rId42"/>
    <p:sldId id="2807" r:id="rId43"/>
    <p:sldId id="2779" r:id="rId44"/>
    <p:sldId id="2728" r:id="rId45"/>
    <p:sldId id="2770" r:id="rId46"/>
    <p:sldId id="2775" r:id="rId47"/>
    <p:sldId id="2731" r:id="rId48"/>
    <p:sldId id="2776" r:id="rId49"/>
    <p:sldId id="2759" r:id="rId50"/>
    <p:sldId id="275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2F3F55-3206-B86E-6930-B3741BC4A418}" name="Xu, Michael" initials="" userId="S::Michael.Xu@med.usc.edu::da041231-08ec-4176-a8c5-32dc46e6c5e2" providerId="AD"/>
  <p188:author id="{BA01A255-0E94-CE51-6174-DA2D4AD6C19D}" name="Smith, Chantelle C. (CIV)" initials="CS" userId="S::Chantelle.C.Smith@usdoj.gov::c066b542-38d3-43d0-aaea-1c2d4bf6f0f9" providerId="AD"/>
  <p188:author id="{AD860C76-7598-3D91-6A59-0EBD7920F50C}" name="Mars, Lori" initials="LM" userId="S::Lori.Mars@med.usc.edu::39e815f0-e8ae-4a1d-af48-4768fc0eb72e" providerId="AD"/>
  <p188:author id="{3E543778-5978-2936-751F-8C76AB870EC6}" name="Esquivel, Richard" initials="" userId="S::Richard.Esquivel@med.usc.edu::eb936f9d-8ca5-4546-9ec1-018c4a38da5c" providerId="AD"/>
  <p188:author id="{41B7E78E-1D04-A4E9-7CF9-C0274434F9D9}" name="pulrey@kingcounty.gov" initials="pu" userId="S::urn:spo:guest#pulrey@kingcounty.gov::" providerId="AD"/>
  <p188:author id="{F9EAF595-5C6A-9907-2DF0-8A98EF026714}" name="Ulrey, Page" initials="PU" userId="S::pulrey@kingcounty.gov::06e7f62a-1ac4-4c4b-881a-916ce9eced76" providerId="AD"/>
  <p188:author id="{A100F1C4-8185-01A8-EAE3-45E16A363495}" name="Staniar, Lauren (USAWAW)" initials="LS" userId="S::Lauren.Staniar@usdoj.gov::71fdd345-5701-473c-a880-938d5d67c5b4" providerId="AD"/>
  <p188:author id="{14CF8BD3-B803-B6D9-7AAD-EFEE67AE28EF}" name="Jackson, Shelly L. (CIV)" initials="SJ" userId="S::Shelly.L.Jackson@usdoj.gov::d986328a-4920-46ce-89dc-9dbcfdda6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6BB91-8360-8D42-A8EC-5E86EF314F8C}" v="4" dt="2026-06-18T21:44:35.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6" autoAdjust="0"/>
    <p:restoredTop sz="96507" autoAdjust="0"/>
  </p:normalViewPr>
  <p:slideViewPr>
    <p:cSldViewPr snapToGrid="0">
      <p:cViewPr varScale="1">
        <p:scale>
          <a:sx n="91" d="100"/>
          <a:sy n="91" d="100"/>
        </p:scale>
        <p:origin x="192" y="1032"/>
      </p:cViewPr>
      <p:guideLst/>
    </p:cSldViewPr>
  </p:slideViewPr>
  <p:notesTextViewPr>
    <p:cViewPr>
      <p:scale>
        <a:sx n="1" d="1"/>
        <a:sy n="1" d="1"/>
      </p:scale>
      <p:origin x="0" y="0"/>
    </p:cViewPr>
  </p:notesTextViewPr>
  <p:sorterViewPr>
    <p:cViewPr>
      <p:scale>
        <a:sx n="96" d="100"/>
        <a:sy n="96" d="100"/>
      </p:scale>
      <p:origin x="0" y="-5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 Michael" userId="da041231-08ec-4176-a8c5-32dc46e6c5e2" providerId="ADAL" clId="{6736BB91-8360-8D42-A8EC-5E86EF314F8C}"/>
    <pc:docChg chg="undo custSel modSld">
      <pc:chgData name="Xu, Michael" userId="da041231-08ec-4176-a8c5-32dc46e6c5e2" providerId="ADAL" clId="{6736BB91-8360-8D42-A8EC-5E86EF314F8C}" dt="2026-06-18T21:46:12.365" v="48" actId="1076"/>
      <pc:docMkLst>
        <pc:docMk/>
      </pc:docMkLst>
      <pc:sldChg chg="modSp mod">
        <pc:chgData name="Xu, Michael" userId="da041231-08ec-4176-a8c5-32dc46e6c5e2" providerId="ADAL" clId="{6736BB91-8360-8D42-A8EC-5E86EF314F8C}" dt="2026-06-18T21:43:43.881" v="23" actId="1076"/>
        <pc:sldMkLst>
          <pc:docMk/>
          <pc:sldMk cId="614867752" sldId="594"/>
        </pc:sldMkLst>
        <pc:spChg chg="mod">
          <ac:chgData name="Xu, Michael" userId="da041231-08ec-4176-a8c5-32dc46e6c5e2" providerId="ADAL" clId="{6736BB91-8360-8D42-A8EC-5E86EF314F8C}" dt="2026-06-18T21:43:43.881" v="23" actId="1076"/>
          <ac:spMkLst>
            <pc:docMk/>
            <pc:sldMk cId="614867752" sldId="594"/>
            <ac:spMk id="12" creationId="{695521A6-7513-054B-9414-737D402264DC}"/>
          </ac:spMkLst>
        </pc:spChg>
      </pc:sldChg>
      <pc:sldChg chg="modSp mod">
        <pc:chgData name="Xu, Michael" userId="da041231-08ec-4176-a8c5-32dc46e6c5e2" providerId="ADAL" clId="{6736BB91-8360-8D42-A8EC-5E86EF314F8C}" dt="2026-06-18T21:44:02.743" v="28" actId="1076"/>
        <pc:sldMkLst>
          <pc:docMk/>
          <pc:sldMk cId="321565392" sldId="2716"/>
        </pc:sldMkLst>
        <pc:spChg chg="mod">
          <ac:chgData name="Xu, Michael" userId="da041231-08ec-4176-a8c5-32dc46e6c5e2" providerId="ADAL" clId="{6736BB91-8360-8D42-A8EC-5E86EF314F8C}" dt="2026-06-18T21:44:02.743" v="28" actId="1076"/>
          <ac:spMkLst>
            <pc:docMk/>
            <pc:sldMk cId="321565392" sldId="2716"/>
            <ac:spMk id="3" creationId="{7DE31862-0404-F543-81DB-CDEA8992E543}"/>
          </ac:spMkLst>
        </pc:spChg>
      </pc:sldChg>
      <pc:sldChg chg="modSp mod">
        <pc:chgData name="Xu, Michael" userId="da041231-08ec-4176-a8c5-32dc46e6c5e2" providerId="ADAL" clId="{6736BB91-8360-8D42-A8EC-5E86EF314F8C}" dt="2026-06-18T21:46:01.573" v="46" actId="1076"/>
        <pc:sldMkLst>
          <pc:docMk/>
          <pc:sldMk cId="2465615218" sldId="2728"/>
        </pc:sldMkLst>
        <pc:spChg chg="mod">
          <ac:chgData name="Xu, Michael" userId="da041231-08ec-4176-a8c5-32dc46e6c5e2" providerId="ADAL" clId="{6736BB91-8360-8D42-A8EC-5E86EF314F8C}" dt="2026-06-18T21:46:01.573" v="46" actId="1076"/>
          <ac:spMkLst>
            <pc:docMk/>
            <pc:sldMk cId="2465615218" sldId="2728"/>
            <ac:spMk id="3" creationId="{7DE31862-0404-F543-81DB-CDEA8992E543}"/>
          </ac:spMkLst>
        </pc:spChg>
        <pc:spChg chg="mod">
          <ac:chgData name="Xu, Michael" userId="da041231-08ec-4176-a8c5-32dc46e6c5e2" providerId="ADAL" clId="{6736BB91-8360-8D42-A8EC-5E86EF314F8C}" dt="2026-06-18T21:28:18.214" v="10" actId="20577"/>
          <ac:spMkLst>
            <pc:docMk/>
            <pc:sldMk cId="2465615218" sldId="2728"/>
            <ac:spMk id="4" creationId="{29762092-C348-CD0A-B62E-C78469D62311}"/>
          </ac:spMkLst>
        </pc:spChg>
      </pc:sldChg>
      <pc:sldChg chg="modSp mod">
        <pc:chgData name="Xu, Michael" userId="da041231-08ec-4176-a8c5-32dc46e6c5e2" providerId="ADAL" clId="{6736BB91-8360-8D42-A8EC-5E86EF314F8C}" dt="2026-06-18T21:46:09.943" v="47" actId="1076"/>
        <pc:sldMkLst>
          <pc:docMk/>
          <pc:sldMk cId="3808477108" sldId="2751"/>
        </pc:sldMkLst>
        <pc:spChg chg="mod">
          <ac:chgData name="Xu, Michael" userId="da041231-08ec-4176-a8c5-32dc46e6c5e2" providerId="ADAL" clId="{6736BB91-8360-8D42-A8EC-5E86EF314F8C}" dt="2026-06-18T21:46:09.943" v="47" actId="1076"/>
          <ac:spMkLst>
            <pc:docMk/>
            <pc:sldMk cId="3808477108" sldId="2751"/>
            <ac:spMk id="3" creationId="{C7B5C7DD-450D-3543-A31B-35AC7F170DCE}"/>
          </ac:spMkLst>
        </pc:spChg>
      </pc:sldChg>
      <pc:sldChg chg="modNotesTx">
        <pc:chgData name="Xu, Michael" userId="da041231-08ec-4176-a8c5-32dc46e6c5e2" providerId="ADAL" clId="{6736BB91-8360-8D42-A8EC-5E86EF314F8C}" dt="2026-06-18T21:43:15.552" v="22" actId="20577"/>
        <pc:sldMkLst>
          <pc:docMk/>
          <pc:sldMk cId="2197659969" sldId="2754"/>
        </pc:sldMkLst>
      </pc:sldChg>
      <pc:sldChg chg="modSp mod">
        <pc:chgData name="Xu, Michael" userId="da041231-08ec-4176-a8c5-32dc46e6c5e2" providerId="ADAL" clId="{6736BB91-8360-8D42-A8EC-5E86EF314F8C}" dt="2026-06-18T21:45:06.289" v="37" actId="1076"/>
        <pc:sldMkLst>
          <pc:docMk/>
          <pc:sldMk cId="95613247" sldId="2756"/>
        </pc:sldMkLst>
        <pc:spChg chg="mod">
          <ac:chgData name="Xu, Michael" userId="da041231-08ec-4176-a8c5-32dc46e6c5e2" providerId="ADAL" clId="{6736BB91-8360-8D42-A8EC-5E86EF314F8C}" dt="2026-06-18T21:45:06.289" v="37" actId="1076"/>
          <ac:spMkLst>
            <pc:docMk/>
            <pc:sldMk cId="95613247" sldId="2756"/>
            <ac:spMk id="4" creationId="{56905FB5-E689-7B0B-086A-BEC7C295B2F2}"/>
          </ac:spMkLst>
        </pc:spChg>
      </pc:sldChg>
      <pc:sldChg chg="modSp mod">
        <pc:chgData name="Xu, Michael" userId="da041231-08ec-4176-a8c5-32dc46e6c5e2" providerId="ADAL" clId="{6736BB91-8360-8D42-A8EC-5E86EF314F8C}" dt="2026-06-18T21:46:12.365" v="48" actId="1076"/>
        <pc:sldMkLst>
          <pc:docMk/>
          <pc:sldMk cId="1901668963" sldId="2759"/>
        </pc:sldMkLst>
        <pc:spChg chg="mod">
          <ac:chgData name="Xu, Michael" userId="da041231-08ec-4176-a8c5-32dc46e6c5e2" providerId="ADAL" clId="{6736BB91-8360-8D42-A8EC-5E86EF314F8C}" dt="2026-06-18T21:46:12.365" v="48" actId="1076"/>
          <ac:spMkLst>
            <pc:docMk/>
            <pc:sldMk cId="1901668963" sldId="2759"/>
            <ac:spMk id="3" creationId="{C7B5C7DD-450D-3543-A31B-35AC7F170DCE}"/>
          </ac:spMkLst>
        </pc:spChg>
      </pc:sldChg>
      <pc:sldChg chg="delSp modSp mod">
        <pc:chgData name="Xu, Michael" userId="da041231-08ec-4176-a8c5-32dc46e6c5e2" providerId="ADAL" clId="{6736BB91-8360-8D42-A8EC-5E86EF314F8C}" dt="2026-06-18T21:44:07.519" v="29" actId="1076"/>
        <pc:sldMkLst>
          <pc:docMk/>
          <pc:sldMk cId="2020945216" sldId="2762"/>
        </pc:sldMkLst>
        <pc:spChg chg="mod">
          <ac:chgData name="Xu, Michael" userId="da041231-08ec-4176-a8c5-32dc46e6c5e2" providerId="ADAL" clId="{6736BB91-8360-8D42-A8EC-5E86EF314F8C}" dt="2026-06-18T21:44:07.519" v="29" actId="1076"/>
          <ac:spMkLst>
            <pc:docMk/>
            <pc:sldMk cId="2020945216" sldId="2762"/>
            <ac:spMk id="3" creationId="{AFDA5B45-5564-463A-DE94-1805CF6171F2}"/>
          </ac:spMkLst>
        </pc:spChg>
        <pc:picChg chg="del mod">
          <ac:chgData name="Xu, Michael" userId="da041231-08ec-4176-a8c5-32dc46e6c5e2" providerId="ADAL" clId="{6736BB91-8360-8D42-A8EC-5E86EF314F8C}" dt="2026-06-18T21:43:02.146" v="20" actId="478"/>
          <ac:picMkLst>
            <pc:docMk/>
            <pc:sldMk cId="2020945216" sldId="2762"/>
            <ac:picMk id="1026" creationId="{4508CF36-ED4F-BDC6-9CDB-FC3DD9F2B64B}"/>
          </ac:picMkLst>
        </pc:picChg>
      </pc:sldChg>
      <pc:sldChg chg="delSp mod">
        <pc:chgData name="Xu, Michael" userId="da041231-08ec-4176-a8c5-32dc46e6c5e2" providerId="ADAL" clId="{6736BB91-8360-8D42-A8EC-5E86EF314F8C}" dt="2026-06-18T21:28:13.698" v="9" actId="478"/>
        <pc:sldMkLst>
          <pc:docMk/>
          <pc:sldMk cId="3911995545" sldId="2770"/>
        </pc:sldMkLst>
        <pc:spChg chg="del">
          <ac:chgData name="Xu, Michael" userId="da041231-08ec-4176-a8c5-32dc46e6c5e2" providerId="ADAL" clId="{6736BB91-8360-8D42-A8EC-5E86EF314F8C}" dt="2026-06-18T21:28:13.698" v="9" actId="478"/>
          <ac:spMkLst>
            <pc:docMk/>
            <pc:sldMk cId="3911995545" sldId="2770"/>
            <ac:spMk id="6" creationId="{B8343786-2910-E14C-106D-24EDF23B69F4}"/>
          </ac:spMkLst>
        </pc:spChg>
      </pc:sldChg>
      <pc:sldChg chg="modSp mod">
        <pc:chgData name="Xu, Michael" userId="da041231-08ec-4176-a8c5-32dc46e6c5e2" providerId="ADAL" clId="{6736BB91-8360-8D42-A8EC-5E86EF314F8C}" dt="2026-06-18T21:43:47.442" v="24" actId="1076"/>
        <pc:sldMkLst>
          <pc:docMk/>
          <pc:sldMk cId="3142977010" sldId="2772"/>
        </pc:sldMkLst>
        <pc:spChg chg="mod">
          <ac:chgData name="Xu, Michael" userId="da041231-08ec-4176-a8c5-32dc46e6c5e2" providerId="ADAL" clId="{6736BB91-8360-8D42-A8EC-5E86EF314F8C}" dt="2026-06-18T21:43:47.442" v="24" actId="1076"/>
          <ac:spMkLst>
            <pc:docMk/>
            <pc:sldMk cId="3142977010" sldId="2772"/>
            <ac:spMk id="3" creationId="{43417AE3-0751-6621-5E77-C10D81F77E47}"/>
          </ac:spMkLst>
        </pc:spChg>
      </pc:sldChg>
      <pc:sldChg chg="modSp mod">
        <pc:chgData name="Xu, Michael" userId="da041231-08ec-4176-a8c5-32dc46e6c5e2" providerId="ADAL" clId="{6736BB91-8360-8D42-A8EC-5E86EF314F8C}" dt="2026-06-18T21:43:59.285" v="27" actId="1076"/>
        <pc:sldMkLst>
          <pc:docMk/>
          <pc:sldMk cId="836474652" sldId="2773"/>
        </pc:sldMkLst>
        <pc:spChg chg="mod">
          <ac:chgData name="Xu, Michael" userId="da041231-08ec-4176-a8c5-32dc46e6c5e2" providerId="ADAL" clId="{6736BB91-8360-8D42-A8EC-5E86EF314F8C}" dt="2026-06-18T21:43:59.285" v="27" actId="1076"/>
          <ac:spMkLst>
            <pc:docMk/>
            <pc:sldMk cId="836474652" sldId="2773"/>
            <ac:spMk id="3" creationId="{8E3F4A2D-1692-082C-1DE4-6376F56BDA54}"/>
          </ac:spMkLst>
        </pc:spChg>
      </pc:sldChg>
      <pc:sldChg chg="modSp mod">
        <pc:chgData name="Xu, Michael" userId="da041231-08ec-4176-a8c5-32dc46e6c5e2" providerId="ADAL" clId="{6736BB91-8360-8D42-A8EC-5E86EF314F8C}" dt="2026-06-18T21:28:00.909" v="8" actId="1076"/>
        <pc:sldMkLst>
          <pc:docMk/>
          <pc:sldMk cId="873399781" sldId="2776"/>
        </pc:sldMkLst>
        <pc:spChg chg="mod">
          <ac:chgData name="Xu, Michael" userId="da041231-08ec-4176-a8c5-32dc46e6c5e2" providerId="ADAL" clId="{6736BB91-8360-8D42-A8EC-5E86EF314F8C}" dt="2026-06-18T21:28:00.909" v="8" actId="1076"/>
          <ac:spMkLst>
            <pc:docMk/>
            <pc:sldMk cId="873399781" sldId="2776"/>
            <ac:spMk id="3" creationId="{21AF82C3-C366-422C-8965-A6C3A44BA9FA}"/>
          </ac:spMkLst>
        </pc:spChg>
      </pc:sldChg>
      <pc:sldChg chg="modSp mod">
        <pc:chgData name="Xu, Michael" userId="da041231-08ec-4176-a8c5-32dc46e6c5e2" providerId="ADAL" clId="{6736BB91-8360-8D42-A8EC-5E86EF314F8C}" dt="2026-06-18T21:45:45.702" v="43" actId="1076"/>
        <pc:sldMkLst>
          <pc:docMk/>
          <pc:sldMk cId="3839174529" sldId="2781"/>
        </pc:sldMkLst>
        <pc:spChg chg="mod">
          <ac:chgData name="Xu, Michael" userId="da041231-08ec-4176-a8c5-32dc46e6c5e2" providerId="ADAL" clId="{6736BB91-8360-8D42-A8EC-5E86EF314F8C}" dt="2026-06-18T21:45:45.702" v="43" actId="1076"/>
          <ac:spMkLst>
            <pc:docMk/>
            <pc:sldMk cId="3839174529" sldId="2781"/>
            <ac:spMk id="3" creationId="{65B2E132-EEF1-2237-6E3A-18F717826E78}"/>
          </ac:spMkLst>
        </pc:spChg>
      </pc:sldChg>
      <pc:sldChg chg="modSp mod">
        <pc:chgData name="Xu, Michael" userId="da041231-08ec-4176-a8c5-32dc46e6c5e2" providerId="ADAL" clId="{6736BB91-8360-8D42-A8EC-5E86EF314F8C}" dt="2026-06-18T21:45:19.250" v="38" actId="1076"/>
        <pc:sldMkLst>
          <pc:docMk/>
          <pc:sldMk cId="4081310825" sldId="2782"/>
        </pc:sldMkLst>
        <pc:spChg chg="mod">
          <ac:chgData name="Xu, Michael" userId="da041231-08ec-4176-a8c5-32dc46e6c5e2" providerId="ADAL" clId="{6736BB91-8360-8D42-A8EC-5E86EF314F8C}" dt="2026-06-18T21:45:19.250" v="38" actId="1076"/>
          <ac:spMkLst>
            <pc:docMk/>
            <pc:sldMk cId="4081310825" sldId="2782"/>
            <ac:spMk id="3" creationId="{78A20CD0-ACFF-4796-A912-D507544CDB83}"/>
          </ac:spMkLst>
        </pc:spChg>
      </pc:sldChg>
      <pc:sldChg chg="modSp mod">
        <pc:chgData name="Xu, Michael" userId="da041231-08ec-4176-a8c5-32dc46e6c5e2" providerId="ADAL" clId="{6736BB91-8360-8D42-A8EC-5E86EF314F8C}" dt="2026-06-18T21:45:23.082" v="39" actId="1076"/>
        <pc:sldMkLst>
          <pc:docMk/>
          <pc:sldMk cId="3854951071" sldId="2797"/>
        </pc:sldMkLst>
        <pc:spChg chg="mod">
          <ac:chgData name="Xu, Michael" userId="da041231-08ec-4176-a8c5-32dc46e6c5e2" providerId="ADAL" clId="{6736BB91-8360-8D42-A8EC-5E86EF314F8C}" dt="2026-06-18T21:45:23.082" v="39" actId="1076"/>
          <ac:spMkLst>
            <pc:docMk/>
            <pc:sldMk cId="3854951071" sldId="2797"/>
            <ac:spMk id="3" creationId="{E2738142-494C-B8B1-1CAE-345108409FF7}"/>
          </ac:spMkLst>
        </pc:spChg>
      </pc:sldChg>
      <pc:sldChg chg="modSp mod">
        <pc:chgData name="Xu, Michael" userId="da041231-08ec-4176-a8c5-32dc46e6c5e2" providerId="ADAL" clId="{6736BB91-8360-8D42-A8EC-5E86EF314F8C}" dt="2026-06-18T21:45:30.463" v="40" actId="1076"/>
        <pc:sldMkLst>
          <pc:docMk/>
          <pc:sldMk cId="2154706932" sldId="2798"/>
        </pc:sldMkLst>
        <pc:spChg chg="mod">
          <ac:chgData name="Xu, Michael" userId="da041231-08ec-4176-a8c5-32dc46e6c5e2" providerId="ADAL" clId="{6736BB91-8360-8D42-A8EC-5E86EF314F8C}" dt="2026-06-18T21:45:30.463" v="40" actId="1076"/>
          <ac:spMkLst>
            <pc:docMk/>
            <pc:sldMk cId="2154706932" sldId="2798"/>
            <ac:spMk id="3" creationId="{53603471-1B58-8006-7D71-8FF41AE2607C}"/>
          </ac:spMkLst>
        </pc:spChg>
      </pc:sldChg>
      <pc:sldChg chg="modSp mod">
        <pc:chgData name="Xu, Michael" userId="da041231-08ec-4176-a8c5-32dc46e6c5e2" providerId="ADAL" clId="{6736BB91-8360-8D42-A8EC-5E86EF314F8C}" dt="2026-06-18T21:45:41.547" v="42" actId="1076"/>
        <pc:sldMkLst>
          <pc:docMk/>
          <pc:sldMk cId="2082567921" sldId="2800"/>
        </pc:sldMkLst>
        <pc:spChg chg="mod">
          <ac:chgData name="Xu, Michael" userId="da041231-08ec-4176-a8c5-32dc46e6c5e2" providerId="ADAL" clId="{6736BB91-8360-8D42-A8EC-5E86EF314F8C}" dt="2026-06-18T21:45:41.547" v="42" actId="1076"/>
          <ac:spMkLst>
            <pc:docMk/>
            <pc:sldMk cId="2082567921" sldId="2800"/>
            <ac:spMk id="3" creationId="{22378560-8A9C-F8BC-0A5A-61C00FA1A4E7}"/>
          </ac:spMkLst>
        </pc:spChg>
      </pc:sldChg>
      <pc:sldChg chg="modSp mod">
        <pc:chgData name="Xu, Michael" userId="da041231-08ec-4176-a8c5-32dc46e6c5e2" providerId="ADAL" clId="{6736BB91-8360-8D42-A8EC-5E86EF314F8C}" dt="2026-06-18T21:45:51.027" v="44" actId="1076"/>
        <pc:sldMkLst>
          <pc:docMk/>
          <pc:sldMk cId="2820624649" sldId="2801"/>
        </pc:sldMkLst>
        <pc:spChg chg="mod">
          <ac:chgData name="Xu, Michael" userId="da041231-08ec-4176-a8c5-32dc46e6c5e2" providerId="ADAL" clId="{6736BB91-8360-8D42-A8EC-5E86EF314F8C}" dt="2026-06-18T21:45:51.027" v="44" actId="1076"/>
          <ac:spMkLst>
            <pc:docMk/>
            <pc:sldMk cId="2820624649" sldId="2801"/>
            <ac:spMk id="3" creationId="{1836643A-12F9-F75E-7F36-0955D1E667CA}"/>
          </ac:spMkLst>
        </pc:spChg>
      </pc:sldChg>
      <pc:sldChg chg="modSp mod">
        <pc:chgData name="Xu, Michael" userId="da041231-08ec-4176-a8c5-32dc46e6c5e2" providerId="ADAL" clId="{6736BB91-8360-8D42-A8EC-5E86EF314F8C}" dt="2026-06-18T21:44:17.501" v="31" actId="1076"/>
        <pc:sldMkLst>
          <pc:docMk/>
          <pc:sldMk cId="1499586178" sldId="2805"/>
        </pc:sldMkLst>
        <pc:spChg chg="mod">
          <ac:chgData name="Xu, Michael" userId="da041231-08ec-4176-a8c5-32dc46e6c5e2" providerId="ADAL" clId="{6736BB91-8360-8D42-A8EC-5E86EF314F8C}" dt="2026-06-18T21:44:17.501" v="31" actId="1076"/>
          <ac:spMkLst>
            <pc:docMk/>
            <pc:sldMk cId="1499586178" sldId="2805"/>
            <ac:spMk id="3" creationId="{6E80FEA4-9024-D669-1860-05B82247790B}"/>
          </ac:spMkLst>
        </pc:spChg>
      </pc:sldChg>
      <pc:sldChg chg="modSp mod">
        <pc:chgData name="Xu, Michael" userId="da041231-08ec-4176-a8c5-32dc46e6c5e2" providerId="ADAL" clId="{6736BB91-8360-8D42-A8EC-5E86EF314F8C}" dt="2026-06-18T21:44:12.701" v="30" actId="1076"/>
        <pc:sldMkLst>
          <pc:docMk/>
          <pc:sldMk cId="2231189460" sldId="2806"/>
        </pc:sldMkLst>
        <pc:spChg chg="mod">
          <ac:chgData name="Xu, Michael" userId="da041231-08ec-4176-a8c5-32dc46e6c5e2" providerId="ADAL" clId="{6736BB91-8360-8D42-A8EC-5E86EF314F8C}" dt="2026-06-18T21:44:12.701" v="30" actId="1076"/>
          <ac:spMkLst>
            <pc:docMk/>
            <pc:sldMk cId="2231189460" sldId="2806"/>
            <ac:spMk id="3" creationId="{C3F72ABB-397E-902A-BAFE-BF476FAB11B7}"/>
          </ac:spMkLst>
        </pc:spChg>
      </pc:sldChg>
      <pc:sldChg chg="modSp mod">
        <pc:chgData name="Xu, Michael" userId="da041231-08ec-4176-a8c5-32dc46e6c5e2" providerId="ADAL" clId="{6736BB91-8360-8D42-A8EC-5E86EF314F8C}" dt="2026-06-18T21:43:52.089" v="25" actId="1076"/>
        <pc:sldMkLst>
          <pc:docMk/>
          <pc:sldMk cId="3598336186" sldId="2810"/>
        </pc:sldMkLst>
        <pc:spChg chg="mod">
          <ac:chgData name="Xu, Michael" userId="da041231-08ec-4176-a8c5-32dc46e6c5e2" providerId="ADAL" clId="{6736BB91-8360-8D42-A8EC-5E86EF314F8C}" dt="2026-06-18T21:43:52.089" v="25" actId="1076"/>
          <ac:spMkLst>
            <pc:docMk/>
            <pc:sldMk cId="3598336186" sldId="2810"/>
            <ac:spMk id="3" creationId="{8F75B24B-B779-4B01-DE78-79906D5A1588}"/>
          </ac:spMkLst>
        </pc:spChg>
      </pc:sldChg>
      <pc:sldChg chg="modSp">
        <pc:chgData name="Xu, Michael" userId="da041231-08ec-4176-a8c5-32dc46e6c5e2" providerId="ADAL" clId="{6736BB91-8360-8D42-A8EC-5E86EF314F8C}" dt="2026-06-18T21:44:35.846" v="33" actId="14100"/>
        <pc:sldMkLst>
          <pc:docMk/>
          <pc:sldMk cId="1065329384" sldId="2812"/>
        </pc:sldMkLst>
        <pc:picChg chg="mod">
          <ac:chgData name="Xu, Michael" userId="da041231-08ec-4176-a8c5-32dc46e6c5e2" providerId="ADAL" clId="{6736BB91-8360-8D42-A8EC-5E86EF314F8C}" dt="2026-06-18T21:44:35.846" v="33" actId="14100"/>
          <ac:picMkLst>
            <pc:docMk/>
            <pc:sldMk cId="1065329384" sldId="2812"/>
            <ac:picMk id="4" creationId="{CA327BEA-E554-8FB6-8BEC-F4CDA3643BB3}"/>
          </ac:picMkLst>
        </pc:picChg>
      </pc:sldChg>
      <pc:sldChg chg="modSp mod">
        <pc:chgData name="Xu, Michael" userId="da041231-08ec-4176-a8c5-32dc46e6c5e2" providerId="ADAL" clId="{6736BB91-8360-8D42-A8EC-5E86EF314F8C}" dt="2026-06-18T21:44:49.737" v="36" actId="1076"/>
        <pc:sldMkLst>
          <pc:docMk/>
          <pc:sldMk cId="2277784615" sldId="2813"/>
        </pc:sldMkLst>
        <pc:picChg chg="mod">
          <ac:chgData name="Xu, Michael" userId="da041231-08ec-4176-a8c5-32dc46e6c5e2" providerId="ADAL" clId="{6736BB91-8360-8D42-A8EC-5E86EF314F8C}" dt="2026-06-18T21:44:49.737" v="36" actId="1076"/>
          <ac:picMkLst>
            <pc:docMk/>
            <pc:sldMk cId="2277784615" sldId="2813"/>
            <ac:picMk id="3" creationId="{57AE021A-9B8C-AB8D-F7E2-EBCDEEA980A3}"/>
          </ac:picMkLst>
        </pc:picChg>
      </pc:sldChg>
      <pc:sldChg chg="modSp mod">
        <pc:chgData name="Xu, Michael" userId="da041231-08ec-4176-a8c5-32dc46e6c5e2" providerId="ADAL" clId="{6736BB91-8360-8D42-A8EC-5E86EF314F8C}" dt="2026-06-18T21:43:55.345" v="26" actId="1076"/>
        <pc:sldMkLst>
          <pc:docMk/>
          <pc:sldMk cId="1070014599" sldId="2815"/>
        </pc:sldMkLst>
        <pc:spChg chg="mod">
          <ac:chgData name="Xu, Michael" userId="da041231-08ec-4176-a8c5-32dc46e6c5e2" providerId="ADAL" clId="{6736BB91-8360-8D42-A8EC-5E86EF314F8C}" dt="2026-06-18T21:43:55.345" v="26" actId="1076"/>
          <ac:spMkLst>
            <pc:docMk/>
            <pc:sldMk cId="1070014599" sldId="2815"/>
            <ac:spMk id="3" creationId="{4916EA52-46CF-3BD0-E25F-FBF60C8955A0}"/>
          </ac:spMkLst>
        </pc:spChg>
      </pc:sldChg>
      <pc:sldChg chg="modSp mod">
        <pc:chgData name="Xu, Michael" userId="da041231-08ec-4176-a8c5-32dc46e6c5e2" providerId="ADAL" clId="{6736BB91-8360-8D42-A8EC-5E86EF314F8C}" dt="2026-06-18T21:28:29.695" v="11" actId="1076"/>
        <pc:sldMkLst>
          <pc:docMk/>
          <pc:sldMk cId="695543582" sldId="2816"/>
        </pc:sldMkLst>
        <pc:spChg chg="mod">
          <ac:chgData name="Xu, Michael" userId="da041231-08ec-4176-a8c5-32dc46e6c5e2" providerId="ADAL" clId="{6736BB91-8360-8D42-A8EC-5E86EF314F8C}" dt="2026-06-18T21:28:29.695" v="11" actId="1076"/>
          <ac:spMkLst>
            <pc:docMk/>
            <pc:sldMk cId="695543582" sldId="2816"/>
            <ac:spMk id="3" creationId="{4272DFE9-A301-1A22-9F1A-D41F98229068}"/>
          </ac:spMkLst>
        </pc:spChg>
      </pc:sldChg>
      <pc:sldChg chg="modSp mod">
        <pc:chgData name="Xu, Michael" userId="da041231-08ec-4176-a8c5-32dc46e6c5e2" providerId="ADAL" clId="{6736BB91-8360-8D42-A8EC-5E86EF314F8C}" dt="2026-06-18T21:45:54.350" v="45" actId="1076"/>
        <pc:sldMkLst>
          <pc:docMk/>
          <pc:sldMk cId="3637783765" sldId="2817"/>
        </pc:sldMkLst>
        <pc:spChg chg="mod">
          <ac:chgData name="Xu, Michael" userId="da041231-08ec-4176-a8c5-32dc46e6c5e2" providerId="ADAL" clId="{6736BB91-8360-8D42-A8EC-5E86EF314F8C}" dt="2026-06-18T21:45:54.350" v="45" actId="1076"/>
          <ac:spMkLst>
            <pc:docMk/>
            <pc:sldMk cId="3637783765" sldId="2817"/>
            <ac:spMk id="3" creationId="{F70CA59C-0E57-6C4D-7018-D40BCAABA63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67259-C702-4245-AE3F-D03BE0D031E1}" type="doc">
      <dgm:prSet loTypeId="urn:microsoft.com/office/officeart/2005/8/layout/process1" loCatId="process" qsTypeId="urn:microsoft.com/office/officeart/2005/8/quickstyle/simple1" qsCatId="simple" csTypeId="urn:microsoft.com/office/officeart/2005/8/colors/accent1_2" csCatId="accent1" phldr="1"/>
      <dgm:spPr/>
    </dgm:pt>
    <dgm:pt modelId="{BD2AC133-D12B-410F-932E-75A54B229BAD}">
      <dgm:prSet phldrT="[Text]"/>
      <dgm:spPr/>
      <dgm:t>
        <a:bodyPr/>
        <a:lstStyle/>
        <a:p>
          <a:r>
            <a:rPr lang="en-US" dirty="0"/>
            <a:t>King County, WA, sheriff’s deputy is dispatched to a report of fraud. Reporter is daughter of 79-year-old victim who lives alone and has memory issues.</a:t>
          </a:r>
        </a:p>
      </dgm:t>
    </dgm:pt>
    <dgm:pt modelId="{3517BA49-5140-4CF4-B02B-ADE26F315FBC}" type="parTrans" cxnId="{34E9214D-E8FB-42AF-A65C-B12CCF1519B0}">
      <dgm:prSet/>
      <dgm:spPr/>
      <dgm:t>
        <a:bodyPr/>
        <a:lstStyle/>
        <a:p>
          <a:endParaRPr lang="en-US"/>
        </a:p>
      </dgm:t>
    </dgm:pt>
    <dgm:pt modelId="{04CA7BDA-E32D-4F68-B0ED-D3ED1D360E17}" type="sibTrans" cxnId="{34E9214D-E8FB-42AF-A65C-B12CCF1519B0}">
      <dgm:prSet/>
      <dgm:spPr/>
      <dgm:t>
        <a:bodyPr/>
        <a:lstStyle/>
        <a:p>
          <a:endParaRPr lang="en-US"/>
        </a:p>
      </dgm:t>
    </dgm:pt>
    <dgm:pt modelId="{C8EC0F7C-6F38-474A-8C70-F2D7100E5951}">
      <dgm:prSet phldrT="[Text]"/>
      <dgm:spPr/>
      <dgm:t>
        <a:bodyPr/>
        <a:lstStyle/>
        <a:p>
          <a:r>
            <a:rPr lang="en-US" dirty="0"/>
            <a:t>Daughter stated that two weeks earlier, two men knocked on father’s door, said they owned a construction company. Said there was a hole in roof and offered to repair it for $15,000. Victim agreed.</a:t>
          </a:r>
        </a:p>
      </dgm:t>
    </dgm:pt>
    <dgm:pt modelId="{3E681D01-B2B2-481D-A4DC-724A9F8534C2}" type="parTrans" cxnId="{5C288949-480B-4263-BB2F-87BC6E4B5D59}">
      <dgm:prSet/>
      <dgm:spPr/>
      <dgm:t>
        <a:bodyPr/>
        <a:lstStyle/>
        <a:p>
          <a:endParaRPr lang="en-US"/>
        </a:p>
      </dgm:t>
    </dgm:pt>
    <dgm:pt modelId="{F9B9F725-D694-4A70-A6F6-78CCDCDA1BD5}" type="sibTrans" cxnId="{5C288949-480B-4263-BB2F-87BC6E4B5D59}">
      <dgm:prSet/>
      <dgm:spPr/>
      <dgm:t>
        <a:bodyPr/>
        <a:lstStyle/>
        <a:p>
          <a:endParaRPr lang="en-US"/>
        </a:p>
      </dgm:t>
    </dgm:pt>
    <dgm:pt modelId="{38C9708F-9624-4502-AD19-B19B3EFD6604}">
      <dgm:prSet phldrT="[Text]"/>
      <dgm:spPr/>
      <dgm:t>
        <a:bodyPr/>
        <a:lstStyle/>
        <a:p>
          <a:r>
            <a:rPr lang="en-US" dirty="0"/>
            <a:t>Over the next two weeks, the men knocked on victim’s door almost daily for various additional jobs (i.e., repairing siding, building concrete path, installing porch.) Completed minimal work to gain victim’s consent, but the work was very poor quality.</a:t>
          </a:r>
        </a:p>
      </dgm:t>
    </dgm:pt>
    <dgm:pt modelId="{78409623-D2B0-4BD1-B3B7-C94C713D7C99}" type="parTrans" cxnId="{55AC186D-3FB9-4BCE-AE64-406F66FEE2EF}">
      <dgm:prSet/>
      <dgm:spPr/>
      <dgm:t>
        <a:bodyPr/>
        <a:lstStyle/>
        <a:p>
          <a:endParaRPr lang="en-US"/>
        </a:p>
      </dgm:t>
    </dgm:pt>
    <dgm:pt modelId="{C021B3FF-D906-4BA6-A1EF-1F43F0D32BBA}" type="sibTrans" cxnId="{55AC186D-3FB9-4BCE-AE64-406F66FEE2EF}">
      <dgm:prSet/>
      <dgm:spPr/>
      <dgm:t>
        <a:bodyPr/>
        <a:lstStyle/>
        <a:p>
          <a:endParaRPr lang="en-US"/>
        </a:p>
      </dgm:t>
    </dgm:pt>
    <dgm:pt modelId="{CE33FD61-ED9A-4AAE-9B66-59827721532F}" type="pres">
      <dgm:prSet presAssocID="{4C467259-C702-4245-AE3F-D03BE0D031E1}" presName="Name0" presStyleCnt="0">
        <dgm:presLayoutVars>
          <dgm:dir/>
          <dgm:resizeHandles val="exact"/>
        </dgm:presLayoutVars>
      </dgm:prSet>
      <dgm:spPr/>
    </dgm:pt>
    <dgm:pt modelId="{EE8E2C99-E7FA-4A1D-9440-A86D68D7E06C}" type="pres">
      <dgm:prSet presAssocID="{BD2AC133-D12B-410F-932E-75A54B229BAD}" presName="node" presStyleLbl="node1" presStyleIdx="0" presStyleCnt="3">
        <dgm:presLayoutVars>
          <dgm:bulletEnabled val="1"/>
        </dgm:presLayoutVars>
      </dgm:prSet>
      <dgm:spPr/>
    </dgm:pt>
    <dgm:pt modelId="{CCEFFDE6-734E-4BF2-A852-79B639DA413A}" type="pres">
      <dgm:prSet presAssocID="{04CA7BDA-E32D-4F68-B0ED-D3ED1D360E17}" presName="sibTrans" presStyleLbl="sibTrans2D1" presStyleIdx="0" presStyleCnt="2"/>
      <dgm:spPr/>
    </dgm:pt>
    <dgm:pt modelId="{85C18B24-C367-44E8-BF42-AE8402227C81}" type="pres">
      <dgm:prSet presAssocID="{04CA7BDA-E32D-4F68-B0ED-D3ED1D360E17}" presName="connectorText" presStyleLbl="sibTrans2D1" presStyleIdx="0" presStyleCnt="2"/>
      <dgm:spPr/>
    </dgm:pt>
    <dgm:pt modelId="{168927E5-F0E0-4B53-94D2-12104C0C02AC}" type="pres">
      <dgm:prSet presAssocID="{C8EC0F7C-6F38-474A-8C70-F2D7100E5951}" presName="node" presStyleLbl="node1" presStyleIdx="1" presStyleCnt="3">
        <dgm:presLayoutVars>
          <dgm:bulletEnabled val="1"/>
        </dgm:presLayoutVars>
      </dgm:prSet>
      <dgm:spPr/>
    </dgm:pt>
    <dgm:pt modelId="{2F62E19F-38C0-4EE5-8993-C40104BD7F68}" type="pres">
      <dgm:prSet presAssocID="{F9B9F725-D694-4A70-A6F6-78CCDCDA1BD5}" presName="sibTrans" presStyleLbl="sibTrans2D1" presStyleIdx="1" presStyleCnt="2"/>
      <dgm:spPr/>
    </dgm:pt>
    <dgm:pt modelId="{D42DFCC8-2EC4-4A3C-A5B7-218E88FCF73D}" type="pres">
      <dgm:prSet presAssocID="{F9B9F725-D694-4A70-A6F6-78CCDCDA1BD5}" presName="connectorText" presStyleLbl="sibTrans2D1" presStyleIdx="1" presStyleCnt="2"/>
      <dgm:spPr/>
    </dgm:pt>
    <dgm:pt modelId="{BD42383A-6375-4597-BEB8-FF8439F37779}" type="pres">
      <dgm:prSet presAssocID="{38C9708F-9624-4502-AD19-B19B3EFD6604}" presName="node" presStyleLbl="node1" presStyleIdx="2" presStyleCnt="3">
        <dgm:presLayoutVars>
          <dgm:bulletEnabled val="1"/>
        </dgm:presLayoutVars>
      </dgm:prSet>
      <dgm:spPr/>
    </dgm:pt>
  </dgm:ptLst>
  <dgm:cxnLst>
    <dgm:cxn modelId="{D23D8505-9325-42C8-8D3E-B3B60231FF9A}" type="presOf" srcId="{04CA7BDA-E32D-4F68-B0ED-D3ED1D360E17}" destId="{85C18B24-C367-44E8-BF42-AE8402227C81}" srcOrd="1" destOrd="0" presId="urn:microsoft.com/office/officeart/2005/8/layout/process1"/>
    <dgm:cxn modelId="{CEECCF3D-70C4-4B87-90C6-911D7B8795BD}" type="presOf" srcId="{38C9708F-9624-4502-AD19-B19B3EFD6604}" destId="{BD42383A-6375-4597-BEB8-FF8439F37779}" srcOrd="0" destOrd="0" presId="urn:microsoft.com/office/officeart/2005/8/layout/process1"/>
    <dgm:cxn modelId="{37EA203E-3864-4B0C-BB3B-D65B0192A968}" type="presOf" srcId="{F9B9F725-D694-4A70-A6F6-78CCDCDA1BD5}" destId="{D42DFCC8-2EC4-4A3C-A5B7-218E88FCF73D}" srcOrd="1" destOrd="0" presId="urn:microsoft.com/office/officeart/2005/8/layout/process1"/>
    <dgm:cxn modelId="{5C288949-480B-4263-BB2F-87BC6E4B5D59}" srcId="{4C467259-C702-4245-AE3F-D03BE0D031E1}" destId="{C8EC0F7C-6F38-474A-8C70-F2D7100E5951}" srcOrd="1" destOrd="0" parTransId="{3E681D01-B2B2-481D-A4DC-724A9F8534C2}" sibTransId="{F9B9F725-D694-4A70-A6F6-78CCDCDA1BD5}"/>
    <dgm:cxn modelId="{34E9214D-E8FB-42AF-A65C-B12CCF1519B0}" srcId="{4C467259-C702-4245-AE3F-D03BE0D031E1}" destId="{BD2AC133-D12B-410F-932E-75A54B229BAD}" srcOrd="0" destOrd="0" parTransId="{3517BA49-5140-4CF4-B02B-ADE26F315FBC}" sibTransId="{04CA7BDA-E32D-4F68-B0ED-D3ED1D360E17}"/>
    <dgm:cxn modelId="{55AC186D-3FB9-4BCE-AE64-406F66FEE2EF}" srcId="{4C467259-C702-4245-AE3F-D03BE0D031E1}" destId="{38C9708F-9624-4502-AD19-B19B3EFD6604}" srcOrd="2" destOrd="0" parTransId="{78409623-D2B0-4BD1-B3B7-C94C713D7C99}" sibTransId="{C021B3FF-D906-4BA6-A1EF-1F43F0D32BBA}"/>
    <dgm:cxn modelId="{F5F5AB6E-53E2-4A18-93D6-8BA56FDF806E}" type="presOf" srcId="{4C467259-C702-4245-AE3F-D03BE0D031E1}" destId="{CE33FD61-ED9A-4AAE-9B66-59827721532F}" srcOrd="0" destOrd="0" presId="urn:microsoft.com/office/officeart/2005/8/layout/process1"/>
    <dgm:cxn modelId="{50CB3E7C-F49D-4F22-B764-D733DDF3674D}" type="presOf" srcId="{BD2AC133-D12B-410F-932E-75A54B229BAD}" destId="{EE8E2C99-E7FA-4A1D-9440-A86D68D7E06C}" srcOrd="0" destOrd="0" presId="urn:microsoft.com/office/officeart/2005/8/layout/process1"/>
    <dgm:cxn modelId="{BB10DEAC-03E1-4C76-91B6-873A6BA3BF2B}" type="presOf" srcId="{04CA7BDA-E32D-4F68-B0ED-D3ED1D360E17}" destId="{CCEFFDE6-734E-4BF2-A852-79B639DA413A}" srcOrd="0" destOrd="0" presId="urn:microsoft.com/office/officeart/2005/8/layout/process1"/>
    <dgm:cxn modelId="{B1E101CC-0833-4F31-AD61-8B4865FCF373}" type="presOf" srcId="{C8EC0F7C-6F38-474A-8C70-F2D7100E5951}" destId="{168927E5-F0E0-4B53-94D2-12104C0C02AC}" srcOrd="0" destOrd="0" presId="urn:microsoft.com/office/officeart/2005/8/layout/process1"/>
    <dgm:cxn modelId="{BBCAB6D6-C964-4F62-A210-F320B5B440D3}" type="presOf" srcId="{F9B9F725-D694-4A70-A6F6-78CCDCDA1BD5}" destId="{2F62E19F-38C0-4EE5-8993-C40104BD7F68}" srcOrd="0" destOrd="0" presId="urn:microsoft.com/office/officeart/2005/8/layout/process1"/>
    <dgm:cxn modelId="{D007168A-B241-47CB-9B0A-03BFE55FA7F8}" type="presParOf" srcId="{CE33FD61-ED9A-4AAE-9B66-59827721532F}" destId="{EE8E2C99-E7FA-4A1D-9440-A86D68D7E06C}" srcOrd="0" destOrd="0" presId="urn:microsoft.com/office/officeart/2005/8/layout/process1"/>
    <dgm:cxn modelId="{B87920C3-5098-4932-8C47-38954546EA10}" type="presParOf" srcId="{CE33FD61-ED9A-4AAE-9B66-59827721532F}" destId="{CCEFFDE6-734E-4BF2-A852-79B639DA413A}" srcOrd="1" destOrd="0" presId="urn:microsoft.com/office/officeart/2005/8/layout/process1"/>
    <dgm:cxn modelId="{6E90EF2D-BA49-48DC-AEEA-F0BA3721BE02}" type="presParOf" srcId="{CCEFFDE6-734E-4BF2-A852-79B639DA413A}" destId="{85C18B24-C367-44E8-BF42-AE8402227C81}" srcOrd="0" destOrd="0" presId="urn:microsoft.com/office/officeart/2005/8/layout/process1"/>
    <dgm:cxn modelId="{018BBCA1-1C90-464A-A70D-D522E23BFB8B}" type="presParOf" srcId="{CE33FD61-ED9A-4AAE-9B66-59827721532F}" destId="{168927E5-F0E0-4B53-94D2-12104C0C02AC}" srcOrd="2" destOrd="0" presId="urn:microsoft.com/office/officeart/2005/8/layout/process1"/>
    <dgm:cxn modelId="{3D3F6B08-57F6-4B58-A39C-DCEC634BC8FC}" type="presParOf" srcId="{CE33FD61-ED9A-4AAE-9B66-59827721532F}" destId="{2F62E19F-38C0-4EE5-8993-C40104BD7F68}" srcOrd="3" destOrd="0" presId="urn:microsoft.com/office/officeart/2005/8/layout/process1"/>
    <dgm:cxn modelId="{2360E0AD-7183-4523-A178-BE3BB3A87851}" type="presParOf" srcId="{2F62E19F-38C0-4EE5-8993-C40104BD7F68}" destId="{D42DFCC8-2EC4-4A3C-A5B7-218E88FCF73D}" srcOrd="0" destOrd="0" presId="urn:microsoft.com/office/officeart/2005/8/layout/process1"/>
    <dgm:cxn modelId="{6D602B63-8FF4-4DE3-83DA-0B637E3FE586}" type="presParOf" srcId="{CE33FD61-ED9A-4AAE-9B66-59827721532F}" destId="{BD42383A-6375-4597-BEB8-FF8439F3777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49477-375B-4DE8-A387-EACC09020722}" type="doc">
      <dgm:prSet loTypeId="urn:microsoft.com/office/officeart/2005/8/layout/process1" loCatId="process" qsTypeId="urn:microsoft.com/office/officeart/2005/8/quickstyle/simple1" qsCatId="simple" csTypeId="urn:microsoft.com/office/officeart/2005/8/colors/accent1_2" csCatId="accent1" phldr="1"/>
      <dgm:spPr/>
    </dgm:pt>
    <dgm:pt modelId="{41AD7EC8-2371-4E8C-9F54-D80BD390B79C}">
      <dgm:prSet phldrT="[Text]"/>
      <dgm:spPr/>
      <dgm:t>
        <a:bodyPr/>
        <a:lstStyle/>
        <a:p>
          <a:r>
            <a:rPr lang="en-US" dirty="0"/>
            <a:t>The patrol deputy wrote a report. Case was assigned to a detective. Thinking the case was civil, detective consulted a prosecutor who advised pursuing the investigation.</a:t>
          </a:r>
        </a:p>
      </dgm:t>
    </dgm:pt>
    <dgm:pt modelId="{D2903997-FFA9-4CAB-9644-1807AA39797F}" type="parTrans" cxnId="{5BB736D4-EF1D-4E6B-A144-A2360702B939}">
      <dgm:prSet/>
      <dgm:spPr/>
      <dgm:t>
        <a:bodyPr/>
        <a:lstStyle/>
        <a:p>
          <a:endParaRPr lang="en-US"/>
        </a:p>
      </dgm:t>
    </dgm:pt>
    <dgm:pt modelId="{81D6F506-FB9B-4625-ACC8-906474650739}" type="sibTrans" cxnId="{5BB736D4-EF1D-4E6B-A144-A2360702B939}">
      <dgm:prSet/>
      <dgm:spPr/>
      <dgm:t>
        <a:bodyPr/>
        <a:lstStyle/>
        <a:p>
          <a:endParaRPr lang="en-US"/>
        </a:p>
      </dgm:t>
    </dgm:pt>
    <dgm:pt modelId="{A66ED3DC-1082-424D-9512-33076D0AC933}">
      <dgm:prSet phldrT="[Text]"/>
      <dgm:spPr/>
      <dgm:t>
        <a:bodyPr/>
        <a:lstStyle/>
        <a:p>
          <a:r>
            <a:rPr lang="en-US" dirty="0"/>
            <a:t>The detective drafted search warrants and seized $200,000 in funds from the account in which the victim wired assets. The detective photographed/documented the “repairs” allegedly made</a:t>
          </a:r>
        </a:p>
      </dgm:t>
    </dgm:pt>
    <dgm:pt modelId="{4A7B9984-F90B-47AC-9152-A2D8F940D127}" type="parTrans" cxnId="{BB4E3F0D-B9FE-46A7-8CC5-2E3C1602BE62}">
      <dgm:prSet/>
      <dgm:spPr/>
      <dgm:t>
        <a:bodyPr/>
        <a:lstStyle/>
        <a:p>
          <a:endParaRPr lang="en-US"/>
        </a:p>
      </dgm:t>
    </dgm:pt>
    <dgm:pt modelId="{F99408EC-E178-4ECB-ADCD-DEFE7E6E49C8}" type="sibTrans" cxnId="{BB4E3F0D-B9FE-46A7-8CC5-2E3C1602BE62}">
      <dgm:prSet/>
      <dgm:spPr/>
      <dgm:t>
        <a:bodyPr/>
        <a:lstStyle/>
        <a:p>
          <a:endParaRPr lang="en-US"/>
        </a:p>
      </dgm:t>
    </dgm:pt>
    <dgm:pt modelId="{2777F295-78B8-4A2F-AC1E-985B003905BD}">
      <dgm:prSet phldrT="[Text]"/>
      <dgm:spPr/>
      <dgm:t>
        <a:bodyPr/>
        <a:lstStyle/>
        <a:p>
          <a:r>
            <a:rPr lang="en-US" dirty="0"/>
            <a:t>Detective referred the case to the FBI. They opened a case.</a:t>
          </a:r>
        </a:p>
      </dgm:t>
    </dgm:pt>
    <dgm:pt modelId="{8527A43C-BF5E-499C-9D67-BD802F328E09}" type="parTrans" cxnId="{65F766C9-6F79-4B18-8960-EC9B00DC2DCA}">
      <dgm:prSet/>
      <dgm:spPr/>
      <dgm:t>
        <a:bodyPr/>
        <a:lstStyle/>
        <a:p>
          <a:endParaRPr lang="en-US"/>
        </a:p>
      </dgm:t>
    </dgm:pt>
    <dgm:pt modelId="{D20F1C22-FA63-4B77-8C5E-03BB2E9DC0D9}" type="sibTrans" cxnId="{65F766C9-6F79-4B18-8960-EC9B00DC2DCA}">
      <dgm:prSet/>
      <dgm:spPr/>
      <dgm:t>
        <a:bodyPr/>
        <a:lstStyle/>
        <a:p>
          <a:endParaRPr lang="en-US"/>
        </a:p>
      </dgm:t>
    </dgm:pt>
    <dgm:pt modelId="{C5C2766F-65FB-41AC-8FA9-41C55C0469A1}" type="pres">
      <dgm:prSet presAssocID="{86C49477-375B-4DE8-A387-EACC09020722}" presName="Name0" presStyleCnt="0">
        <dgm:presLayoutVars>
          <dgm:dir/>
          <dgm:resizeHandles val="exact"/>
        </dgm:presLayoutVars>
      </dgm:prSet>
      <dgm:spPr/>
    </dgm:pt>
    <dgm:pt modelId="{ED9BE23D-0F31-4D97-9B20-73FE19160C7C}" type="pres">
      <dgm:prSet presAssocID="{41AD7EC8-2371-4E8C-9F54-D80BD390B79C}" presName="node" presStyleLbl="node1" presStyleIdx="0" presStyleCnt="3">
        <dgm:presLayoutVars>
          <dgm:bulletEnabled val="1"/>
        </dgm:presLayoutVars>
      </dgm:prSet>
      <dgm:spPr/>
    </dgm:pt>
    <dgm:pt modelId="{0BFE164F-777F-45B3-AEAD-EDF40F3DFCB8}" type="pres">
      <dgm:prSet presAssocID="{81D6F506-FB9B-4625-ACC8-906474650739}" presName="sibTrans" presStyleLbl="sibTrans2D1" presStyleIdx="0" presStyleCnt="2"/>
      <dgm:spPr/>
    </dgm:pt>
    <dgm:pt modelId="{CF7F2C46-0E42-4F03-8F0C-8BBA29A3AD78}" type="pres">
      <dgm:prSet presAssocID="{81D6F506-FB9B-4625-ACC8-906474650739}" presName="connectorText" presStyleLbl="sibTrans2D1" presStyleIdx="0" presStyleCnt="2"/>
      <dgm:spPr/>
    </dgm:pt>
    <dgm:pt modelId="{B5A7F72E-8350-437F-9D5D-24F1BDACB004}" type="pres">
      <dgm:prSet presAssocID="{A66ED3DC-1082-424D-9512-33076D0AC933}" presName="node" presStyleLbl="node1" presStyleIdx="1" presStyleCnt="3">
        <dgm:presLayoutVars>
          <dgm:bulletEnabled val="1"/>
        </dgm:presLayoutVars>
      </dgm:prSet>
      <dgm:spPr/>
    </dgm:pt>
    <dgm:pt modelId="{89161706-32FD-4C97-BF34-D40B2DDC3BE3}" type="pres">
      <dgm:prSet presAssocID="{F99408EC-E178-4ECB-ADCD-DEFE7E6E49C8}" presName="sibTrans" presStyleLbl="sibTrans2D1" presStyleIdx="1" presStyleCnt="2"/>
      <dgm:spPr/>
    </dgm:pt>
    <dgm:pt modelId="{7A345ADD-89DA-4138-A8A5-E87BC5F6AD51}" type="pres">
      <dgm:prSet presAssocID="{F99408EC-E178-4ECB-ADCD-DEFE7E6E49C8}" presName="connectorText" presStyleLbl="sibTrans2D1" presStyleIdx="1" presStyleCnt="2"/>
      <dgm:spPr/>
    </dgm:pt>
    <dgm:pt modelId="{283DA18C-E93B-4BF2-BA40-C5498F396DC6}" type="pres">
      <dgm:prSet presAssocID="{2777F295-78B8-4A2F-AC1E-985B003905BD}" presName="node" presStyleLbl="node1" presStyleIdx="2" presStyleCnt="3">
        <dgm:presLayoutVars>
          <dgm:bulletEnabled val="1"/>
        </dgm:presLayoutVars>
      </dgm:prSet>
      <dgm:spPr/>
    </dgm:pt>
  </dgm:ptLst>
  <dgm:cxnLst>
    <dgm:cxn modelId="{7D65FD07-FA47-4C38-8BB0-011EBD8D9DB0}" type="presOf" srcId="{F99408EC-E178-4ECB-ADCD-DEFE7E6E49C8}" destId="{89161706-32FD-4C97-BF34-D40B2DDC3BE3}" srcOrd="0" destOrd="0" presId="urn:microsoft.com/office/officeart/2005/8/layout/process1"/>
    <dgm:cxn modelId="{BB4E3F0D-B9FE-46A7-8CC5-2E3C1602BE62}" srcId="{86C49477-375B-4DE8-A387-EACC09020722}" destId="{A66ED3DC-1082-424D-9512-33076D0AC933}" srcOrd="1" destOrd="0" parTransId="{4A7B9984-F90B-47AC-9152-A2D8F940D127}" sibTransId="{F99408EC-E178-4ECB-ADCD-DEFE7E6E49C8}"/>
    <dgm:cxn modelId="{AF6FCE42-8964-4D1E-998E-B7850B29C61F}" type="presOf" srcId="{86C49477-375B-4DE8-A387-EACC09020722}" destId="{C5C2766F-65FB-41AC-8FA9-41C55C0469A1}" srcOrd="0" destOrd="0" presId="urn:microsoft.com/office/officeart/2005/8/layout/process1"/>
    <dgm:cxn modelId="{2A6C1047-B795-4A7D-9D6A-EB1AA06976DA}" type="presOf" srcId="{81D6F506-FB9B-4625-ACC8-906474650739}" destId="{CF7F2C46-0E42-4F03-8F0C-8BBA29A3AD78}" srcOrd="1" destOrd="0" presId="urn:microsoft.com/office/officeart/2005/8/layout/process1"/>
    <dgm:cxn modelId="{53C94E71-9EF8-49FC-881C-2622D4D27084}" type="presOf" srcId="{F99408EC-E178-4ECB-ADCD-DEFE7E6E49C8}" destId="{7A345ADD-89DA-4138-A8A5-E87BC5F6AD51}" srcOrd="1" destOrd="0" presId="urn:microsoft.com/office/officeart/2005/8/layout/process1"/>
    <dgm:cxn modelId="{11EB3A8C-655B-448E-81B0-DA95EB70B791}" type="presOf" srcId="{41AD7EC8-2371-4E8C-9F54-D80BD390B79C}" destId="{ED9BE23D-0F31-4D97-9B20-73FE19160C7C}" srcOrd="0" destOrd="0" presId="urn:microsoft.com/office/officeart/2005/8/layout/process1"/>
    <dgm:cxn modelId="{B2E17CA7-B0EB-49AD-BFC0-E6312792EE8B}" type="presOf" srcId="{A66ED3DC-1082-424D-9512-33076D0AC933}" destId="{B5A7F72E-8350-437F-9D5D-24F1BDACB004}" srcOrd="0" destOrd="0" presId="urn:microsoft.com/office/officeart/2005/8/layout/process1"/>
    <dgm:cxn modelId="{8FEA81A7-AD72-443A-BC33-39F5CC04A7F4}" type="presOf" srcId="{2777F295-78B8-4A2F-AC1E-985B003905BD}" destId="{283DA18C-E93B-4BF2-BA40-C5498F396DC6}" srcOrd="0" destOrd="0" presId="urn:microsoft.com/office/officeart/2005/8/layout/process1"/>
    <dgm:cxn modelId="{65F766C9-6F79-4B18-8960-EC9B00DC2DCA}" srcId="{86C49477-375B-4DE8-A387-EACC09020722}" destId="{2777F295-78B8-4A2F-AC1E-985B003905BD}" srcOrd="2" destOrd="0" parTransId="{8527A43C-BF5E-499C-9D67-BD802F328E09}" sibTransId="{D20F1C22-FA63-4B77-8C5E-03BB2E9DC0D9}"/>
    <dgm:cxn modelId="{5BB736D4-EF1D-4E6B-A144-A2360702B939}" srcId="{86C49477-375B-4DE8-A387-EACC09020722}" destId="{41AD7EC8-2371-4E8C-9F54-D80BD390B79C}" srcOrd="0" destOrd="0" parTransId="{D2903997-FFA9-4CAB-9644-1807AA39797F}" sibTransId="{81D6F506-FB9B-4625-ACC8-906474650739}"/>
    <dgm:cxn modelId="{459BF6F9-2E9D-456B-B4BA-44E8AAABC25E}" type="presOf" srcId="{81D6F506-FB9B-4625-ACC8-906474650739}" destId="{0BFE164F-777F-45B3-AEAD-EDF40F3DFCB8}" srcOrd="0" destOrd="0" presId="urn:microsoft.com/office/officeart/2005/8/layout/process1"/>
    <dgm:cxn modelId="{1841EA3E-B929-43E9-ADB4-59D7A945F30D}" type="presParOf" srcId="{C5C2766F-65FB-41AC-8FA9-41C55C0469A1}" destId="{ED9BE23D-0F31-4D97-9B20-73FE19160C7C}" srcOrd="0" destOrd="0" presId="urn:microsoft.com/office/officeart/2005/8/layout/process1"/>
    <dgm:cxn modelId="{10197E21-78F4-4083-B0D2-DE25B33E35BF}" type="presParOf" srcId="{C5C2766F-65FB-41AC-8FA9-41C55C0469A1}" destId="{0BFE164F-777F-45B3-AEAD-EDF40F3DFCB8}" srcOrd="1" destOrd="0" presId="urn:microsoft.com/office/officeart/2005/8/layout/process1"/>
    <dgm:cxn modelId="{5639C662-8B5B-4035-A9CD-3E78BDE9E65C}" type="presParOf" srcId="{0BFE164F-777F-45B3-AEAD-EDF40F3DFCB8}" destId="{CF7F2C46-0E42-4F03-8F0C-8BBA29A3AD78}" srcOrd="0" destOrd="0" presId="urn:microsoft.com/office/officeart/2005/8/layout/process1"/>
    <dgm:cxn modelId="{A92F79A6-3E6B-4E9E-BA55-78141EA947B9}" type="presParOf" srcId="{C5C2766F-65FB-41AC-8FA9-41C55C0469A1}" destId="{B5A7F72E-8350-437F-9D5D-24F1BDACB004}" srcOrd="2" destOrd="0" presId="urn:microsoft.com/office/officeart/2005/8/layout/process1"/>
    <dgm:cxn modelId="{7978C3CC-2F3F-45E8-BCBE-6E42F4FFBB46}" type="presParOf" srcId="{C5C2766F-65FB-41AC-8FA9-41C55C0469A1}" destId="{89161706-32FD-4C97-BF34-D40B2DDC3BE3}" srcOrd="3" destOrd="0" presId="urn:microsoft.com/office/officeart/2005/8/layout/process1"/>
    <dgm:cxn modelId="{9FA69BF9-58AE-4694-A000-69CD29CED3FE}" type="presParOf" srcId="{89161706-32FD-4C97-BF34-D40B2DDC3BE3}" destId="{7A345ADD-89DA-4138-A8A5-E87BC5F6AD51}" srcOrd="0" destOrd="0" presId="urn:microsoft.com/office/officeart/2005/8/layout/process1"/>
    <dgm:cxn modelId="{4CA4D292-46BB-4F69-B59D-F711011F3398}" type="presParOf" srcId="{C5C2766F-65FB-41AC-8FA9-41C55C0469A1}" destId="{283DA18C-E93B-4BF2-BA40-C5498F396DC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E535D9-56B5-4479-9D5F-4D040FFD905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51C1393-1331-4700-85D4-A897F0006C1B}">
      <dgm:prSet/>
      <dgm:spPr/>
      <dgm:t>
        <a:bodyPr/>
        <a:lstStyle/>
        <a:p>
          <a:r>
            <a:rPr lang="en-US" b="0" dirty="0"/>
            <a:t>Working with local police, the FBI linked perpetrators with other similar roofing scams in other states. Total lost among the five victims identified was more than $1M.</a:t>
          </a:r>
          <a:endParaRPr lang="en-US" dirty="0"/>
        </a:p>
      </dgm:t>
    </dgm:pt>
    <dgm:pt modelId="{83669A34-07D5-4A54-9527-B243653340D8}" type="parTrans" cxnId="{1F8CB7BE-19DC-41AF-B854-55E9C3C2943A}">
      <dgm:prSet/>
      <dgm:spPr/>
      <dgm:t>
        <a:bodyPr/>
        <a:lstStyle/>
        <a:p>
          <a:endParaRPr lang="en-US"/>
        </a:p>
      </dgm:t>
    </dgm:pt>
    <dgm:pt modelId="{03C64A8B-5C62-4BC6-BBDD-95734DBB74DA}" type="sibTrans" cxnId="{1F8CB7BE-19DC-41AF-B854-55E9C3C2943A}">
      <dgm:prSet/>
      <dgm:spPr/>
      <dgm:t>
        <a:bodyPr/>
        <a:lstStyle/>
        <a:p>
          <a:endParaRPr lang="en-US"/>
        </a:p>
      </dgm:t>
    </dgm:pt>
    <dgm:pt modelId="{D1D664CF-1E30-468A-903B-B23762D211AF}">
      <dgm:prSet/>
      <dgm:spPr/>
      <dgm:t>
        <a:bodyPr/>
        <a:lstStyle/>
        <a:p>
          <a:r>
            <a:rPr lang="en-US" b="0" dirty="0"/>
            <a:t>The US Attorney’s Office in Western WA charged the two perpetrators with conspiracy to commit wire fraud and wire fraud. Defendants pled guilty and were sentenced to 18 months each in prison, with full restitution to the victims.</a:t>
          </a:r>
          <a:endParaRPr lang="en-US" dirty="0"/>
        </a:p>
      </dgm:t>
    </dgm:pt>
    <dgm:pt modelId="{C2FF07DC-3A8E-40DC-ADE1-C9BC44226DF1}" type="parTrans" cxnId="{CFB0EC88-ACA0-404F-973A-5FB346FB3BC2}">
      <dgm:prSet/>
      <dgm:spPr/>
      <dgm:t>
        <a:bodyPr/>
        <a:lstStyle/>
        <a:p>
          <a:endParaRPr lang="en-US"/>
        </a:p>
      </dgm:t>
    </dgm:pt>
    <dgm:pt modelId="{3B0CCCFE-CF9F-4964-BB07-C45EE3DCB814}" type="sibTrans" cxnId="{CFB0EC88-ACA0-404F-973A-5FB346FB3BC2}">
      <dgm:prSet/>
      <dgm:spPr/>
      <dgm:t>
        <a:bodyPr/>
        <a:lstStyle/>
        <a:p>
          <a:endParaRPr lang="en-US"/>
        </a:p>
      </dgm:t>
    </dgm:pt>
    <dgm:pt modelId="{4E56DF5A-A1C3-4DFF-A7F9-5CFAF760B9CB}">
      <dgm:prSet/>
      <dgm:spPr/>
      <dgm:t>
        <a:bodyPr/>
        <a:lstStyle/>
        <a:p>
          <a:r>
            <a:rPr lang="en-US" b="0" dirty="0"/>
            <a:t>In October 2025, the men were also charged in federal court in NY in connection with the same roofing scam.</a:t>
          </a:r>
          <a:endParaRPr lang="en-US" dirty="0"/>
        </a:p>
      </dgm:t>
    </dgm:pt>
    <dgm:pt modelId="{F57C5B9D-D3C4-4016-9D40-2EE99E54792A}" type="parTrans" cxnId="{22DE4EFF-B653-4A8D-A32A-663885AFB56A}">
      <dgm:prSet/>
      <dgm:spPr/>
      <dgm:t>
        <a:bodyPr/>
        <a:lstStyle/>
        <a:p>
          <a:endParaRPr lang="en-US"/>
        </a:p>
      </dgm:t>
    </dgm:pt>
    <dgm:pt modelId="{662CB0C4-3558-4DCD-A71D-961B48C58059}" type="sibTrans" cxnId="{22DE4EFF-B653-4A8D-A32A-663885AFB56A}">
      <dgm:prSet/>
      <dgm:spPr/>
      <dgm:t>
        <a:bodyPr/>
        <a:lstStyle/>
        <a:p>
          <a:endParaRPr lang="en-US"/>
        </a:p>
      </dgm:t>
    </dgm:pt>
    <dgm:pt modelId="{A0CE508E-5F39-4AB5-A6E2-CC40F88AEF3B}" type="pres">
      <dgm:prSet presAssocID="{5EE535D9-56B5-4479-9D5F-4D040FFD9052}" presName="Name0" presStyleCnt="0">
        <dgm:presLayoutVars>
          <dgm:dir/>
          <dgm:resizeHandles val="exact"/>
        </dgm:presLayoutVars>
      </dgm:prSet>
      <dgm:spPr/>
    </dgm:pt>
    <dgm:pt modelId="{FACF5983-2045-483A-954D-11196FE872D1}" type="pres">
      <dgm:prSet presAssocID="{051C1393-1331-4700-85D4-A897F0006C1B}" presName="node" presStyleLbl="node1" presStyleIdx="0" presStyleCnt="3">
        <dgm:presLayoutVars>
          <dgm:bulletEnabled val="1"/>
        </dgm:presLayoutVars>
      </dgm:prSet>
      <dgm:spPr/>
    </dgm:pt>
    <dgm:pt modelId="{2E4F94AE-3CD7-4B6C-ACD9-2F428985FCC6}" type="pres">
      <dgm:prSet presAssocID="{03C64A8B-5C62-4BC6-BBDD-95734DBB74DA}" presName="sibTrans" presStyleLbl="sibTrans2D1" presStyleIdx="0" presStyleCnt="2"/>
      <dgm:spPr/>
    </dgm:pt>
    <dgm:pt modelId="{D2165B55-0BEB-44E7-9EE4-6817549320F5}" type="pres">
      <dgm:prSet presAssocID="{03C64A8B-5C62-4BC6-BBDD-95734DBB74DA}" presName="connectorText" presStyleLbl="sibTrans2D1" presStyleIdx="0" presStyleCnt="2"/>
      <dgm:spPr/>
    </dgm:pt>
    <dgm:pt modelId="{278B5A08-735C-4941-BDFB-DEF9F85CB546}" type="pres">
      <dgm:prSet presAssocID="{D1D664CF-1E30-468A-903B-B23762D211AF}" presName="node" presStyleLbl="node1" presStyleIdx="1" presStyleCnt="3">
        <dgm:presLayoutVars>
          <dgm:bulletEnabled val="1"/>
        </dgm:presLayoutVars>
      </dgm:prSet>
      <dgm:spPr/>
    </dgm:pt>
    <dgm:pt modelId="{F0E8631F-94A7-47C7-8F1B-A9805034388E}" type="pres">
      <dgm:prSet presAssocID="{3B0CCCFE-CF9F-4964-BB07-C45EE3DCB814}" presName="sibTrans" presStyleLbl="sibTrans2D1" presStyleIdx="1" presStyleCnt="2"/>
      <dgm:spPr/>
    </dgm:pt>
    <dgm:pt modelId="{E3DA5E20-0B80-48D6-95C1-A91285D0096A}" type="pres">
      <dgm:prSet presAssocID="{3B0CCCFE-CF9F-4964-BB07-C45EE3DCB814}" presName="connectorText" presStyleLbl="sibTrans2D1" presStyleIdx="1" presStyleCnt="2"/>
      <dgm:spPr/>
    </dgm:pt>
    <dgm:pt modelId="{EF043471-4FD0-4249-AB6D-0A908D8650C8}" type="pres">
      <dgm:prSet presAssocID="{4E56DF5A-A1C3-4DFF-A7F9-5CFAF760B9CB}" presName="node" presStyleLbl="node1" presStyleIdx="2" presStyleCnt="3">
        <dgm:presLayoutVars>
          <dgm:bulletEnabled val="1"/>
        </dgm:presLayoutVars>
      </dgm:prSet>
      <dgm:spPr/>
    </dgm:pt>
  </dgm:ptLst>
  <dgm:cxnLst>
    <dgm:cxn modelId="{A1F0421F-9393-4714-8F9C-DED6BBF8E062}" type="presOf" srcId="{03C64A8B-5C62-4BC6-BBDD-95734DBB74DA}" destId="{2E4F94AE-3CD7-4B6C-ACD9-2F428985FCC6}" srcOrd="0" destOrd="0" presId="urn:microsoft.com/office/officeart/2005/8/layout/process1"/>
    <dgm:cxn modelId="{DBAFDE37-0DF2-442C-B63E-8BDB77063AFB}" type="presOf" srcId="{4E56DF5A-A1C3-4DFF-A7F9-5CFAF760B9CB}" destId="{EF043471-4FD0-4249-AB6D-0A908D8650C8}" srcOrd="0" destOrd="0" presId="urn:microsoft.com/office/officeart/2005/8/layout/process1"/>
    <dgm:cxn modelId="{ABF47D4B-B4DD-4F0C-9E97-ACE17056ED0E}" type="presOf" srcId="{3B0CCCFE-CF9F-4964-BB07-C45EE3DCB814}" destId="{F0E8631F-94A7-47C7-8F1B-A9805034388E}" srcOrd="0" destOrd="0" presId="urn:microsoft.com/office/officeart/2005/8/layout/process1"/>
    <dgm:cxn modelId="{202D9C5E-A2DB-44D5-924D-1618901D4F48}" type="presOf" srcId="{D1D664CF-1E30-468A-903B-B23762D211AF}" destId="{278B5A08-735C-4941-BDFB-DEF9F85CB546}" srcOrd="0" destOrd="0" presId="urn:microsoft.com/office/officeart/2005/8/layout/process1"/>
    <dgm:cxn modelId="{A7BBE660-83B5-49B7-94E2-7861F18C8AEE}" type="presOf" srcId="{051C1393-1331-4700-85D4-A897F0006C1B}" destId="{FACF5983-2045-483A-954D-11196FE872D1}" srcOrd="0" destOrd="0" presId="urn:microsoft.com/office/officeart/2005/8/layout/process1"/>
    <dgm:cxn modelId="{CFB0EC88-ACA0-404F-973A-5FB346FB3BC2}" srcId="{5EE535D9-56B5-4479-9D5F-4D040FFD9052}" destId="{D1D664CF-1E30-468A-903B-B23762D211AF}" srcOrd="1" destOrd="0" parTransId="{C2FF07DC-3A8E-40DC-ADE1-C9BC44226DF1}" sibTransId="{3B0CCCFE-CF9F-4964-BB07-C45EE3DCB814}"/>
    <dgm:cxn modelId="{709944A4-5150-46C9-A8A2-E5ECF0437D96}" type="presOf" srcId="{03C64A8B-5C62-4BC6-BBDD-95734DBB74DA}" destId="{D2165B55-0BEB-44E7-9EE4-6817549320F5}" srcOrd="1" destOrd="0" presId="urn:microsoft.com/office/officeart/2005/8/layout/process1"/>
    <dgm:cxn modelId="{1F8CB7BE-19DC-41AF-B854-55E9C3C2943A}" srcId="{5EE535D9-56B5-4479-9D5F-4D040FFD9052}" destId="{051C1393-1331-4700-85D4-A897F0006C1B}" srcOrd="0" destOrd="0" parTransId="{83669A34-07D5-4A54-9527-B243653340D8}" sibTransId="{03C64A8B-5C62-4BC6-BBDD-95734DBB74DA}"/>
    <dgm:cxn modelId="{170437C6-614F-4B1F-A138-1A36E213FEF2}" type="presOf" srcId="{5EE535D9-56B5-4479-9D5F-4D040FFD9052}" destId="{A0CE508E-5F39-4AB5-A6E2-CC40F88AEF3B}" srcOrd="0" destOrd="0" presId="urn:microsoft.com/office/officeart/2005/8/layout/process1"/>
    <dgm:cxn modelId="{45BDCCFC-6887-4B4B-BED9-A3DCE39831F6}" type="presOf" srcId="{3B0CCCFE-CF9F-4964-BB07-C45EE3DCB814}" destId="{E3DA5E20-0B80-48D6-95C1-A91285D0096A}" srcOrd="1" destOrd="0" presId="urn:microsoft.com/office/officeart/2005/8/layout/process1"/>
    <dgm:cxn modelId="{22DE4EFF-B653-4A8D-A32A-663885AFB56A}" srcId="{5EE535D9-56B5-4479-9D5F-4D040FFD9052}" destId="{4E56DF5A-A1C3-4DFF-A7F9-5CFAF760B9CB}" srcOrd="2" destOrd="0" parTransId="{F57C5B9D-D3C4-4016-9D40-2EE99E54792A}" sibTransId="{662CB0C4-3558-4DCD-A71D-961B48C58059}"/>
    <dgm:cxn modelId="{F65A8E15-13C9-4911-BF72-9F06A66961A8}" type="presParOf" srcId="{A0CE508E-5F39-4AB5-A6E2-CC40F88AEF3B}" destId="{FACF5983-2045-483A-954D-11196FE872D1}" srcOrd="0" destOrd="0" presId="urn:microsoft.com/office/officeart/2005/8/layout/process1"/>
    <dgm:cxn modelId="{19670E8E-3808-43DC-B7EE-57D2B896541D}" type="presParOf" srcId="{A0CE508E-5F39-4AB5-A6E2-CC40F88AEF3B}" destId="{2E4F94AE-3CD7-4B6C-ACD9-2F428985FCC6}" srcOrd="1" destOrd="0" presId="urn:microsoft.com/office/officeart/2005/8/layout/process1"/>
    <dgm:cxn modelId="{AD090415-38B0-4F29-A65B-45C167DCAD0D}" type="presParOf" srcId="{2E4F94AE-3CD7-4B6C-ACD9-2F428985FCC6}" destId="{D2165B55-0BEB-44E7-9EE4-6817549320F5}" srcOrd="0" destOrd="0" presId="urn:microsoft.com/office/officeart/2005/8/layout/process1"/>
    <dgm:cxn modelId="{6BE20C35-8917-47F9-A15E-096C4F13E852}" type="presParOf" srcId="{A0CE508E-5F39-4AB5-A6E2-CC40F88AEF3B}" destId="{278B5A08-735C-4941-BDFB-DEF9F85CB546}" srcOrd="2" destOrd="0" presId="urn:microsoft.com/office/officeart/2005/8/layout/process1"/>
    <dgm:cxn modelId="{09DF40FD-B4C7-4AF9-AC36-1BFFBFB8FE93}" type="presParOf" srcId="{A0CE508E-5F39-4AB5-A6E2-CC40F88AEF3B}" destId="{F0E8631F-94A7-47C7-8F1B-A9805034388E}" srcOrd="3" destOrd="0" presId="urn:microsoft.com/office/officeart/2005/8/layout/process1"/>
    <dgm:cxn modelId="{5B2231D2-6439-481A-A04E-2C6F1D1E7FFC}" type="presParOf" srcId="{F0E8631F-94A7-47C7-8F1B-A9805034388E}" destId="{E3DA5E20-0B80-48D6-95C1-A91285D0096A}" srcOrd="0" destOrd="0" presId="urn:microsoft.com/office/officeart/2005/8/layout/process1"/>
    <dgm:cxn modelId="{04341ADE-3147-4E3C-B088-F0AA956CBC01}" type="presParOf" srcId="{A0CE508E-5F39-4AB5-A6E2-CC40F88AEF3B}" destId="{EF043471-4FD0-4249-AB6D-0A908D8650C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E2C99-E7FA-4A1D-9440-A86D68D7E06C}">
      <dsp:nvSpPr>
        <dsp:cNvPr id="0" name=""/>
        <dsp:cNvSpPr/>
      </dsp:nvSpPr>
      <dsp:spPr>
        <a:xfrm>
          <a:off x="9299" y="1116405"/>
          <a:ext cx="2779656" cy="3076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King County, WA, sheriff’s deputy is dispatched to a report of fraud. Reporter is daughter of 79-year-old victim who lives alone and has memory issues.</a:t>
          </a:r>
        </a:p>
      </dsp:txBody>
      <dsp:txXfrm>
        <a:off x="90712" y="1197818"/>
        <a:ext cx="2616830" cy="2913238"/>
      </dsp:txXfrm>
    </dsp:sp>
    <dsp:sp modelId="{CCEFFDE6-734E-4BF2-A852-79B639DA413A}">
      <dsp:nvSpPr>
        <dsp:cNvPr id="0" name=""/>
        <dsp:cNvSpPr/>
      </dsp:nvSpPr>
      <dsp:spPr>
        <a:xfrm>
          <a:off x="3066922" y="2309760"/>
          <a:ext cx="589287" cy="6893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66922" y="2447631"/>
        <a:ext cx="412501" cy="413612"/>
      </dsp:txXfrm>
    </dsp:sp>
    <dsp:sp modelId="{168927E5-F0E0-4B53-94D2-12104C0C02AC}">
      <dsp:nvSpPr>
        <dsp:cNvPr id="0" name=""/>
        <dsp:cNvSpPr/>
      </dsp:nvSpPr>
      <dsp:spPr>
        <a:xfrm>
          <a:off x="3900819" y="1116405"/>
          <a:ext cx="2779656" cy="3076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Daughter stated that two weeks earlier, two men knocked on father’s door, said they owned a construction company. Said there was a hole in roof and offered to repair it for $15,000. Victim agreed.</a:t>
          </a:r>
        </a:p>
      </dsp:txBody>
      <dsp:txXfrm>
        <a:off x="3982232" y="1197818"/>
        <a:ext cx="2616830" cy="2913238"/>
      </dsp:txXfrm>
    </dsp:sp>
    <dsp:sp modelId="{2F62E19F-38C0-4EE5-8993-C40104BD7F68}">
      <dsp:nvSpPr>
        <dsp:cNvPr id="0" name=""/>
        <dsp:cNvSpPr/>
      </dsp:nvSpPr>
      <dsp:spPr>
        <a:xfrm>
          <a:off x="6958442" y="2309760"/>
          <a:ext cx="589287" cy="6893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58442" y="2447631"/>
        <a:ext cx="412501" cy="413612"/>
      </dsp:txXfrm>
    </dsp:sp>
    <dsp:sp modelId="{BD42383A-6375-4597-BEB8-FF8439F37779}">
      <dsp:nvSpPr>
        <dsp:cNvPr id="0" name=""/>
        <dsp:cNvSpPr/>
      </dsp:nvSpPr>
      <dsp:spPr>
        <a:xfrm>
          <a:off x="7792339" y="1116405"/>
          <a:ext cx="2779656" cy="3076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Over the next two weeks, the men knocked on victim’s door almost daily for various additional jobs (i.e., repairing siding, building concrete path, installing porch.) Completed minimal work to gain victim’s consent, but the work was very poor quality.</a:t>
          </a:r>
        </a:p>
      </dsp:txBody>
      <dsp:txXfrm>
        <a:off x="7873752" y="1197818"/>
        <a:ext cx="2616830" cy="2913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BE23D-0F31-4D97-9B20-73FE19160C7C}">
      <dsp:nvSpPr>
        <dsp:cNvPr id="0" name=""/>
        <dsp:cNvSpPr/>
      </dsp:nvSpPr>
      <dsp:spPr>
        <a:xfrm>
          <a:off x="9688" y="1802733"/>
          <a:ext cx="2895906" cy="2348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patrol deputy wrote a report. Case was assigned to a detective. Thinking the case was civil, detective consulted a prosecutor who advised pursuing the investigation.</a:t>
          </a:r>
        </a:p>
      </dsp:txBody>
      <dsp:txXfrm>
        <a:off x="78470" y="1871515"/>
        <a:ext cx="2758342" cy="2210835"/>
      </dsp:txXfrm>
    </dsp:sp>
    <dsp:sp modelId="{0BFE164F-777F-45B3-AEAD-EDF40F3DFCB8}">
      <dsp:nvSpPr>
        <dsp:cNvPr id="0" name=""/>
        <dsp:cNvSpPr/>
      </dsp:nvSpPr>
      <dsp:spPr>
        <a:xfrm>
          <a:off x="3195185" y="2617841"/>
          <a:ext cx="613932" cy="718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95185" y="2761478"/>
        <a:ext cx="429752" cy="430910"/>
      </dsp:txXfrm>
    </dsp:sp>
    <dsp:sp modelId="{B5A7F72E-8350-437F-9D5D-24F1BDACB004}">
      <dsp:nvSpPr>
        <dsp:cNvPr id="0" name=""/>
        <dsp:cNvSpPr/>
      </dsp:nvSpPr>
      <dsp:spPr>
        <a:xfrm>
          <a:off x="4063957" y="1802733"/>
          <a:ext cx="2895906" cy="2348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detective drafted search warrants and seized $200,000 in funds from the account in which the victim wired assets. The detective photographed/documented the “repairs” allegedly made</a:t>
          </a:r>
        </a:p>
      </dsp:txBody>
      <dsp:txXfrm>
        <a:off x="4132739" y="1871515"/>
        <a:ext cx="2758342" cy="2210835"/>
      </dsp:txXfrm>
    </dsp:sp>
    <dsp:sp modelId="{89161706-32FD-4C97-BF34-D40B2DDC3BE3}">
      <dsp:nvSpPr>
        <dsp:cNvPr id="0" name=""/>
        <dsp:cNvSpPr/>
      </dsp:nvSpPr>
      <dsp:spPr>
        <a:xfrm>
          <a:off x="7249454" y="2617841"/>
          <a:ext cx="613932" cy="718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249454" y="2761478"/>
        <a:ext cx="429752" cy="430910"/>
      </dsp:txXfrm>
    </dsp:sp>
    <dsp:sp modelId="{283DA18C-E93B-4BF2-BA40-C5498F396DC6}">
      <dsp:nvSpPr>
        <dsp:cNvPr id="0" name=""/>
        <dsp:cNvSpPr/>
      </dsp:nvSpPr>
      <dsp:spPr>
        <a:xfrm>
          <a:off x="8118226" y="1802733"/>
          <a:ext cx="2895906" cy="2348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Detective referred the case to the FBI. They opened a case.</a:t>
          </a:r>
        </a:p>
      </dsp:txBody>
      <dsp:txXfrm>
        <a:off x="8187008" y="1871515"/>
        <a:ext cx="2758342" cy="2210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F5983-2045-483A-954D-11196FE872D1}">
      <dsp:nvSpPr>
        <dsp:cNvPr id="0" name=""/>
        <dsp:cNvSpPr/>
      </dsp:nvSpPr>
      <dsp:spPr>
        <a:xfrm>
          <a:off x="9958" y="693366"/>
          <a:ext cx="2976498" cy="2871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Working with local police, the FBI linked perpetrators with other similar roofing scams in other states. Total lost among the five victims identified was more than $1M.</a:t>
          </a:r>
          <a:endParaRPr lang="en-US" sz="1800" kern="1200" dirty="0"/>
        </a:p>
      </dsp:txBody>
      <dsp:txXfrm>
        <a:off x="94063" y="777471"/>
        <a:ext cx="2808288" cy="2703354"/>
      </dsp:txXfrm>
    </dsp:sp>
    <dsp:sp modelId="{2E4F94AE-3CD7-4B6C-ACD9-2F428985FCC6}">
      <dsp:nvSpPr>
        <dsp:cNvPr id="0" name=""/>
        <dsp:cNvSpPr/>
      </dsp:nvSpPr>
      <dsp:spPr>
        <a:xfrm>
          <a:off x="3284106" y="1760063"/>
          <a:ext cx="631017" cy="738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84106" y="1907697"/>
        <a:ext cx="441712" cy="442903"/>
      </dsp:txXfrm>
    </dsp:sp>
    <dsp:sp modelId="{278B5A08-735C-4941-BDFB-DEF9F85CB546}">
      <dsp:nvSpPr>
        <dsp:cNvPr id="0" name=""/>
        <dsp:cNvSpPr/>
      </dsp:nvSpPr>
      <dsp:spPr>
        <a:xfrm>
          <a:off x="4177055" y="693366"/>
          <a:ext cx="2976498" cy="2871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The US Attorney’s Office in Western WA charged the two perpetrators with conspiracy to commit wire fraud and wire fraud. Defendants pled guilty and were sentenced to 18 months each in prison, with full restitution to the victims.</a:t>
          </a:r>
          <a:endParaRPr lang="en-US" sz="1800" kern="1200" dirty="0"/>
        </a:p>
      </dsp:txBody>
      <dsp:txXfrm>
        <a:off x="4261160" y="777471"/>
        <a:ext cx="2808288" cy="2703354"/>
      </dsp:txXfrm>
    </dsp:sp>
    <dsp:sp modelId="{F0E8631F-94A7-47C7-8F1B-A9805034388E}">
      <dsp:nvSpPr>
        <dsp:cNvPr id="0" name=""/>
        <dsp:cNvSpPr/>
      </dsp:nvSpPr>
      <dsp:spPr>
        <a:xfrm>
          <a:off x="7451203" y="1760063"/>
          <a:ext cx="631017" cy="738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51203" y="1907697"/>
        <a:ext cx="441712" cy="442903"/>
      </dsp:txXfrm>
    </dsp:sp>
    <dsp:sp modelId="{EF043471-4FD0-4249-AB6D-0A908D8650C8}">
      <dsp:nvSpPr>
        <dsp:cNvPr id="0" name=""/>
        <dsp:cNvSpPr/>
      </dsp:nvSpPr>
      <dsp:spPr>
        <a:xfrm>
          <a:off x="8344153" y="693366"/>
          <a:ext cx="2976498" cy="2871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In October 2025, the men were also charged in federal court in NY in connection with the same roofing scam.</a:t>
          </a:r>
          <a:endParaRPr lang="en-US" sz="1800" kern="1200" dirty="0"/>
        </a:p>
      </dsp:txBody>
      <dsp:txXfrm>
        <a:off x="8428258" y="777471"/>
        <a:ext cx="2808288" cy="27033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CDD4C-E2DA-4203-9AEA-6266A0AB03D9}" type="datetimeFigureOut">
              <a:t>6/18/26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5FD4D-F6A5-4795-BE5F-4A6A356B6295}" type="slidenum">
              <a:t>‹#›</a:t>
            </a:fld>
            <a:endParaRPr lang="en-US"/>
          </a:p>
        </p:txBody>
      </p:sp>
    </p:spTree>
    <p:extLst>
      <p:ext uri="{BB962C8B-B14F-4D97-AF65-F5344CB8AC3E}">
        <p14:creationId xmlns:p14="http://schemas.microsoft.com/office/powerpoint/2010/main" val="266202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1</a:t>
            </a:fld>
            <a:endParaRPr lang="en-US" dirty="0"/>
          </a:p>
        </p:txBody>
      </p:sp>
    </p:spTree>
    <p:extLst>
      <p:ext uri="{BB962C8B-B14F-4D97-AF65-F5344CB8AC3E}">
        <p14:creationId xmlns:p14="http://schemas.microsoft.com/office/powerpoint/2010/main" val="87195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E47B-CAD4-A72A-8C70-2D90FD120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CACCD-A601-0AC0-5B3C-422FEB5A3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572A1-E0BB-C35D-37D5-1FBDE6E986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C63BE2-95AC-B54F-736C-A59533D57B69}"/>
              </a:ext>
            </a:extLst>
          </p:cNvPr>
          <p:cNvSpPr>
            <a:spLocks noGrp="1"/>
          </p:cNvSpPr>
          <p:nvPr>
            <p:ph type="sldNum" sz="quarter" idx="5"/>
          </p:nvPr>
        </p:nvSpPr>
        <p:spPr/>
        <p:txBody>
          <a:bodyPr/>
          <a:lstStyle/>
          <a:p>
            <a:fld id="{1C35FD4D-F6A5-4795-BE5F-4A6A356B6295}" type="slidenum">
              <a:rPr lang="en-US" smtClean="0"/>
              <a:t>12</a:t>
            </a:fld>
            <a:endParaRPr lang="en-US"/>
          </a:p>
        </p:txBody>
      </p:sp>
    </p:spTree>
    <p:extLst>
      <p:ext uri="{BB962C8B-B14F-4D97-AF65-F5344CB8AC3E}">
        <p14:creationId xmlns:p14="http://schemas.microsoft.com/office/powerpoint/2010/main" val="271463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13</a:t>
            </a:fld>
            <a:endParaRPr lang="en-US"/>
          </a:p>
        </p:txBody>
      </p:sp>
    </p:spTree>
    <p:extLst>
      <p:ext uri="{BB962C8B-B14F-4D97-AF65-F5344CB8AC3E}">
        <p14:creationId xmlns:p14="http://schemas.microsoft.com/office/powerpoint/2010/main" val="233382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Bef>
                <a:spcPts val="0"/>
              </a:spcBef>
              <a:buFont typeface="Arial,Sans-Serif"/>
            </a:pPr>
            <a:endParaRPr lang="en-US" sz="1200" dirty="0">
              <a:solidFill>
                <a:schemeClr val="tx1"/>
              </a:solidFill>
              <a:latin typeface="Source Sans Pro" panose="020B0503030403020204" pitchFamily="34" charset="0"/>
              <a:ea typeface="Source Sans Pro" panose="020B0503030403020204" pitchFamily="34" charset="0"/>
              <a:cs typeface="+mn-lt"/>
            </a:endParaRPr>
          </a:p>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14</a:t>
            </a:fld>
            <a:endParaRPr lang="en-US"/>
          </a:p>
        </p:txBody>
      </p:sp>
    </p:spTree>
    <p:extLst>
      <p:ext uri="{BB962C8B-B14F-4D97-AF65-F5344CB8AC3E}">
        <p14:creationId xmlns:p14="http://schemas.microsoft.com/office/powerpoint/2010/main" val="6146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E795-D1BE-8709-45DF-B1C633057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C58B6-583F-C044-EB63-6DCE6965B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5955E-89A5-DE39-A6B5-0DB5A5DA7A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54E13E-03AE-C9AA-13A4-368DBAB869A6}"/>
              </a:ext>
            </a:extLst>
          </p:cNvPr>
          <p:cNvSpPr>
            <a:spLocks noGrp="1"/>
          </p:cNvSpPr>
          <p:nvPr>
            <p:ph type="sldNum" sz="quarter" idx="5"/>
          </p:nvPr>
        </p:nvSpPr>
        <p:spPr/>
        <p:txBody>
          <a:bodyPr/>
          <a:lstStyle/>
          <a:p>
            <a:fld id="{1C35FD4D-F6A5-4795-BE5F-4A6A356B6295}" type="slidenum">
              <a:rPr lang="en-US" smtClean="0"/>
              <a:t>15</a:t>
            </a:fld>
            <a:endParaRPr lang="en-US"/>
          </a:p>
        </p:txBody>
      </p:sp>
    </p:spTree>
    <p:extLst>
      <p:ext uri="{BB962C8B-B14F-4D97-AF65-F5344CB8AC3E}">
        <p14:creationId xmlns:p14="http://schemas.microsoft.com/office/powerpoint/2010/main" val="324574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3E58D-0968-2926-8C0B-093A293A2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ED235-706C-C147-09FC-3095BE74A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CE896-F8EE-C3E9-FBCE-94F0E798E2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98E2BB-184F-7CE5-F39B-5DA51526AA04}"/>
              </a:ext>
            </a:extLst>
          </p:cNvPr>
          <p:cNvSpPr>
            <a:spLocks noGrp="1"/>
          </p:cNvSpPr>
          <p:nvPr>
            <p:ph type="sldNum" sz="quarter" idx="5"/>
          </p:nvPr>
        </p:nvSpPr>
        <p:spPr/>
        <p:txBody>
          <a:bodyPr/>
          <a:lstStyle/>
          <a:p>
            <a:fld id="{1C35FD4D-F6A5-4795-BE5F-4A6A356B6295}" type="slidenum">
              <a:rPr lang="en-US" smtClean="0"/>
              <a:t>16</a:t>
            </a:fld>
            <a:endParaRPr lang="en-US"/>
          </a:p>
        </p:txBody>
      </p:sp>
    </p:spTree>
    <p:extLst>
      <p:ext uri="{BB962C8B-B14F-4D97-AF65-F5344CB8AC3E}">
        <p14:creationId xmlns:p14="http://schemas.microsoft.com/office/powerpoint/2010/main" val="27122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17</a:t>
            </a:fld>
            <a:endParaRPr lang="en-US"/>
          </a:p>
        </p:txBody>
      </p:sp>
    </p:spTree>
    <p:extLst>
      <p:ext uri="{BB962C8B-B14F-4D97-AF65-F5344CB8AC3E}">
        <p14:creationId xmlns:p14="http://schemas.microsoft.com/office/powerpoint/2010/main" val="2854183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18</a:t>
            </a:fld>
            <a:endParaRPr lang="en-US"/>
          </a:p>
        </p:txBody>
      </p:sp>
    </p:spTree>
    <p:extLst>
      <p:ext uri="{BB962C8B-B14F-4D97-AF65-F5344CB8AC3E}">
        <p14:creationId xmlns:p14="http://schemas.microsoft.com/office/powerpoint/2010/main" val="1691628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highlight>
                <a:srgbClr val="FFFF00"/>
              </a:highligh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35FD4D-F6A5-4795-BE5F-4A6A356B6295}" type="slidenum">
              <a:rPr lang="en-US" smtClean="0"/>
              <a:t>19</a:t>
            </a:fld>
            <a:endParaRPr lang="en-US"/>
          </a:p>
        </p:txBody>
      </p:sp>
    </p:spTree>
    <p:extLst>
      <p:ext uri="{BB962C8B-B14F-4D97-AF65-F5344CB8AC3E}">
        <p14:creationId xmlns:p14="http://schemas.microsoft.com/office/powerpoint/2010/main" val="361280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20</a:t>
            </a:fld>
            <a:endParaRPr lang="en-US"/>
          </a:p>
        </p:txBody>
      </p:sp>
    </p:spTree>
    <p:extLst>
      <p:ext uri="{BB962C8B-B14F-4D97-AF65-F5344CB8AC3E}">
        <p14:creationId xmlns:p14="http://schemas.microsoft.com/office/powerpoint/2010/main" val="422773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25</a:t>
            </a:fld>
            <a:endParaRPr lang="en-US"/>
          </a:p>
        </p:txBody>
      </p:sp>
    </p:spTree>
    <p:extLst>
      <p:ext uri="{BB962C8B-B14F-4D97-AF65-F5344CB8AC3E}">
        <p14:creationId xmlns:p14="http://schemas.microsoft.com/office/powerpoint/2010/main" val="311959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2</a:t>
            </a:fld>
            <a:endParaRPr lang="en-US"/>
          </a:p>
        </p:txBody>
      </p:sp>
    </p:spTree>
    <p:extLst>
      <p:ext uri="{BB962C8B-B14F-4D97-AF65-F5344CB8AC3E}">
        <p14:creationId xmlns:p14="http://schemas.microsoft.com/office/powerpoint/2010/main" val="92902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Victims with dementia can provide accurate testimony regarding crimes, particularly if the events were emotionally charged, as long-term memory may remain intact</a:t>
            </a:r>
            <a:r>
              <a:rPr lang="en-US" sz="1200" b="0" i="0" kern="1200" dirty="0">
                <a:solidFill>
                  <a:schemeClr val="tx1"/>
                </a:solidFill>
                <a:effectLst/>
                <a:latin typeface="+mn-lt"/>
                <a:ea typeface="+mn-ea"/>
                <a:cs typeface="+mn-cs"/>
              </a:rPr>
              <a:t>. Evaluation by professionals is necessary to verify capacity, and legal systems generally allow this testimony, using accommodations to support the witness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Mosqueda, Laura. People With Dementia as Witnesses to Emotional Events in Southern California, 2008-2009. Inter-university Consortium for Political and Social Research [distributor], 2015-04-16. https://doi.org/10.3886/ICPSR29042.v1</a:t>
            </a:r>
            <a:endParaRPr lang="en-US" sz="14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31</a:t>
            </a:fld>
            <a:endParaRPr lang="en-US"/>
          </a:p>
        </p:txBody>
      </p:sp>
    </p:spTree>
    <p:extLst>
      <p:ext uri="{BB962C8B-B14F-4D97-AF65-F5344CB8AC3E}">
        <p14:creationId xmlns:p14="http://schemas.microsoft.com/office/powerpoint/2010/main" val="3649751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D2C6C-9E98-218D-A255-E234EAB94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4FDF4-19AD-52D2-93C5-6E0378368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76F70-5CE7-D044-30B0-88D1740F1BD4}"/>
              </a:ext>
            </a:extLst>
          </p:cNvPr>
          <p:cNvSpPr>
            <a:spLocks noGrp="1"/>
          </p:cNvSpPr>
          <p:nvPr>
            <p:ph type="body" idx="1"/>
          </p:nvPr>
        </p:nvSpPr>
        <p:spPr/>
        <p:txBody>
          <a:bodyPr/>
          <a:lstStyle/>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For more information, see EAGLE’s Evidence Collection Checklist</a:t>
            </a:r>
            <a:endParaRPr lang="en-US" dirty="0"/>
          </a:p>
        </p:txBody>
      </p:sp>
      <p:sp>
        <p:nvSpPr>
          <p:cNvPr id="4" name="Slide Number Placeholder 3">
            <a:extLst>
              <a:ext uri="{FF2B5EF4-FFF2-40B4-BE49-F238E27FC236}">
                <a16:creationId xmlns:a16="http://schemas.microsoft.com/office/drawing/2014/main" id="{A30100F4-2B9F-37ED-589C-81AD5129D092}"/>
              </a:ext>
            </a:extLst>
          </p:cNvPr>
          <p:cNvSpPr>
            <a:spLocks noGrp="1"/>
          </p:cNvSpPr>
          <p:nvPr>
            <p:ph type="sldNum" sz="quarter" idx="5"/>
          </p:nvPr>
        </p:nvSpPr>
        <p:spPr/>
        <p:txBody>
          <a:bodyPr/>
          <a:lstStyle/>
          <a:p>
            <a:fld id="{1C35FD4D-F6A5-4795-BE5F-4A6A356B6295}" type="slidenum">
              <a:rPr lang="en-US" smtClean="0"/>
              <a:t>32</a:t>
            </a:fld>
            <a:endParaRPr lang="en-US"/>
          </a:p>
        </p:txBody>
      </p:sp>
    </p:spTree>
    <p:extLst>
      <p:ext uri="{BB962C8B-B14F-4D97-AF65-F5344CB8AC3E}">
        <p14:creationId xmlns:p14="http://schemas.microsoft.com/office/powerpoint/2010/main" val="2544604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trauma-informed approach does not lower investigative standards; rather, it helps officers obtain more accurate information while minimizing the risk of re-traumatization and improving community trust.</a:t>
            </a:r>
          </a:p>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33</a:t>
            </a:fld>
            <a:endParaRPr lang="en-US"/>
          </a:p>
        </p:txBody>
      </p:sp>
    </p:spTree>
    <p:extLst>
      <p:ext uri="{BB962C8B-B14F-4D97-AF65-F5344CB8AC3E}">
        <p14:creationId xmlns:p14="http://schemas.microsoft.com/office/powerpoint/2010/main" val="1315081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D0F02-FF48-F72D-6159-3C8556366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32841-D272-EA4F-E0E5-F636B6964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03FD1-82FB-8EB6-8E62-BFA8DDE0CD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trauma-informed approach does not lower investigative standards; rather, it helps officers obtain more accurate information while minimizing the risk of re-traumatization and improving community trust.</a:t>
            </a:r>
          </a:p>
          <a:p>
            <a:endParaRPr lang="en-US" dirty="0"/>
          </a:p>
        </p:txBody>
      </p:sp>
      <p:sp>
        <p:nvSpPr>
          <p:cNvPr id="4" name="Slide Number Placeholder 3">
            <a:extLst>
              <a:ext uri="{FF2B5EF4-FFF2-40B4-BE49-F238E27FC236}">
                <a16:creationId xmlns:a16="http://schemas.microsoft.com/office/drawing/2014/main" id="{19BB197B-1F0D-14B7-C9BC-42298958BA44}"/>
              </a:ext>
            </a:extLst>
          </p:cNvPr>
          <p:cNvSpPr>
            <a:spLocks noGrp="1"/>
          </p:cNvSpPr>
          <p:nvPr>
            <p:ph type="sldNum" sz="quarter" idx="5"/>
          </p:nvPr>
        </p:nvSpPr>
        <p:spPr/>
        <p:txBody>
          <a:bodyPr/>
          <a:lstStyle/>
          <a:p>
            <a:fld id="{1C35FD4D-F6A5-4795-BE5F-4A6A356B6295}" type="slidenum">
              <a:rPr lang="en-US" smtClean="0"/>
              <a:t>34</a:t>
            </a:fld>
            <a:endParaRPr lang="en-US"/>
          </a:p>
        </p:txBody>
      </p:sp>
    </p:spTree>
    <p:extLst>
      <p:ext uri="{BB962C8B-B14F-4D97-AF65-F5344CB8AC3E}">
        <p14:creationId xmlns:p14="http://schemas.microsoft.com/office/powerpoint/2010/main" val="1619226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39</a:t>
            </a:fld>
            <a:endParaRPr lang="en-US"/>
          </a:p>
        </p:txBody>
      </p:sp>
    </p:spTree>
    <p:extLst>
      <p:ext uri="{BB962C8B-B14F-4D97-AF65-F5344CB8AC3E}">
        <p14:creationId xmlns:p14="http://schemas.microsoft.com/office/powerpoint/2010/main" val="3196399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40</a:t>
            </a:fld>
            <a:endParaRPr lang="en-US"/>
          </a:p>
        </p:txBody>
      </p:sp>
    </p:spTree>
    <p:extLst>
      <p:ext uri="{BB962C8B-B14F-4D97-AF65-F5344CB8AC3E}">
        <p14:creationId xmlns:p14="http://schemas.microsoft.com/office/powerpoint/2010/main" val="3623136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Elder abuse multidisciplinary teams improve investigation and response through collaboration and coordinated case resolution. Representatives across disciplines meet on a regular basis to collectively address complex cases of abuse. </a:t>
            </a:r>
          </a:p>
          <a:p>
            <a:endParaRPr lang="en-US" sz="1200" dirty="0"/>
          </a:p>
          <a:p>
            <a:r>
              <a:rPr lang="en-US" sz="1200" dirty="0"/>
              <a:t>Teams vary in size, structure, and purpose, often depending upon the community need and available resources. Some teams have a directed focus, such as financial abuse specialist teams (FASTs), elder death review teams (EDRTs), vulnerable adult specialist teams housed in emergency departments, and forensic centers.</a:t>
            </a:r>
          </a:p>
          <a:p>
            <a:endParaRPr lang="en-US" sz="1200" dirty="0"/>
          </a:p>
          <a:p>
            <a:r>
              <a:rPr lang="en-US" sz="1200" dirty="0"/>
              <a:t>Members may include law enforcement, prosecutors, civil attorneys, victim advocates, adult protective services, financial institutions, and medical and mental health professionals.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visit the EAGLE page on Multidisciplinary Teams.</a:t>
            </a:r>
          </a:p>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42</a:t>
            </a:fld>
            <a:endParaRPr lang="en-US" dirty="0"/>
          </a:p>
        </p:txBody>
      </p:sp>
    </p:spTree>
    <p:extLst>
      <p:ext uri="{BB962C8B-B14F-4D97-AF65-F5344CB8AC3E}">
        <p14:creationId xmlns:p14="http://schemas.microsoft.com/office/powerpoint/2010/main" val="1748782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C47A2-4DA7-B30A-45BE-72549E60E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256B2-83DA-8C89-EA0C-78954FED6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B867-2889-E222-802D-F039C5B17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148D4-D399-4432-C03C-2F832C80FB1F}"/>
              </a:ext>
            </a:extLst>
          </p:cNvPr>
          <p:cNvSpPr>
            <a:spLocks noGrp="1"/>
          </p:cNvSpPr>
          <p:nvPr>
            <p:ph type="sldNum" sz="quarter" idx="5"/>
          </p:nvPr>
        </p:nvSpPr>
        <p:spPr/>
        <p:txBody>
          <a:bodyPr/>
          <a:lstStyle/>
          <a:p>
            <a:fld id="{1C35FD4D-F6A5-4795-BE5F-4A6A356B6295}" type="slidenum">
              <a:rPr lang="en-US" smtClean="0"/>
              <a:t>44</a:t>
            </a:fld>
            <a:endParaRPr lang="en-US" dirty="0"/>
          </a:p>
        </p:txBody>
      </p:sp>
    </p:spTree>
    <p:extLst>
      <p:ext uri="{BB962C8B-B14F-4D97-AF65-F5344CB8AC3E}">
        <p14:creationId xmlns:p14="http://schemas.microsoft.com/office/powerpoint/2010/main" val="2412222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C47A2-4DA7-B30A-45BE-72549E60E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256B2-83DA-8C89-EA0C-78954FED6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B867-2889-E222-802D-F039C5B17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148D4-D399-4432-C03C-2F832C80FB1F}"/>
              </a:ext>
            </a:extLst>
          </p:cNvPr>
          <p:cNvSpPr>
            <a:spLocks noGrp="1"/>
          </p:cNvSpPr>
          <p:nvPr>
            <p:ph type="sldNum" sz="quarter" idx="5"/>
          </p:nvPr>
        </p:nvSpPr>
        <p:spPr/>
        <p:txBody>
          <a:bodyPr/>
          <a:lstStyle/>
          <a:p>
            <a:fld id="{1C35FD4D-F6A5-4795-BE5F-4A6A356B6295}" type="slidenum">
              <a:rPr lang="en-US" smtClean="0"/>
              <a:t>45</a:t>
            </a:fld>
            <a:endParaRPr lang="en-US" dirty="0"/>
          </a:p>
        </p:txBody>
      </p:sp>
    </p:spTree>
    <p:extLst>
      <p:ext uri="{BB962C8B-B14F-4D97-AF65-F5344CB8AC3E}">
        <p14:creationId xmlns:p14="http://schemas.microsoft.com/office/powerpoint/2010/main" val="241222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A2210-CF92-E8FC-8C23-5E13313F8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3D873-7187-0A63-D736-A55CAEFA6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F8E53-6A1E-6E43-8101-76A4804CA6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83990-0BCF-67F2-A8F2-F5BF1B9D51D8}"/>
              </a:ext>
            </a:extLst>
          </p:cNvPr>
          <p:cNvSpPr>
            <a:spLocks noGrp="1"/>
          </p:cNvSpPr>
          <p:nvPr>
            <p:ph type="sldNum" sz="quarter" idx="5"/>
          </p:nvPr>
        </p:nvSpPr>
        <p:spPr/>
        <p:txBody>
          <a:bodyPr/>
          <a:lstStyle/>
          <a:p>
            <a:fld id="{1C35FD4D-F6A5-4795-BE5F-4A6A356B6295}" type="slidenum">
              <a:rPr lang="en-US" smtClean="0"/>
              <a:t>3</a:t>
            </a:fld>
            <a:endParaRPr lang="en-US"/>
          </a:p>
        </p:txBody>
      </p:sp>
    </p:spTree>
    <p:extLst>
      <p:ext uri="{BB962C8B-B14F-4D97-AF65-F5344CB8AC3E}">
        <p14:creationId xmlns:p14="http://schemas.microsoft.com/office/powerpoint/2010/main" val="260490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elder financial exploitation involves a perpetrator targeting an older adult due to age or disability to obtain money or assets in violation of a trust relationship with them or as a stranger. Elder financial exploitation can be divided into two primary categories: elder financial abuse, or abuse within the context of a trust relationship and elder financial fraud and scams, which are offenses perpetrated by a stranger.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Law enforcement and prosecutors view the perpetrator’s actions in unlawfully taking, deceiving, or embezzling the assets of the older adult through the lens of state and federal criminal laws to determine whether to file criminal theft, fraud or exploitation charges against the perpetrator in criminal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will cover elder financial fraud and scams.</a:t>
            </a:r>
          </a:p>
          <a:p>
            <a:endParaRPr lang="en-US" dirty="0"/>
          </a:p>
        </p:txBody>
      </p:sp>
      <p:sp>
        <p:nvSpPr>
          <p:cNvPr id="4" name="Slide Number Placeholder 3"/>
          <p:cNvSpPr>
            <a:spLocks noGrp="1"/>
          </p:cNvSpPr>
          <p:nvPr>
            <p:ph type="sldNum" sz="quarter" idx="5"/>
          </p:nvPr>
        </p:nvSpPr>
        <p:spPr/>
        <p:txBody>
          <a:bodyPr/>
          <a:lstStyle/>
          <a:p>
            <a:fld id="{1C35FD4D-F6A5-4795-BE5F-4A6A356B6295}" type="slidenum">
              <a:rPr lang="en-US" smtClean="0"/>
              <a:t>6</a:t>
            </a:fld>
            <a:endParaRPr lang="en-US"/>
          </a:p>
        </p:txBody>
      </p:sp>
    </p:spTree>
    <p:extLst>
      <p:ext uri="{BB962C8B-B14F-4D97-AF65-F5344CB8AC3E}">
        <p14:creationId xmlns:p14="http://schemas.microsoft.com/office/powerpoint/2010/main" val="122827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65E0C-DC04-C81F-3EB0-4D681BCB9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226EA-3843-790B-90B3-002B94777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FBD06-1238-98BB-9516-C4E5A64DF6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Elder fraud and scams are perpetrated by a stranger or someone else outside of a conventional or legally defined trust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Fraud</a:t>
            </a:r>
            <a:r>
              <a:rPr lang="en-US" sz="1200" kern="1200" dirty="0">
                <a:solidFill>
                  <a:schemeClr val="tx1"/>
                </a:solidFill>
                <a:effectLst/>
                <a:latin typeface="+mn-lt"/>
                <a:ea typeface="+mn-ea"/>
                <a:cs typeface="+mn-cs"/>
              </a:rPr>
              <a:t> refers to any suspicious activity that you </a:t>
            </a:r>
            <a:r>
              <a:rPr lang="en-US" sz="1200" b="0" kern="1200" dirty="0">
                <a:solidFill>
                  <a:schemeClr val="tx1"/>
                </a:solidFill>
                <a:effectLst/>
                <a:latin typeface="+mn-lt"/>
                <a:ea typeface="+mn-ea"/>
                <a:cs typeface="+mn-cs"/>
              </a:rPr>
              <a:t>didn’t know about or authorize</a:t>
            </a:r>
            <a:r>
              <a:rPr lang="en-US" sz="1200" kern="1200" dirty="0">
                <a:solidFill>
                  <a:schemeClr val="tx1"/>
                </a:solidFill>
                <a:effectLst/>
                <a:latin typeface="+mn-lt"/>
                <a:ea typeface="+mn-ea"/>
                <a:cs typeface="+mn-cs"/>
              </a:rPr>
              <a:t>. This might include </a:t>
            </a:r>
            <a:r>
              <a:rPr lang="en-US" sz="1200" b="0" kern="1200" dirty="0">
                <a:solidFill>
                  <a:schemeClr val="tx1"/>
                </a:solidFill>
                <a:effectLst/>
                <a:latin typeface="+mn-lt"/>
                <a:ea typeface="+mn-ea"/>
                <a:cs typeface="+mn-cs"/>
              </a:rPr>
              <a:t>someone using your debit or credit card number to make unauthorized purchases, logging into your account and locking you out, or identity theft.</a:t>
            </a:r>
          </a:p>
          <a:p>
            <a:r>
              <a:rPr lang="en-US" sz="12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scams, scammers convince you, through misrepresentation and other tactics, to authorize a transaction or willingly hand over personal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E63A1879-85A0-6733-BE48-18E23A6144E2}"/>
              </a:ext>
            </a:extLst>
          </p:cNvPr>
          <p:cNvSpPr>
            <a:spLocks noGrp="1"/>
          </p:cNvSpPr>
          <p:nvPr>
            <p:ph type="sldNum" sz="quarter" idx="5"/>
          </p:nvPr>
        </p:nvSpPr>
        <p:spPr/>
        <p:txBody>
          <a:bodyPr/>
          <a:lstStyle/>
          <a:p>
            <a:fld id="{1C35FD4D-F6A5-4795-BE5F-4A6A356B6295}" type="slidenum">
              <a:rPr lang="en-US" smtClean="0"/>
              <a:t>7</a:t>
            </a:fld>
            <a:endParaRPr lang="en-US"/>
          </a:p>
        </p:txBody>
      </p:sp>
    </p:spTree>
    <p:extLst>
      <p:ext uri="{BB962C8B-B14F-4D97-AF65-F5344CB8AC3E}">
        <p14:creationId xmlns:p14="http://schemas.microsoft.com/office/powerpoint/2010/main" val="341976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C61CB-14A2-6153-99AF-5A95C0EE9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105FF-E676-A8CC-71CF-93A79D0CC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ADD7A-0B6F-4553-9203-9239232BE9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elder financial exploitation involves a perpetrator targeting an older adult due to age or disability to obtain money or assets in violation of a trust relationship with them or as a stranger. Elder financial exploitation can be divided into two primary categories: elder financial abuse, or abuse within the context of a trust relationship and elder financial fraud and scams, which are offenses perpetrated by a stranger.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Law enforcement and prosecutors view the perpetrator’s actions in unlawfully taking, deceiving, or embezzling the assets of the older adult through the lens of state and federal criminal laws to determine whether to file criminal theft, fraud or exploitation charges against the perpetrator in criminal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will cover elder financial fraud and scams.</a:t>
            </a:r>
          </a:p>
          <a:p>
            <a:endParaRPr lang="en-US" dirty="0"/>
          </a:p>
        </p:txBody>
      </p:sp>
      <p:sp>
        <p:nvSpPr>
          <p:cNvPr id="4" name="Slide Number Placeholder 3">
            <a:extLst>
              <a:ext uri="{FF2B5EF4-FFF2-40B4-BE49-F238E27FC236}">
                <a16:creationId xmlns:a16="http://schemas.microsoft.com/office/drawing/2014/main" id="{194BDC83-6689-05D9-E169-DCB1862A0040}"/>
              </a:ext>
            </a:extLst>
          </p:cNvPr>
          <p:cNvSpPr>
            <a:spLocks noGrp="1"/>
          </p:cNvSpPr>
          <p:nvPr>
            <p:ph type="sldNum" sz="quarter" idx="5"/>
          </p:nvPr>
        </p:nvSpPr>
        <p:spPr/>
        <p:txBody>
          <a:bodyPr/>
          <a:lstStyle/>
          <a:p>
            <a:fld id="{1C35FD4D-F6A5-4795-BE5F-4A6A356B6295}" type="slidenum">
              <a:rPr lang="en-US" smtClean="0"/>
              <a:t>8</a:t>
            </a:fld>
            <a:endParaRPr lang="en-US"/>
          </a:p>
        </p:txBody>
      </p:sp>
    </p:spTree>
    <p:extLst>
      <p:ext uri="{BB962C8B-B14F-4D97-AF65-F5344CB8AC3E}">
        <p14:creationId xmlns:p14="http://schemas.microsoft.com/office/powerpoint/2010/main" val="280921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FB198-CDC9-9C3F-0477-5E44F7A17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B2057-A90E-8E1A-0250-3C5E2F182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913A3-84F7-A7FA-414F-3B9E547087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elder financial exploitation involves a perpetrator targeting an older adult due to age or disability to obtain money or assets in violation of a trust relationship with them or as a stranger. Elder financial exploitation can be divided into two primary categories: elder financial abuse, or abuse within the context of a trust relationship and elder financial fraud and scams, which are offenses perpetrated by a stranger.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Law enforcement and prosecutors view the perpetrator’s actions in unlawfully taking, deceiving, or embezzling the assets of the older adult through the lens of state and federal criminal laws to determine whether to file criminal theft, fraud or exploitation charges against the perpetrator in criminal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will cover elder financial fraud and scams.</a:t>
            </a:r>
          </a:p>
          <a:p>
            <a:endParaRPr lang="en-US" dirty="0"/>
          </a:p>
        </p:txBody>
      </p:sp>
      <p:sp>
        <p:nvSpPr>
          <p:cNvPr id="4" name="Slide Number Placeholder 3">
            <a:extLst>
              <a:ext uri="{FF2B5EF4-FFF2-40B4-BE49-F238E27FC236}">
                <a16:creationId xmlns:a16="http://schemas.microsoft.com/office/drawing/2014/main" id="{B0C04A41-06D5-BBB6-277D-AFD2AFE209F7}"/>
              </a:ext>
            </a:extLst>
          </p:cNvPr>
          <p:cNvSpPr>
            <a:spLocks noGrp="1"/>
          </p:cNvSpPr>
          <p:nvPr>
            <p:ph type="sldNum" sz="quarter" idx="5"/>
          </p:nvPr>
        </p:nvSpPr>
        <p:spPr/>
        <p:txBody>
          <a:bodyPr/>
          <a:lstStyle/>
          <a:p>
            <a:fld id="{1C35FD4D-F6A5-4795-BE5F-4A6A356B6295}" type="slidenum">
              <a:rPr lang="en-US" smtClean="0"/>
              <a:t>9</a:t>
            </a:fld>
            <a:endParaRPr lang="en-US"/>
          </a:p>
        </p:txBody>
      </p:sp>
    </p:spTree>
    <p:extLst>
      <p:ext uri="{BB962C8B-B14F-4D97-AF65-F5344CB8AC3E}">
        <p14:creationId xmlns:p14="http://schemas.microsoft.com/office/powerpoint/2010/main" val="38122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890B7-505E-AA8D-3766-21814DF53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ECCA5-E41D-A7B6-7FDA-F8C262ECE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4FAAD-3F27-87B5-7072-C1D53C044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D1B6BA-955F-5232-7110-29735807F5FA}"/>
              </a:ext>
            </a:extLst>
          </p:cNvPr>
          <p:cNvSpPr>
            <a:spLocks noGrp="1"/>
          </p:cNvSpPr>
          <p:nvPr>
            <p:ph type="sldNum" sz="quarter" idx="5"/>
          </p:nvPr>
        </p:nvSpPr>
        <p:spPr/>
        <p:txBody>
          <a:bodyPr/>
          <a:lstStyle/>
          <a:p>
            <a:fld id="{1C35FD4D-F6A5-4795-BE5F-4A6A356B6295}" type="slidenum">
              <a:rPr lang="en-US" smtClean="0"/>
              <a:t>10</a:t>
            </a:fld>
            <a:endParaRPr lang="en-US"/>
          </a:p>
        </p:txBody>
      </p:sp>
    </p:spTree>
    <p:extLst>
      <p:ext uri="{BB962C8B-B14F-4D97-AF65-F5344CB8AC3E}">
        <p14:creationId xmlns:p14="http://schemas.microsoft.com/office/powerpoint/2010/main" val="393023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CC7BE-C1A1-C675-22CD-BEA01A747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F01A4-95BC-0E48-E190-9040CCFDE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E573A-9470-9AF4-652B-15056736D7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FDB5F7-2CBF-7DE9-CCB6-2F08B8D32A6B}"/>
              </a:ext>
            </a:extLst>
          </p:cNvPr>
          <p:cNvSpPr>
            <a:spLocks noGrp="1"/>
          </p:cNvSpPr>
          <p:nvPr>
            <p:ph type="sldNum" sz="quarter" idx="5"/>
          </p:nvPr>
        </p:nvSpPr>
        <p:spPr/>
        <p:txBody>
          <a:bodyPr/>
          <a:lstStyle/>
          <a:p>
            <a:fld id="{1C35FD4D-F6A5-4795-BE5F-4A6A356B6295}" type="slidenum">
              <a:rPr lang="en-US" smtClean="0"/>
              <a:t>11</a:t>
            </a:fld>
            <a:endParaRPr lang="en-US"/>
          </a:p>
        </p:txBody>
      </p:sp>
    </p:spTree>
    <p:extLst>
      <p:ext uri="{BB962C8B-B14F-4D97-AF65-F5344CB8AC3E}">
        <p14:creationId xmlns:p14="http://schemas.microsoft.com/office/powerpoint/2010/main" val="99024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47E7DE-6BBD-A64A-ABFF-1F2E50638755}"/>
              </a:ext>
            </a:extLst>
          </p:cNvPr>
          <p:cNvSpPr>
            <a:spLocks noGrp="1"/>
          </p:cNvSpPr>
          <p:nvPr>
            <p:ph type="dt" sz="half" idx="10"/>
          </p:nvPr>
        </p:nvSpPr>
        <p:spPr/>
        <p:txBody>
          <a:bodyPr/>
          <a:lstStyle/>
          <a:p>
            <a:fld id="{665FD332-ACE3-064E-BD0D-3D95DDE5B93F}" type="datetimeFigureOut">
              <a:rPr lang="en-US" smtClean="0"/>
              <a:t>6/18/26</a:t>
            </a:fld>
            <a:endParaRPr lang="en-US"/>
          </a:p>
        </p:txBody>
      </p:sp>
      <p:sp>
        <p:nvSpPr>
          <p:cNvPr id="5" name="Footer Placeholder 4">
            <a:extLst>
              <a:ext uri="{FF2B5EF4-FFF2-40B4-BE49-F238E27FC236}">
                <a16:creationId xmlns:a16="http://schemas.microsoft.com/office/drawing/2014/main" id="{1BC42A8E-182B-9F4D-B3C7-9EDD8A79F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985F7-FE6E-8042-88F9-A72110DACF5E}"/>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4160324" y="-32655"/>
            <a:ext cx="8051470" cy="6934199"/>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28318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417442" y="1709738"/>
            <a:ext cx="10930008"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417442" y="4589463"/>
            <a:ext cx="10930008" cy="1500187"/>
          </a:xfrm>
        </p:spPr>
        <p:txBody>
          <a:bodyPr/>
          <a:lstStyle>
            <a:lvl1pPr marL="0" indent="0">
              <a:buNone/>
              <a:defRPr sz="2400">
                <a:solidFill>
                  <a:srgbClr val="835C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89712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47E7DE-6BBD-A64A-ABFF-1F2E50638755}"/>
              </a:ext>
            </a:extLst>
          </p:cNvPr>
          <p:cNvSpPr>
            <a:spLocks noGrp="1"/>
          </p:cNvSpPr>
          <p:nvPr>
            <p:ph type="dt" sz="half" idx="10"/>
          </p:nvPr>
        </p:nvSpPr>
        <p:spPr/>
        <p:txBody>
          <a:bodyPr/>
          <a:lstStyle/>
          <a:p>
            <a:fld id="{665FD332-ACE3-064E-BD0D-3D95DDE5B93F}" type="datetimeFigureOut">
              <a:rPr lang="en-US" smtClean="0"/>
              <a:t>6/18/26</a:t>
            </a:fld>
            <a:endParaRPr lang="en-US"/>
          </a:p>
        </p:txBody>
      </p:sp>
      <p:sp>
        <p:nvSpPr>
          <p:cNvPr id="5" name="Footer Placeholder 4">
            <a:extLst>
              <a:ext uri="{FF2B5EF4-FFF2-40B4-BE49-F238E27FC236}">
                <a16:creationId xmlns:a16="http://schemas.microsoft.com/office/drawing/2014/main" id="{1BC42A8E-182B-9F4D-B3C7-9EDD8A79F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985F7-FE6E-8042-88F9-A72110DACF5E}"/>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4160324" y="-32655"/>
            <a:ext cx="8051470" cy="6934199"/>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66283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F133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83476-A833-3541-B2C6-E0272F1873FF}"/>
              </a:ext>
            </a:extLst>
          </p:cNvPr>
          <p:cNvSpPr/>
          <p:nvPr userDrawn="1"/>
        </p:nvSpPr>
        <p:spPr>
          <a:xfrm>
            <a:off x="44450" y="6330281"/>
            <a:ext cx="1463675" cy="46421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417442" y="1709738"/>
            <a:ext cx="7930691" cy="2852737"/>
          </a:xfrm>
        </p:spPr>
        <p:txBody>
          <a:bodyPr anchor="b"/>
          <a:lstStyle>
            <a:lvl1pPr>
              <a:defRPr sz="6000">
                <a:solidFill>
                  <a:srgbClr val="835C2F"/>
                </a:solidFill>
              </a:defRPr>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417442" y="4589463"/>
            <a:ext cx="7168691"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A black and white logo&#10;&#10;Description automatically generated with medium confidence">
            <a:extLst>
              <a:ext uri="{FF2B5EF4-FFF2-40B4-BE49-F238E27FC236}">
                <a16:creationId xmlns:a16="http://schemas.microsoft.com/office/drawing/2014/main" id="{2C7D2D65-0D21-BF4B-9BB9-D605BAADC0BC}"/>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
        <p:nvSpPr>
          <p:cNvPr id="12" name="Picture Placeholder 16">
            <a:extLst>
              <a:ext uri="{FF2B5EF4-FFF2-40B4-BE49-F238E27FC236}">
                <a16:creationId xmlns:a16="http://schemas.microsoft.com/office/drawing/2014/main" id="{AC6B4C5C-1F2B-9443-B024-7C61CE7B575A}"/>
              </a:ext>
            </a:extLst>
          </p:cNvPr>
          <p:cNvSpPr>
            <a:spLocks noGrp="1"/>
          </p:cNvSpPr>
          <p:nvPr>
            <p:ph type="pic" sz="quarter" idx="13"/>
          </p:nvPr>
        </p:nvSpPr>
        <p:spPr>
          <a:xfrm>
            <a:off x="7424903" y="0"/>
            <a:ext cx="4809301" cy="6887117"/>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81331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D9970B-5C65-F646-9C04-727974EADD43}"/>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187851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417442"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695093"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4695093"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7674558" y="2995271"/>
            <a:ext cx="4543176" cy="3874705"/>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40709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5_Title and Content">
    <p:spTree>
      <p:nvGrpSpPr>
        <p:cNvPr id="1" name=""/>
        <p:cNvGrpSpPr/>
        <p:nvPr/>
      </p:nvGrpSpPr>
      <p:grpSpPr>
        <a:xfrm>
          <a:off x="0" y="0"/>
          <a:ext cx="0" cy="0"/>
          <a:chOff x="0" y="0"/>
          <a:chExt cx="0" cy="0"/>
        </a:xfrm>
      </p:grpSpPr>
      <p:grpSp>
        <p:nvGrpSpPr>
          <p:cNvPr id="663" name="Group 6"/>
          <p:cNvGrpSpPr/>
          <p:nvPr/>
        </p:nvGrpSpPr>
        <p:grpSpPr>
          <a:xfrm>
            <a:off x="2" y="1"/>
            <a:ext cx="11951024" cy="1249203"/>
            <a:chOff x="1" y="0"/>
            <a:chExt cx="11951023" cy="1249201"/>
          </a:xfrm>
        </p:grpSpPr>
        <p:sp>
          <p:nvSpPr>
            <p:cNvPr id="661" name="Round Single Corner Rectangle 7"/>
            <p:cNvSpPr/>
            <p:nvPr/>
          </p:nvSpPr>
          <p:spPr>
            <a:xfrm rot="10800000" flipH="1">
              <a:off x="10183087" y="3"/>
              <a:ext cx="1767938" cy="1249200"/>
            </a:xfrm>
            <a:custGeom>
              <a:avLst/>
              <a:gdLst/>
              <a:ahLst/>
              <a:cxnLst>
                <a:cxn ang="0">
                  <a:pos x="wd2" y="hd2"/>
                </a:cxn>
                <a:cxn ang="5400000">
                  <a:pos x="wd2" y="hd2"/>
                </a:cxn>
                <a:cxn ang="10800000">
                  <a:pos x="wd2" y="hd2"/>
                </a:cxn>
                <a:cxn ang="16200000">
                  <a:pos x="wd2" y="hd2"/>
                </a:cxn>
              </a:cxnLst>
              <a:rect l="0" t="0" r="r" b="b"/>
              <a:pathLst>
                <a:path w="21600" h="21419" extrusionOk="0">
                  <a:moveTo>
                    <a:pt x="0" y="65"/>
                  </a:moveTo>
                  <a:lnTo>
                    <a:pt x="6037" y="3"/>
                  </a:lnTo>
                  <a:cubicBezTo>
                    <a:pt x="7638" y="3"/>
                    <a:pt x="7767" y="-181"/>
                    <a:pt x="9641" y="2554"/>
                  </a:cubicBezTo>
                  <a:lnTo>
                    <a:pt x="21600" y="21388"/>
                  </a:lnTo>
                  <a:lnTo>
                    <a:pt x="0" y="21419"/>
                  </a:lnTo>
                  <a:lnTo>
                    <a:pt x="0" y="65"/>
                  </a:lnTo>
                  <a:close/>
                </a:path>
              </a:pathLst>
            </a:custGeom>
            <a:solidFill>
              <a:srgbClr val="0E1336"/>
            </a:solidFill>
            <a:ln w="12700" cap="flat">
              <a:noFill/>
              <a:miter lim="400000"/>
            </a:ln>
            <a:effectLst/>
          </p:spPr>
          <p:txBody>
            <a:bodyPr wrap="square" lIns="45719" tIns="45719" rIns="45719" bIns="45719" numCol="1" anchor="ctr">
              <a:noAutofit/>
            </a:bodyPr>
            <a:lstStyle/>
            <a:p>
              <a:pPr algn="ctr">
                <a:defRPr>
                  <a:solidFill>
                    <a:schemeClr val="accent3">
                      <a:lumOff val="5098"/>
                    </a:schemeClr>
                  </a:solidFill>
                </a:defRPr>
              </a:pPr>
              <a:endParaRPr/>
            </a:p>
          </p:txBody>
        </p:sp>
        <p:sp>
          <p:nvSpPr>
            <p:cNvPr id="662" name="Rectangle 10"/>
            <p:cNvSpPr/>
            <p:nvPr/>
          </p:nvSpPr>
          <p:spPr>
            <a:xfrm rot="10800000" flipH="1">
              <a:off x="1" y="0"/>
              <a:ext cx="10214142" cy="1243984"/>
            </a:xfrm>
            <a:prstGeom prst="rect">
              <a:avLst/>
            </a:prstGeom>
            <a:solidFill>
              <a:srgbClr val="0E1336"/>
            </a:solidFill>
            <a:ln w="12700" cap="flat">
              <a:noFill/>
              <a:miter lim="400000"/>
            </a:ln>
            <a:effectLst/>
          </p:spPr>
          <p:txBody>
            <a:bodyPr wrap="square" lIns="45719" tIns="45719" rIns="45719" bIns="45719" numCol="1" anchor="ctr">
              <a:noAutofit/>
            </a:bodyPr>
            <a:lstStyle/>
            <a:p>
              <a:pPr algn="ctr">
                <a:defRPr>
                  <a:solidFill>
                    <a:schemeClr val="accent3">
                      <a:lumOff val="5098"/>
                    </a:schemeClr>
                  </a:solidFill>
                </a:defRPr>
              </a:pPr>
              <a:endParaRPr/>
            </a:p>
          </p:txBody>
        </p:sp>
      </p:grpSp>
      <p:pic>
        <p:nvPicPr>
          <p:cNvPr id="664" name="Picture 7" descr="Picture 7"/>
          <p:cNvPicPr>
            <a:picLocks noChangeAspect="1"/>
          </p:cNvPicPr>
          <p:nvPr/>
        </p:nvPicPr>
        <p:blipFill>
          <a:blip r:embed="rId2"/>
          <a:srcRect l="57792" b="38579"/>
          <a:stretch>
            <a:fillRect/>
          </a:stretch>
        </p:blipFill>
        <p:spPr>
          <a:xfrm>
            <a:off x="343015" y="6376742"/>
            <a:ext cx="826568" cy="328418"/>
          </a:xfrm>
          <a:prstGeom prst="rect">
            <a:avLst/>
          </a:prstGeom>
          <a:ln w="12700">
            <a:miter lim="400000"/>
          </a:ln>
        </p:spPr>
      </p:pic>
      <p:sp>
        <p:nvSpPr>
          <p:cNvPr id="665" name="Rectangle 8"/>
          <p:cNvSpPr/>
          <p:nvPr/>
        </p:nvSpPr>
        <p:spPr>
          <a:xfrm>
            <a:off x="0" y="6236275"/>
            <a:ext cx="12192000" cy="75626"/>
          </a:xfrm>
          <a:prstGeom prst="rect">
            <a:avLst/>
          </a:prstGeom>
          <a:solidFill>
            <a:srgbClr val="835C2F"/>
          </a:solidFill>
          <a:ln w="12700">
            <a:miter lim="400000"/>
          </a:ln>
        </p:spPr>
        <p:txBody>
          <a:bodyPr lIns="45719" rIns="45719" anchor="ctr"/>
          <a:lstStyle/>
          <a:p>
            <a:pPr algn="ctr">
              <a:defRPr>
                <a:solidFill>
                  <a:schemeClr val="accent3">
                    <a:lumOff val="5098"/>
                  </a:schemeClr>
                </a:solidFill>
              </a:defRPr>
            </a:pPr>
            <a:endParaRPr/>
          </a:p>
        </p:txBody>
      </p:sp>
      <p:sp>
        <p:nvSpPr>
          <p:cNvPr id="666" name="Slide Number"/>
          <p:cNvSpPr txBox="1">
            <a:spLocks noGrp="1"/>
          </p:cNvSpPr>
          <p:nvPr>
            <p:ph type="sldNum" sz="quarter" idx="2"/>
          </p:nvPr>
        </p:nvSpPr>
        <p:spPr>
          <a:xfrm>
            <a:off x="11467770" y="6404292"/>
            <a:ext cx="273656" cy="269241"/>
          </a:xfrm>
          <a:prstGeom prst="rect">
            <a:avLst/>
          </a:prstGeom>
        </p:spPr>
        <p:txBody>
          <a:bodyPr/>
          <a:lstStyle>
            <a:lvl1pPr>
              <a:defRPr>
                <a:solidFill>
                  <a:srgbClr val="835C2F"/>
                </a:solidFill>
                <a:latin typeface="Source Sans Pro"/>
                <a:ea typeface="Source Sans Pro"/>
                <a:cs typeface="Source Sans Pro"/>
                <a:sym typeface="Source Sans Pro"/>
              </a:defRPr>
            </a:lvl1pPr>
          </a:lstStyle>
          <a:p>
            <a:fld id="{86CB4B4D-7CA3-9044-876B-883B54F8677D}" type="slidenum">
              <a:t>‹#›</a:t>
            </a:fld>
            <a:endParaRPr/>
          </a:p>
        </p:txBody>
      </p:sp>
      <p:sp>
        <p:nvSpPr>
          <p:cNvPr id="667" name="Title Text"/>
          <p:cNvSpPr txBox="1">
            <a:spLocks noGrp="1"/>
          </p:cNvSpPr>
          <p:nvPr>
            <p:ph type="title"/>
          </p:nvPr>
        </p:nvSpPr>
        <p:spPr>
          <a:xfrm>
            <a:off x="417442" y="546100"/>
            <a:ext cx="11330610" cy="666474"/>
          </a:xfrm>
          <a:prstGeom prst="rect">
            <a:avLst/>
          </a:prstGeom>
        </p:spPr>
        <p:txBody>
          <a:bodyPr lIns="45719" tIns="45719" rIns="45719" bIns="45719" anchor="t"/>
          <a:lstStyle>
            <a:lvl1pPr>
              <a:defRPr sz="3200">
                <a:solidFill>
                  <a:schemeClr val="accent3">
                    <a:lumOff val="5098"/>
                  </a:schemeClr>
                </a:solidFill>
                <a:latin typeface="Source Sans Pro"/>
                <a:ea typeface="Source Sans Pro"/>
                <a:cs typeface="Source Sans Pro"/>
                <a:sym typeface="Source Sans Pro"/>
              </a:defRPr>
            </a:lvl1pPr>
          </a:lstStyle>
          <a:p>
            <a:r>
              <a:t>Title Text</a:t>
            </a:r>
          </a:p>
        </p:txBody>
      </p:sp>
      <p:sp>
        <p:nvSpPr>
          <p:cNvPr id="668" name="Body Level One…"/>
          <p:cNvSpPr txBox="1">
            <a:spLocks noGrp="1"/>
          </p:cNvSpPr>
          <p:nvPr>
            <p:ph type="body" idx="1"/>
          </p:nvPr>
        </p:nvSpPr>
        <p:spPr>
          <a:xfrm>
            <a:off x="417442" y="1918666"/>
            <a:ext cx="11330610" cy="4258298"/>
          </a:xfrm>
          <a:prstGeom prst="rect">
            <a:avLst/>
          </a:prstGeom>
        </p:spPr>
        <p:txBody>
          <a:bodyPr>
            <a:normAutofit/>
          </a:bodyPr>
          <a:lstStyle>
            <a:lvl1pPr marL="0" indent="0">
              <a:lnSpc>
                <a:spcPct val="100000"/>
              </a:lnSpc>
              <a:spcBef>
                <a:spcPts val="1200"/>
              </a:spcBef>
              <a:buClrTx/>
              <a:buSzTx/>
              <a:buFontTx/>
              <a:buNone/>
              <a:defRPr sz="2000">
                <a:solidFill>
                  <a:srgbClr val="000000"/>
                </a:solidFill>
                <a:latin typeface="Source Sans Pro"/>
                <a:ea typeface="Source Sans Pro"/>
                <a:cs typeface="Source Sans Pro"/>
                <a:sym typeface="Source Sans Pro"/>
              </a:defRPr>
            </a:lvl1pPr>
            <a:lvl2pPr marL="254000" indent="-254000">
              <a:lnSpc>
                <a:spcPct val="100000"/>
              </a:lnSpc>
              <a:spcBef>
                <a:spcPts val="1200"/>
              </a:spcBef>
              <a:buClrTx/>
              <a:buFontTx/>
              <a:defRPr sz="2000">
                <a:solidFill>
                  <a:srgbClr val="000000"/>
                </a:solidFill>
                <a:latin typeface="Source Sans Pro"/>
                <a:ea typeface="Source Sans Pro"/>
                <a:cs typeface="Source Sans Pro"/>
                <a:sym typeface="Source Sans Pro"/>
              </a:defRPr>
            </a:lvl2pPr>
            <a:lvl3pPr marL="742950" indent="-285750">
              <a:lnSpc>
                <a:spcPct val="100000"/>
              </a:lnSpc>
              <a:spcBef>
                <a:spcPts val="1200"/>
              </a:spcBef>
              <a:buClrTx/>
              <a:buFontTx/>
              <a:defRPr sz="2000">
                <a:solidFill>
                  <a:srgbClr val="000000"/>
                </a:solidFill>
                <a:latin typeface="Source Sans Pro"/>
                <a:ea typeface="Source Sans Pro"/>
                <a:cs typeface="Source Sans Pro"/>
                <a:sym typeface="Source Sans Pro"/>
              </a:defRPr>
            </a:lvl3pPr>
            <a:lvl4pPr marL="1058091" indent="-326571">
              <a:lnSpc>
                <a:spcPct val="100000"/>
              </a:lnSpc>
              <a:spcBef>
                <a:spcPts val="1200"/>
              </a:spcBef>
              <a:buClrTx/>
              <a:buFontTx/>
              <a:defRPr sz="2000">
                <a:solidFill>
                  <a:srgbClr val="000000"/>
                </a:solidFill>
                <a:latin typeface="Source Sans Pro"/>
                <a:ea typeface="Source Sans Pro"/>
                <a:cs typeface="Source Sans Pro"/>
                <a:sym typeface="Source Sans Pro"/>
              </a:defRPr>
            </a:lvl4pPr>
            <a:lvl5pPr marL="1386839" indent="-381000">
              <a:lnSpc>
                <a:spcPct val="100000"/>
              </a:lnSpc>
              <a:spcBef>
                <a:spcPts val="1200"/>
              </a:spcBef>
              <a:buClrTx/>
              <a:buFontTx/>
              <a:defRPr sz="2000">
                <a:solidFill>
                  <a:srgbClr val="000000"/>
                </a:solidFill>
                <a:latin typeface="Source Sans Pro"/>
                <a:ea typeface="Source Sans Pro"/>
                <a:cs typeface="Source Sans Pro"/>
                <a:sym typeface="Source Sans Pro"/>
              </a:defRPr>
            </a:lvl5pPr>
          </a:lstStyle>
          <a:p>
            <a:r>
              <a:t>Body Level One</a:t>
            </a:r>
          </a:p>
          <a:p>
            <a:pPr lvl="1"/>
            <a:r>
              <a:t>Body Level Two</a:t>
            </a:r>
          </a:p>
          <a:p>
            <a:pPr lvl="2"/>
            <a:r>
              <a:t>Body Level Three</a:t>
            </a:r>
          </a:p>
          <a:p>
            <a:pPr lvl="3"/>
            <a:r>
              <a:t>Body Level Four</a:t>
            </a:r>
          </a:p>
          <a:p>
            <a:pPr lvl="4"/>
            <a:r>
              <a:t>Body Level Five</a:t>
            </a:r>
          </a:p>
        </p:txBody>
      </p:sp>
      <p:sp>
        <p:nvSpPr>
          <p:cNvPr id="669" name="Text Placeholder 2"/>
          <p:cNvSpPr>
            <a:spLocks noGrp="1"/>
          </p:cNvSpPr>
          <p:nvPr>
            <p:ph type="body" sz="quarter" idx="21"/>
          </p:nvPr>
        </p:nvSpPr>
        <p:spPr>
          <a:xfrm>
            <a:off x="417442" y="1391477"/>
            <a:ext cx="11323985" cy="527189"/>
          </a:xfrm>
          <a:prstGeom prst="rect">
            <a:avLst/>
          </a:prstGeom>
        </p:spPr>
        <p:txBody>
          <a:bodyPr anchor="b">
            <a:normAutofit/>
          </a:bodyPr>
          <a:lstStyle/>
          <a:p>
            <a:pPr marL="0" indent="0">
              <a:lnSpc>
                <a:spcPct val="100000"/>
              </a:lnSpc>
              <a:spcBef>
                <a:spcPts val="1200"/>
              </a:spcBef>
              <a:buClrTx/>
              <a:buSzTx/>
              <a:buFontTx/>
              <a:buNone/>
              <a:defRPr b="1">
                <a:solidFill>
                  <a:srgbClr val="835C2F"/>
                </a:solidFill>
                <a:latin typeface="Source Sans Pro"/>
                <a:ea typeface="Source Sans Pro"/>
                <a:cs typeface="Source Sans Pro"/>
                <a:sym typeface="Source Sans Pro"/>
              </a:defRPr>
            </a:pPr>
            <a:endParaRPr/>
          </a:p>
        </p:txBody>
      </p:sp>
    </p:spTree>
    <p:extLst>
      <p:ext uri="{BB962C8B-B14F-4D97-AF65-F5344CB8AC3E}">
        <p14:creationId xmlns:p14="http://schemas.microsoft.com/office/powerpoint/2010/main" val="282030306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0"/>
            <a:ext cx="1203702" cy="4079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192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D9970B-5C65-F646-9C04-727974EADD43}"/>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220647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6/18/26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
        <p:nvSpPr>
          <p:cNvPr id="8" name="TextBox 7">
            <a:extLst>
              <a:ext uri="{FF2B5EF4-FFF2-40B4-BE49-F238E27FC236}">
                <a16:creationId xmlns:a16="http://schemas.microsoft.com/office/drawing/2014/main" id="{EC922F72-B974-019F-D290-7D3D370EE846}"/>
              </a:ext>
            </a:extLst>
          </p:cNvPr>
          <p:cNvSpPr txBox="1"/>
          <p:nvPr userDrawn="1">
            <p:extLst>
              <p:ext uri="{1162E1C5-73C7-4A58-AE30-91384D911F3F}">
                <p184:classification xmlns:p184="http://schemas.microsoft.com/office/powerpoint/2018/4/main" val="ftr"/>
              </p:ext>
            </p:extLst>
          </p:nvPr>
        </p:nvSpPr>
        <p:spPr>
          <a:xfrm>
            <a:off x="63500" y="6642100"/>
            <a:ext cx="796925"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808"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8"/>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201168-EB33-4EE1-7B1B-69FB5273BA8D}"/>
              </a:ext>
            </a:extLst>
          </p:cNvPr>
          <p:cNvSpPr txBox="1"/>
          <p:nvPr userDrawn="1">
            <p:extLst>
              <p:ext uri="{1162E1C5-73C7-4A58-AE30-91384D911F3F}">
                <p184:classification xmlns:p184="http://schemas.microsoft.com/office/powerpoint/2018/4/main" val="ftr"/>
              </p:ext>
            </p:extLst>
          </p:nvPr>
        </p:nvSpPr>
        <p:spPr>
          <a:xfrm>
            <a:off x="63500" y="6642100"/>
            <a:ext cx="796925"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363695429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809" r:id="rId6"/>
  </p:sldLayoutIdLst>
  <p:hf hdr="0" ftr="0" dt="0"/>
  <p:txStyles>
    <p:titleStyle>
      <a:lvl1pPr algn="l" defTabSz="914400" rtl="0" eaLnBrk="1" latinLnBrk="0" hangingPunct="1">
        <a:lnSpc>
          <a:spcPct val="90000"/>
        </a:lnSpc>
        <a:spcBef>
          <a:spcPct val="0"/>
        </a:spcBef>
        <a:buNone/>
        <a:defRPr sz="3200" b="1" kern="1200">
          <a:solidFill>
            <a:srgbClr val="0F1336"/>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E632D85-81D2-544A-AB45-4D5051CE876E}"/>
              </a:ext>
            </a:extLst>
          </p:cNvPr>
          <p:cNvGrpSpPr/>
          <p:nvPr userDrawn="1"/>
        </p:nvGrpSpPr>
        <p:grpSpPr>
          <a:xfrm rot="10800000" flipH="1">
            <a:off x="0" y="1"/>
            <a:ext cx="11951025" cy="1249201"/>
            <a:chOff x="-24922532" y="4514109"/>
            <a:chExt cx="30430152" cy="2348764"/>
          </a:xfrm>
        </p:grpSpPr>
        <p:sp>
          <p:nvSpPr>
            <p:cNvPr id="10" name="Round Single Corner Rectangle 7">
              <a:extLst>
                <a:ext uri="{FF2B5EF4-FFF2-40B4-BE49-F238E27FC236}">
                  <a16:creationId xmlns:a16="http://schemas.microsoft.com/office/drawing/2014/main" id="{E1EAB2B9-EE97-BC48-8E49-CFA5AE3B88E1}"/>
                </a:ext>
              </a:extLst>
            </p:cNvPr>
            <p:cNvSpPr/>
            <p:nvPr/>
          </p:nvSpPr>
          <p:spPr>
            <a:xfrm>
              <a:off x="1006032" y="4514109"/>
              <a:ext cx="4501588" cy="2348760"/>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C9AFD0-622D-BA4E-8A23-4D4864EADB62}"/>
                </a:ext>
              </a:extLst>
            </p:cNvPr>
            <p:cNvSpPr/>
            <p:nvPr/>
          </p:nvSpPr>
          <p:spPr>
            <a:xfrm>
              <a:off x="-24922532" y="4523920"/>
              <a:ext cx="26007637" cy="2338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4"/>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11928B-ABB3-854D-4948-9CA4E12F5D51}"/>
              </a:ext>
            </a:extLst>
          </p:cNvPr>
          <p:cNvSpPr txBox="1"/>
          <p:nvPr userDrawn="1">
            <p:extLst>
              <p:ext uri="{1162E1C5-73C7-4A58-AE30-91384D911F3F}">
                <p184:classification xmlns:p184="http://schemas.microsoft.com/office/powerpoint/2018/4/main" val="ftr"/>
              </p:ext>
            </p:extLst>
          </p:nvPr>
        </p:nvSpPr>
        <p:spPr>
          <a:xfrm>
            <a:off x="63500" y="6642100"/>
            <a:ext cx="796925"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1131550696"/>
      </p:ext>
    </p:extLst>
  </p:cSld>
  <p:clrMap bg1="lt1" tx1="dk1" bg2="lt2" tx2="dk2" accent1="accent1" accent2="accent2" accent3="accent3" accent4="accent4" accent5="accent5" accent6="accent6" hlink="hlink" folHlink="folHlink"/>
  <p:sldLayoutIdLst>
    <p:sldLayoutId id="2147483806" r:id="rId1"/>
    <p:sldLayoutId id="2147483807" r:id="rId2"/>
  </p:sldLayoutIdLst>
  <p:hf hdr="0" ftr="0" dt="0"/>
  <p:txStyles>
    <p:titleStyle>
      <a:lvl1pPr algn="l" defTabSz="914400" rtl="0" eaLnBrk="1" latinLnBrk="0" hangingPunct="1">
        <a:lnSpc>
          <a:spcPct val="90000"/>
        </a:lnSpc>
        <a:spcBef>
          <a:spcPct val="0"/>
        </a:spcBef>
        <a:buNone/>
        <a:defRPr sz="3200" b="1" kern="1200">
          <a:solidFill>
            <a:schemeClr val="bg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ojp.gov/pdffiles1/nij/grants/234132.pdf"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eagle.usc.edu/wp-content/uploads/2025/10/NCEA-EAGLE-Interview-Guide-for-Investigators-.pdf"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www.justice.gov/elderjustice"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tc.gov/media/why-report-fraud-0"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hyperlink" Target="https://www.ic3.gov/"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eagle.usc.edu/multidisciplinary-teams/"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openxmlformats.org/officeDocument/2006/relationships/hyperlink" Target="https://eagle.usc.edu/wp-content/uploads/2025/10/NCEA-EAGLE-Investigator-Interview-Checklist.pdf" TargetMode="External"/><Relationship Id="rId3" Type="http://schemas.openxmlformats.org/officeDocument/2006/relationships/hyperlink" Target="https://eagle.usc.edu/types-of-abuse/financial-abuse/" TargetMode="External"/><Relationship Id="rId7" Type="http://schemas.openxmlformats.org/officeDocument/2006/relationships/hyperlink" Target="https://eagle.usc.edu/wp-content/uploads/2025/10/NCEA-EAGLE-Interview-Guide-for-Investigators-.pdf"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hyperlink" Target="https://eagle.usc.edu/wp-content/uploads/2025/03/EAGLE_InterviewTips_web_3.20.25-1.pdf" TargetMode="External"/><Relationship Id="rId11" Type="http://schemas.openxmlformats.org/officeDocument/2006/relationships/hyperlink" Target="https://eldercare.acl.gov/home" TargetMode="External"/><Relationship Id="rId5" Type="http://schemas.openxmlformats.org/officeDocument/2006/relationships/hyperlink" Target="https://eagle.usc.edu/evidence-collection-checklist/" TargetMode="External"/><Relationship Id="rId10" Type="http://schemas.openxmlformats.org/officeDocument/2006/relationships/hyperlink" Target="https://eagle.usc.edu/roll-call-videos/" TargetMode="External"/><Relationship Id="rId4" Type="http://schemas.openxmlformats.org/officeDocument/2006/relationships/hyperlink" Target="https://eagle.usc.edu/first-responder-checklist/" TargetMode="External"/><Relationship Id="rId9" Type="http://schemas.openxmlformats.org/officeDocument/2006/relationships/hyperlink" Target="https://eagle.usc.edu/multidisciplinary-team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lifespan-roch.org/scams-consumer-protection" TargetMode="External"/><Relationship Id="rId3" Type="http://schemas.openxmlformats.org/officeDocument/2006/relationships/hyperlink" Target="https://www.fcc.gov/consumers/guides/stop-unwanted-robocalls-and-texts" TargetMode="External"/><Relationship Id="rId7" Type="http://schemas.openxmlformats.org/officeDocument/2006/relationships/hyperlink" Target="https://giveanhour.org/"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hyperlink" Target="https://www.bbb.org/scamtracker/lookupscam" TargetMode="External"/><Relationship Id="rId5" Type="http://schemas.openxmlformats.org/officeDocument/2006/relationships/hyperlink" Target="https://www.donotcall.gov/" TargetMode="External"/><Relationship Id="rId4" Type="http://schemas.openxmlformats.org/officeDocument/2006/relationships/hyperlink" Target="https://www.aging.senate.gov/scam-resources" TargetMode="External"/><Relationship Id="rId9" Type="http://schemas.openxmlformats.org/officeDocument/2006/relationships/hyperlink" Target="https://fightcybercrime.org/programs/romance-scam-recovery-group/"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8548BE-13D1-EE47-AF62-99906C6927FA}"/>
              </a:ext>
            </a:extLst>
          </p:cNvPr>
          <p:cNvSpPr/>
          <p:nvPr/>
        </p:nvSpPr>
        <p:spPr>
          <a:xfrm>
            <a:off x="5467" y="6599"/>
            <a:ext cx="12201940" cy="6861492"/>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868F287-3B93-0F4D-98CA-072A38A656B9}"/>
              </a:ext>
            </a:extLst>
          </p:cNvPr>
          <p:cNvGrpSpPr/>
          <p:nvPr/>
        </p:nvGrpSpPr>
        <p:grpSpPr>
          <a:xfrm>
            <a:off x="-1" y="4548226"/>
            <a:ext cx="6485824" cy="2293976"/>
            <a:chOff x="-3504930" y="4502150"/>
            <a:chExt cx="8851346" cy="2355850"/>
          </a:xfrm>
        </p:grpSpPr>
        <p:sp>
          <p:nvSpPr>
            <p:cNvPr id="9" name="Round Single Corner Rectangle 7">
              <a:extLst>
                <a:ext uri="{FF2B5EF4-FFF2-40B4-BE49-F238E27FC236}">
                  <a16:creationId xmlns:a16="http://schemas.microsoft.com/office/drawing/2014/main" id="{CFB4057D-92A8-0745-B448-AE61B3CBF311}"/>
                </a:ext>
              </a:extLst>
            </p:cNvPr>
            <p:cNvSpPr/>
            <p:nvPr/>
          </p:nvSpPr>
          <p:spPr>
            <a:xfrm>
              <a:off x="844829" y="4509239"/>
              <a:ext cx="4501587"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01B3599-5EF1-B847-BB63-6F2C7E5633BE}"/>
                </a:ext>
              </a:extLst>
            </p:cNvPr>
            <p:cNvSpPr/>
            <p:nvPr/>
          </p:nvSpPr>
          <p:spPr>
            <a:xfrm>
              <a:off x="-3504930" y="4502150"/>
              <a:ext cx="4576703" cy="2338952"/>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695521A6-7513-054B-9414-737D402264DC}"/>
              </a:ext>
            </a:extLst>
          </p:cNvPr>
          <p:cNvSpPr txBox="1"/>
          <p:nvPr/>
        </p:nvSpPr>
        <p:spPr>
          <a:xfrm>
            <a:off x="439447" y="1498353"/>
            <a:ext cx="7464567" cy="1938992"/>
          </a:xfrm>
          <a:prstGeom prst="rect">
            <a:avLst/>
          </a:prstGeom>
          <a:noFill/>
        </p:spPr>
        <p:txBody>
          <a:bodyPr wrap="square" lIns="91440" tIns="45720" rIns="91440" bIns="45720" rtlCol="0" anchor="t">
            <a:spAutoFit/>
          </a:bodyPr>
          <a:lstStyle/>
          <a:p>
            <a:r>
              <a:rPr lang="en-US" sz="6000" b="1" dirty="0">
                <a:solidFill>
                  <a:schemeClr val="bg1"/>
                </a:solidFill>
                <a:latin typeface="Source Sans Pro"/>
                <a:ea typeface="Source Sans Pro"/>
              </a:rPr>
              <a:t>Investigating Elder Financial Fraud</a:t>
            </a:r>
            <a:endParaRPr lang="en-US" sz="6000" dirty="0">
              <a:solidFill>
                <a:schemeClr val="bg1"/>
              </a:solidFill>
            </a:endParaRPr>
          </a:p>
        </p:txBody>
      </p:sp>
      <p:pic>
        <p:nvPicPr>
          <p:cNvPr id="7" name="Picture 6" descr="A black and white logo&#10;&#10;Description automatically generated with medium confidence">
            <a:extLst>
              <a:ext uri="{FF2B5EF4-FFF2-40B4-BE49-F238E27FC236}">
                <a16:creationId xmlns:a16="http://schemas.microsoft.com/office/drawing/2014/main" id="{387AD21E-34CB-9041-8B7F-7B6CFC45BE55}"/>
              </a:ext>
            </a:extLst>
          </p:cNvPr>
          <p:cNvPicPr>
            <a:picLocks noChangeAspect="1"/>
          </p:cNvPicPr>
          <p:nvPr/>
        </p:nvPicPr>
        <p:blipFill>
          <a:blip r:embed="rId3"/>
          <a:stretch>
            <a:fillRect/>
          </a:stretch>
        </p:blipFill>
        <p:spPr>
          <a:xfrm>
            <a:off x="439447" y="550878"/>
            <a:ext cx="3045691" cy="738066"/>
          </a:xfrm>
          <a:prstGeom prst="rect">
            <a:avLst/>
          </a:prstGeom>
        </p:spPr>
      </p:pic>
      <p:sp>
        <p:nvSpPr>
          <p:cNvPr id="30" name="Rectangle 29">
            <a:extLst>
              <a:ext uri="{FF2B5EF4-FFF2-40B4-BE49-F238E27FC236}">
                <a16:creationId xmlns:a16="http://schemas.microsoft.com/office/drawing/2014/main" id="{B1C1E545-6DE6-714A-AEA7-B9A71B517647}"/>
              </a:ext>
            </a:extLst>
          </p:cNvPr>
          <p:cNvSpPr/>
          <p:nvPr/>
        </p:nvSpPr>
        <p:spPr>
          <a:xfrm>
            <a:off x="-1" y="6236275"/>
            <a:ext cx="12453257" cy="48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erson in a uniform talking to a police officer&#10;&#10;Description automatically generated with low confidence">
            <a:extLst>
              <a:ext uri="{FF2B5EF4-FFF2-40B4-BE49-F238E27FC236}">
                <a16:creationId xmlns:a16="http://schemas.microsoft.com/office/drawing/2014/main" id="{E014DF45-742D-DCCB-6E4C-7A16B748043E}"/>
              </a:ext>
            </a:extLst>
          </p:cNvPr>
          <p:cNvPicPr>
            <a:picLocks noChangeAspect="1"/>
          </p:cNvPicPr>
          <p:nvPr/>
        </p:nvPicPr>
        <p:blipFill rotWithShape="1">
          <a:blip r:embed="rId4"/>
          <a:srcRect l="-1239" t="415" r="1062" b="-830"/>
          <a:stretch/>
        </p:blipFill>
        <p:spPr>
          <a:xfrm>
            <a:off x="6941820" y="-72402"/>
            <a:ext cx="8126636" cy="6932838"/>
          </a:xfrm>
          <a:prstGeom prst="rect">
            <a:avLst/>
          </a:prstGeom>
        </p:spPr>
      </p:pic>
    </p:spTree>
    <p:extLst>
      <p:ext uri="{BB962C8B-B14F-4D97-AF65-F5344CB8AC3E}">
        <p14:creationId xmlns:p14="http://schemas.microsoft.com/office/powerpoint/2010/main" val="61486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F19C-1203-6737-6ABB-5A3A3AA521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E6BC05-F13C-FC90-0FC2-7B1E0BD81E51}"/>
              </a:ext>
            </a:extLst>
          </p:cNvPr>
          <p:cNvSpPr>
            <a:spLocks noGrp="1"/>
          </p:cNvSpPr>
          <p:nvPr>
            <p:ph type="title"/>
          </p:nvPr>
        </p:nvSpPr>
        <p:spPr>
          <a:xfrm>
            <a:off x="410816" y="276135"/>
            <a:ext cx="11330610" cy="666474"/>
          </a:xfrm>
        </p:spPr>
        <p:txBody>
          <a:bodyPr>
            <a:noAutofit/>
          </a:bodyPr>
          <a:lstStyle/>
          <a:p>
            <a:r>
              <a:rPr lang="en-US" sz="4400" dirty="0">
                <a:solidFill>
                  <a:schemeClr val="bg1"/>
                </a:solidFill>
                <a:latin typeface="Source Sans Pro" panose="020B0503030403020204" pitchFamily="34" charset="0"/>
                <a:ea typeface="Source Sans Pro" panose="020B0503030403020204" pitchFamily="34" charset="0"/>
              </a:rPr>
              <a:t>Fraud Reports Are Increasing</a:t>
            </a:r>
            <a:br>
              <a:rPr lang="en-US" sz="4400" dirty="0">
                <a:solidFill>
                  <a:schemeClr val="bg1"/>
                </a:solidFill>
                <a:latin typeface="Source Sans Pro" panose="020B0503030403020204" pitchFamily="34" charset="0"/>
                <a:ea typeface="Source Sans Pro" panose="020B0503030403020204" pitchFamily="34" charset="0"/>
              </a:rPr>
            </a:br>
            <a:endParaRPr lang="en-US" sz="4400" dirty="0">
              <a:solidFill>
                <a:schemeClr val="bg1"/>
              </a:solidFill>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596FC376-A379-3389-452E-F1912EE2A383}"/>
              </a:ext>
            </a:extLst>
          </p:cNvPr>
          <p:cNvSpPr>
            <a:spLocks noGrp="1"/>
          </p:cNvSpPr>
          <p:nvPr>
            <p:ph type="body" idx="1"/>
          </p:nvPr>
        </p:nvSpPr>
        <p:spPr>
          <a:xfrm>
            <a:off x="417442" y="1918666"/>
            <a:ext cx="11330610" cy="3872534"/>
          </a:xfrm>
        </p:spPr>
        <p:txBody>
          <a:bodyPr>
            <a:normAutofit lnSpcReduction="10000"/>
          </a:bodyPr>
          <a:lstStyle/>
          <a:p>
            <a:pPr lvl="1">
              <a:buFont typeface="Arial" panose="020B0604020202020204" pitchFamily="34" charset="0"/>
              <a:buChar char="•"/>
            </a:pPr>
            <a:r>
              <a:rPr lang="en-US" sz="3000" dirty="0">
                <a:solidFill>
                  <a:schemeClr val="tx1"/>
                </a:solidFill>
              </a:rPr>
              <a:t>According to the Federal Trade Commission (FTC):</a:t>
            </a:r>
          </a:p>
          <a:p>
            <a:pPr lvl="2">
              <a:buFont typeface="Arial" panose="020B0604020202020204" pitchFamily="34" charset="0"/>
              <a:buChar char="•"/>
            </a:pPr>
            <a:r>
              <a:rPr lang="en-US" sz="3000" dirty="0">
                <a:solidFill>
                  <a:schemeClr val="tx1"/>
                </a:solidFill>
              </a:rPr>
              <a:t>In 2024, Americans over 60 reported losing $2.4 billion to fraudsters</a:t>
            </a:r>
          </a:p>
          <a:p>
            <a:pPr lvl="3">
              <a:buFont typeface="Arial" panose="020B0604020202020204" pitchFamily="34" charset="0"/>
              <a:buChar char="•"/>
            </a:pPr>
            <a:r>
              <a:rPr lang="en-US" sz="3000" dirty="0">
                <a:solidFill>
                  <a:schemeClr val="tx1"/>
                </a:solidFill>
              </a:rPr>
              <a:t>68% of this was for individual losses of $100,000 or more</a:t>
            </a:r>
          </a:p>
          <a:p>
            <a:pPr lvl="2">
              <a:buFont typeface="Arial" panose="020B0604020202020204" pitchFamily="34" charset="0"/>
              <a:buChar char="•"/>
            </a:pPr>
            <a:r>
              <a:rPr lang="en-US" sz="3000" dirty="0">
                <a:solidFill>
                  <a:schemeClr val="tx1"/>
                </a:solidFill>
              </a:rPr>
              <a:t>Losses in 2024 were up 26.3% from 2023, and were up 300% from 2020</a:t>
            </a:r>
          </a:p>
          <a:p>
            <a:pPr lvl="2" algn="just">
              <a:buFont typeface="Arial" panose="020B0604020202020204" pitchFamily="34" charset="0"/>
              <a:buChar char="•"/>
            </a:pPr>
            <a:endParaRPr lang="en-US" sz="3200" dirty="0">
              <a:solidFill>
                <a:schemeClr val="tx1"/>
              </a:solidFill>
            </a:endParaRPr>
          </a:p>
          <a:p>
            <a:pPr lvl="1" algn="just">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27127532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3AEA6-7B63-A032-04BF-C0E066401E0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0E03D-3FB6-F745-7D48-6BAB76ACF3D2}"/>
              </a:ext>
            </a:extLst>
          </p:cNvPr>
          <p:cNvSpPr>
            <a:spLocks noGrp="1"/>
          </p:cNvSpPr>
          <p:nvPr>
            <p:ph type="sldNum" sz="quarter" idx="2"/>
          </p:nvPr>
        </p:nvSpPr>
        <p:spPr/>
        <p:txBody>
          <a:bodyPr/>
          <a:lstStyle/>
          <a:p>
            <a:fld id="{86CB4B4D-7CA3-9044-876B-883B54F8677D}" type="slidenum">
              <a:rPr lang="en-US" smtClean="0"/>
              <a:t>11</a:t>
            </a:fld>
            <a:endParaRPr lang="en-US"/>
          </a:p>
        </p:txBody>
      </p:sp>
      <p:pic>
        <p:nvPicPr>
          <p:cNvPr id="4" name="Picture 2">
            <a:extLst>
              <a:ext uri="{FF2B5EF4-FFF2-40B4-BE49-F238E27FC236}">
                <a16:creationId xmlns:a16="http://schemas.microsoft.com/office/drawing/2014/main" id="{CA327BEA-E554-8FB6-8BEC-F4CDA3643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4469"/>
            <a:ext cx="11467770" cy="567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3293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A3C59-89E4-25E1-A726-E9CBE0F55F1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06EB3-6F97-4CE1-FD8B-66365E6B9423}"/>
              </a:ext>
            </a:extLst>
          </p:cNvPr>
          <p:cNvSpPr>
            <a:spLocks noGrp="1"/>
          </p:cNvSpPr>
          <p:nvPr>
            <p:ph type="sldNum" sz="quarter" idx="2"/>
          </p:nvPr>
        </p:nvSpPr>
        <p:spPr/>
        <p:txBody>
          <a:bodyPr/>
          <a:lstStyle/>
          <a:p>
            <a:fld id="{86CB4B4D-7CA3-9044-876B-883B54F8677D}" type="slidenum">
              <a:rPr lang="en-US" smtClean="0"/>
              <a:t>12</a:t>
            </a:fld>
            <a:endParaRPr lang="en-US"/>
          </a:p>
        </p:txBody>
      </p:sp>
      <p:pic>
        <p:nvPicPr>
          <p:cNvPr id="3" name="Picture 2" descr="Diagram&#10;&#10;AI-generated content may be incorrect.">
            <a:extLst>
              <a:ext uri="{FF2B5EF4-FFF2-40B4-BE49-F238E27FC236}">
                <a16:creationId xmlns:a16="http://schemas.microsoft.com/office/drawing/2014/main" id="{57AE021A-9B8C-AB8D-F7E2-EBCDEEA980A3}"/>
              </a:ext>
            </a:extLst>
          </p:cNvPr>
          <p:cNvPicPr>
            <a:picLocks noChangeAspect="1"/>
          </p:cNvPicPr>
          <p:nvPr/>
        </p:nvPicPr>
        <p:blipFill>
          <a:blip r:embed="rId3"/>
          <a:stretch>
            <a:fillRect/>
          </a:stretch>
        </p:blipFill>
        <p:spPr>
          <a:xfrm>
            <a:off x="816804" y="0"/>
            <a:ext cx="10077249" cy="6254155"/>
          </a:xfrm>
          <a:prstGeom prst="rect">
            <a:avLst/>
          </a:prstGeom>
        </p:spPr>
      </p:pic>
    </p:spTree>
    <p:extLst>
      <p:ext uri="{BB962C8B-B14F-4D97-AF65-F5344CB8AC3E}">
        <p14:creationId xmlns:p14="http://schemas.microsoft.com/office/powerpoint/2010/main" val="22777846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323B57-87EA-47BD-C653-B28C48FD6C92}"/>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3" name="Title 2">
            <a:extLst>
              <a:ext uri="{FF2B5EF4-FFF2-40B4-BE49-F238E27FC236}">
                <a16:creationId xmlns:a16="http://schemas.microsoft.com/office/drawing/2014/main" id="{DCE20F96-4C97-C79F-0C92-9948928F129A}"/>
              </a:ext>
            </a:extLst>
          </p:cNvPr>
          <p:cNvSpPr>
            <a:spLocks noGrp="1"/>
          </p:cNvSpPr>
          <p:nvPr>
            <p:ph type="title"/>
          </p:nvPr>
        </p:nvSpPr>
        <p:spPr>
          <a:xfrm>
            <a:off x="273988" y="0"/>
            <a:ext cx="11330610" cy="666474"/>
          </a:xfrm>
        </p:spPr>
        <p:txBody>
          <a:bodyPr>
            <a:noAutofit/>
          </a:bodyPr>
          <a:lstStyle/>
          <a:p>
            <a:r>
              <a:rPr lang="en-US" sz="4400" dirty="0">
                <a:solidFill>
                  <a:schemeClr val="bg1"/>
                </a:solidFill>
              </a:rPr>
              <a:t>Common Characteristics of Older Victims of Financial Fraud</a:t>
            </a:r>
          </a:p>
        </p:txBody>
      </p:sp>
      <p:sp>
        <p:nvSpPr>
          <p:cNvPr id="4" name="Text Placeholder 3">
            <a:extLst>
              <a:ext uri="{FF2B5EF4-FFF2-40B4-BE49-F238E27FC236}">
                <a16:creationId xmlns:a16="http://schemas.microsoft.com/office/drawing/2014/main" id="{AC405781-3983-95F5-072B-6F7BBF8F1B7E}"/>
              </a:ext>
            </a:extLst>
          </p:cNvPr>
          <p:cNvSpPr>
            <a:spLocks noGrp="1"/>
          </p:cNvSpPr>
          <p:nvPr>
            <p:ph type="body" idx="1"/>
          </p:nvPr>
        </p:nvSpPr>
        <p:spPr/>
        <p:txBody>
          <a:bodyPr/>
          <a:lstStyle/>
          <a:p>
            <a:endParaRPr lang="en-US" sz="2800"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a:p>
            <a:endParaRPr lang="en-US" dirty="0"/>
          </a:p>
        </p:txBody>
      </p:sp>
      <p:sp>
        <p:nvSpPr>
          <p:cNvPr id="7" name="TextBox 6">
            <a:extLst>
              <a:ext uri="{FF2B5EF4-FFF2-40B4-BE49-F238E27FC236}">
                <a16:creationId xmlns:a16="http://schemas.microsoft.com/office/drawing/2014/main" id="{3BDC6337-9EF3-7822-1B6D-D1ED3EF197AD}"/>
              </a:ext>
            </a:extLst>
          </p:cNvPr>
          <p:cNvSpPr txBox="1"/>
          <p:nvPr/>
        </p:nvSpPr>
        <p:spPr>
          <a:xfrm>
            <a:off x="702644" y="2059806"/>
            <a:ext cx="11216454" cy="3108543"/>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tx1"/>
                </a:solidFill>
                <a:latin typeface="Source Sans Pro" panose="020B0503030403020204" pitchFamily="34" charset="0"/>
                <a:ea typeface="Source Sans Pro" panose="020B0503030403020204" pitchFamily="34" charset="0"/>
              </a:rPr>
              <a:t>Chronic health condition</a:t>
            </a:r>
          </a:p>
          <a:p>
            <a:pPr marL="285750"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Dementia (often undiagnosed)</a:t>
            </a:r>
          </a:p>
          <a:p>
            <a:pPr marL="285750"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Functional deficits and frailty</a:t>
            </a:r>
          </a:p>
          <a:p>
            <a:pPr marL="285750" indent="-285750">
              <a:buFont typeface="Arial" panose="020B0604020202020204" pitchFamily="34" charset="0"/>
              <a:buChar char="•"/>
            </a:pPr>
            <a:r>
              <a:rPr lang="en-US" sz="2800" i="0" dirty="0">
                <a:effectLst/>
                <a:latin typeface="Source Sans Pro" panose="020B0503030403020204" pitchFamily="34" charset="0"/>
                <a:ea typeface="Source Sans Pro" panose="020B0503030403020204" pitchFamily="34" charset="0"/>
              </a:rPr>
              <a:t>Assume </a:t>
            </a:r>
            <a:r>
              <a:rPr lang="en-US" sz="2800" dirty="0">
                <a:latin typeface="Source Sans Pro" panose="020B0503030403020204" pitchFamily="34" charset="0"/>
                <a:ea typeface="Source Sans Pro" panose="020B0503030403020204" pitchFamily="34" charset="0"/>
              </a:rPr>
              <a:t>others are acting in good faith</a:t>
            </a:r>
            <a:endParaRPr lang="en-US" sz="2800" i="0" dirty="0">
              <a:effectLst/>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Socially isolated (recently widowed / live alone)</a:t>
            </a:r>
          </a:p>
          <a:p>
            <a:pPr marL="285750"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L</a:t>
            </a:r>
            <a:r>
              <a:rPr lang="en-US" sz="2800" i="0" dirty="0">
                <a:effectLst/>
                <a:latin typeface="Source Sans Pro" panose="020B0503030403020204" pitchFamily="34" charset="0"/>
                <a:ea typeface="Source Sans Pro" panose="020B0503030403020204" pitchFamily="34" charset="0"/>
              </a:rPr>
              <a:t>acking knowledge and information about sca</a:t>
            </a:r>
            <a:r>
              <a:rPr lang="en-US" sz="2800" dirty="0">
                <a:latin typeface="Source Sans Pro" panose="020B0503030403020204" pitchFamily="34" charset="0"/>
                <a:ea typeface="Source Sans Pro" panose="020B0503030403020204" pitchFamily="34" charset="0"/>
              </a:rPr>
              <a:t>ms and</a:t>
            </a:r>
            <a:r>
              <a:rPr lang="en-US" sz="2800" i="0" dirty="0">
                <a:effectLst/>
                <a:latin typeface="Source Sans Pro" panose="020B0503030403020204" pitchFamily="34" charset="0"/>
                <a:ea typeface="Source Sans Pro" panose="020B0503030403020204" pitchFamily="34" charset="0"/>
              </a:rPr>
              <a:t> fraud prevention</a:t>
            </a:r>
          </a:p>
          <a:p>
            <a:pPr marL="285750"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Accumulated assets</a:t>
            </a:r>
          </a:p>
        </p:txBody>
      </p:sp>
    </p:spTree>
    <p:extLst>
      <p:ext uri="{BB962C8B-B14F-4D97-AF65-F5344CB8AC3E}">
        <p14:creationId xmlns:p14="http://schemas.microsoft.com/office/powerpoint/2010/main" val="8961583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3F331B-CA18-7A4F-E8D9-709D1D91AE5C}"/>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3" name="Title 2">
            <a:extLst>
              <a:ext uri="{FF2B5EF4-FFF2-40B4-BE49-F238E27FC236}">
                <a16:creationId xmlns:a16="http://schemas.microsoft.com/office/drawing/2014/main" id="{CD4DD83E-3E3C-2B70-9FD0-8E8B29621E10}"/>
              </a:ext>
            </a:extLst>
          </p:cNvPr>
          <p:cNvSpPr>
            <a:spLocks noGrp="1"/>
          </p:cNvSpPr>
          <p:nvPr>
            <p:ph type="title"/>
          </p:nvPr>
        </p:nvSpPr>
        <p:spPr>
          <a:xfrm>
            <a:off x="417442" y="301551"/>
            <a:ext cx="11330610" cy="666474"/>
          </a:xfrm>
        </p:spPr>
        <p:txBody>
          <a:bodyPr>
            <a:noAutofit/>
          </a:bodyPr>
          <a:lstStyle/>
          <a:p>
            <a:r>
              <a:rPr lang="en-US" sz="4400" dirty="0">
                <a:solidFill>
                  <a:schemeClr val="bg1"/>
                </a:solidFill>
              </a:rPr>
              <a:t>Common Types of Elder Fraud</a:t>
            </a:r>
          </a:p>
        </p:txBody>
      </p:sp>
      <p:sp>
        <p:nvSpPr>
          <p:cNvPr id="4" name="Text Placeholder 3">
            <a:extLst>
              <a:ext uri="{FF2B5EF4-FFF2-40B4-BE49-F238E27FC236}">
                <a16:creationId xmlns:a16="http://schemas.microsoft.com/office/drawing/2014/main" id="{56905FB5-E689-7B0B-086A-BEC7C295B2F2}"/>
              </a:ext>
            </a:extLst>
          </p:cNvPr>
          <p:cNvSpPr>
            <a:spLocks noGrp="1"/>
          </p:cNvSpPr>
          <p:nvPr>
            <p:ph type="body" idx="1"/>
          </p:nvPr>
        </p:nvSpPr>
        <p:spPr>
          <a:xfrm>
            <a:off x="430695" y="1279399"/>
            <a:ext cx="11330610" cy="5124893"/>
          </a:xfrm>
        </p:spPr>
        <p:txBody>
          <a:bodyPr>
            <a:normAutofit/>
          </a:bodyPr>
          <a:lstStyle/>
          <a:p>
            <a:pPr marL="342900" indent="-342900">
              <a:spcBef>
                <a:spcPts val="0"/>
              </a:spcBef>
              <a:spcAft>
                <a:spcPts val="600"/>
              </a:spcAft>
              <a:buFont typeface="Arial" panose="020B0604020202020204" pitchFamily="34" charset="0"/>
              <a:buChar char="•"/>
            </a:pPr>
            <a:r>
              <a:rPr lang="en-US" sz="2400" b="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Investment Scams </a:t>
            </a:r>
          </a:p>
          <a:p>
            <a:pPr lvl="1" indent="0">
              <a:spcBef>
                <a:spcPts val="0"/>
              </a:spcBef>
              <a:spcAft>
                <a:spcPts val="600"/>
              </a:spcAft>
              <a:buNone/>
            </a:pPr>
            <a:r>
              <a:rPr lang="en-US" sz="2400"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Call / text / message about investment opportunity with amazing rate of return, but only if the 	victim acts fast. May couple with romance / confidence scam. </a:t>
            </a:r>
          </a:p>
          <a:p>
            <a:pPr marL="342900" indent="-342900">
              <a:spcBef>
                <a:spcPts val="0"/>
              </a:spcBef>
              <a:spcAft>
                <a:spcPts val="600"/>
              </a:spcAft>
              <a:buFont typeface="Arial" panose="020B0604020202020204" pitchFamily="34" charset="0"/>
              <a:buChar char="•"/>
            </a:pPr>
            <a:r>
              <a:rPr lang="en-US" sz="2400" b="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Tech Support Scams </a:t>
            </a:r>
          </a:p>
          <a:p>
            <a:pPr>
              <a:spcBef>
                <a:spcPts val="0"/>
              </a:spcBef>
              <a:spcAft>
                <a:spcPts val="600"/>
              </a:spcAft>
            </a:pPr>
            <a:r>
              <a:rPr lang="en-US" sz="2400"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Computer pop-up warning of security breach, demand of victim to pay money to cure.</a:t>
            </a:r>
          </a:p>
          <a:p>
            <a:pPr marL="342900" indent="-342900">
              <a:spcBef>
                <a:spcPts val="0"/>
              </a:spcBef>
              <a:spcAft>
                <a:spcPts val="600"/>
              </a:spcAft>
              <a:buFont typeface="Arial" panose="020B0604020202020204" pitchFamily="34" charset="0"/>
              <a:buChar char="•"/>
            </a:pPr>
            <a:r>
              <a:rPr lang="en-US" sz="2400" b="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Government Imposter Scams</a:t>
            </a:r>
          </a:p>
          <a:p>
            <a:pPr>
              <a:spcBef>
                <a:spcPts val="0"/>
              </a:spcBef>
              <a:spcAft>
                <a:spcPts val="600"/>
              </a:spcAft>
            </a:pPr>
            <a:r>
              <a:rPr lang="en-US" sz="2400"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Scammer claims association with IRS, FTC, Social Security, IRS, Medicare, or court, and demands 	money in response to victim’s “wrongdoing,” e.g., missed jury duty.</a:t>
            </a:r>
          </a:p>
          <a:p>
            <a:pPr marL="342900" indent="-342900">
              <a:spcBef>
                <a:spcPts val="0"/>
              </a:spcBef>
              <a:spcAft>
                <a:spcPts val="600"/>
              </a:spcAft>
              <a:buFont typeface="Arial" panose="020B0604020202020204" pitchFamily="34" charset="0"/>
              <a:buChar char="•"/>
            </a:pPr>
            <a:r>
              <a:rPr lang="en-US" sz="2400" b="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Gold Bar/Courier</a:t>
            </a:r>
          </a:p>
          <a:p>
            <a:pPr>
              <a:spcBef>
                <a:spcPts val="0"/>
              </a:spcBef>
              <a:spcAft>
                <a:spcPts val="600"/>
              </a:spcAft>
            </a:pPr>
            <a:r>
              <a:rPr lang="en-US"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	Variation on government imposter scam. Scammer poses as government official and convinces 	victim to transfer money into “government protected account,” often in gold bars. Sends courier to 	pick up gold bars from victim.</a:t>
            </a:r>
          </a:p>
          <a:p>
            <a:pPr marL="596900" lvl="1" indent="-342900">
              <a:spcBef>
                <a:spcPts val="0"/>
              </a:spcBef>
              <a:spcAft>
                <a:spcPts val="600"/>
              </a:spcAft>
              <a:buFont typeface="Arial" panose="020B0604020202020204" pitchFamily="34" charset="0"/>
              <a:buChar char="•"/>
            </a:pPr>
            <a:endParaRPr lang="en-US" sz="2400"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6132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EB946-59CF-A7C2-FE29-05A2827B48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C3416B-C815-2BD3-D11D-F63995ECECD1}"/>
              </a:ext>
            </a:extLst>
          </p:cNvPr>
          <p:cNvSpPr>
            <a:spLocks noGrp="1"/>
          </p:cNvSpPr>
          <p:nvPr>
            <p:ph type="sldNum" sz="quarter" idx="2"/>
          </p:nvPr>
        </p:nvSpPr>
        <p:spPr/>
        <p:txBody>
          <a:bodyPr/>
          <a:lstStyle/>
          <a:p>
            <a:fld id="{86CB4B4D-7CA3-9044-876B-883B54F8677D}" type="slidenum">
              <a:rPr lang="en-US" smtClean="0"/>
              <a:t>15</a:t>
            </a:fld>
            <a:endParaRPr lang="en-US"/>
          </a:p>
        </p:txBody>
      </p:sp>
      <p:sp>
        <p:nvSpPr>
          <p:cNvPr id="3" name="Title 2">
            <a:extLst>
              <a:ext uri="{FF2B5EF4-FFF2-40B4-BE49-F238E27FC236}">
                <a16:creationId xmlns:a16="http://schemas.microsoft.com/office/drawing/2014/main" id="{38CEF2E4-668A-BF3A-EB0D-F3D17208A6A3}"/>
              </a:ext>
            </a:extLst>
          </p:cNvPr>
          <p:cNvSpPr>
            <a:spLocks noGrp="1"/>
          </p:cNvSpPr>
          <p:nvPr>
            <p:ph type="title"/>
          </p:nvPr>
        </p:nvSpPr>
        <p:spPr>
          <a:xfrm>
            <a:off x="430695" y="319088"/>
            <a:ext cx="11330610" cy="666474"/>
          </a:xfrm>
        </p:spPr>
        <p:txBody>
          <a:bodyPr>
            <a:noAutofit/>
          </a:bodyPr>
          <a:lstStyle/>
          <a:p>
            <a:r>
              <a:rPr lang="en-US" sz="4400" dirty="0">
                <a:solidFill>
                  <a:schemeClr val="bg1"/>
                </a:solidFill>
              </a:rPr>
              <a:t>Common Types of Elder Fraud/Scams</a:t>
            </a:r>
          </a:p>
        </p:txBody>
      </p:sp>
      <p:sp>
        <p:nvSpPr>
          <p:cNvPr id="4" name="Text Placeholder 3">
            <a:extLst>
              <a:ext uri="{FF2B5EF4-FFF2-40B4-BE49-F238E27FC236}">
                <a16:creationId xmlns:a16="http://schemas.microsoft.com/office/drawing/2014/main" id="{33B6CA12-B6AB-5193-0864-38EAE3711FE9}"/>
              </a:ext>
            </a:extLst>
          </p:cNvPr>
          <p:cNvSpPr>
            <a:spLocks noGrp="1"/>
          </p:cNvSpPr>
          <p:nvPr>
            <p:ph type="body" idx="1"/>
          </p:nvPr>
        </p:nvSpPr>
        <p:spPr>
          <a:xfrm>
            <a:off x="450574" y="1837345"/>
            <a:ext cx="11330610" cy="4701567"/>
          </a:xfrm>
        </p:spPr>
        <p:txBody>
          <a:bodyPr>
            <a:normAutofit/>
          </a:bodyPr>
          <a:lstStyle/>
          <a:p>
            <a:pPr marL="342900" indent="-342900">
              <a:spcBef>
                <a:spcPts val="0"/>
              </a:spcBef>
              <a:spcAft>
                <a:spcPts val="600"/>
              </a:spcAft>
              <a:buFont typeface="Arial" panose="020B0604020202020204" pitchFamily="34" charset="0"/>
              <a:buChar char="•"/>
            </a:pPr>
            <a:r>
              <a:rPr lang="en-US" sz="2400" b="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Sweepstakes, Charity, Lottery Scams</a:t>
            </a:r>
          </a:p>
          <a:p>
            <a:pPr>
              <a:spcBef>
                <a:spcPts val="0"/>
              </a:spcBef>
              <a:spcAft>
                <a:spcPts val="600"/>
              </a:spcAft>
            </a:pPr>
            <a:r>
              <a:rPr lang="en-US" sz="2400"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Scammer claims victim won lottery or inheritance, but only if victim pays taxes/fees.</a:t>
            </a:r>
          </a:p>
          <a:p>
            <a:pPr marL="342900" indent="-342900">
              <a:spcBef>
                <a:spcPts val="0"/>
              </a:spcBef>
              <a:spcAft>
                <a:spcPts val="600"/>
              </a:spcAft>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rPr>
              <a:t>Refund and Recovery Scams</a:t>
            </a:r>
          </a:p>
          <a:p>
            <a:pPr lvl="1" indent="0">
              <a:spcBef>
                <a:spcPts val="0"/>
              </a:spcBef>
              <a:spcAft>
                <a:spcPts val="600"/>
              </a:spcAft>
              <a:buNone/>
            </a:pPr>
            <a:r>
              <a:rPr lang="en-US" sz="2400" dirty="0">
                <a:latin typeface="Source Sans Pro" panose="020B0503030403020204" pitchFamily="34" charset="0"/>
                <a:ea typeface="Source Sans Pro" panose="020B0503030403020204" pitchFamily="34" charset="0"/>
              </a:rPr>
              <a:t>	</a:t>
            </a:r>
            <a:r>
              <a:rPr lang="en-US" i="1" dirty="0">
                <a:latin typeface="Source Sans Pro" panose="020B0503030403020204" pitchFamily="34" charset="0"/>
                <a:ea typeface="Source Sans Pro" panose="020B0503030403020204" pitchFamily="34" charset="0"/>
              </a:rPr>
              <a:t>Scammer approaches fraud victim and claims scammer can get victims’ money back, but only if 	victim pays more money.</a:t>
            </a:r>
          </a:p>
          <a:p>
            <a:pPr marL="342900" indent="-342900">
              <a:spcBef>
                <a:spcPts val="0"/>
              </a:spcBef>
              <a:spcAft>
                <a:spcPts val="600"/>
              </a:spcAft>
              <a:buFont typeface="Arial" panose="020B0604020202020204" pitchFamily="34" charset="0"/>
              <a:buChar char="•"/>
            </a:pPr>
            <a:r>
              <a:rPr lang="en-US" sz="2400" b="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Confidence/Romance Scams</a:t>
            </a:r>
          </a:p>
          <a:p>
            <a:pPr lvl="1" indent="0">
              <a:spcBef>
                <a:spcPts val="0"/>
              </a:spcBef>
              <a:spcAft>
                <a:spcPts val="600"/>
              </a:spcAft>
              <a:buNone/>
            </a:pPr>
            <a:r>
              <a:rPr lang="en-US" sz="2200"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	Scammer meets victim</a:t>
            </a:r>
            <a:r>
              <a:rPr lang="en-US"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 online, professes interest (often romantic) in them. Has tragic story (i.e., 	serves in military and is stranded overseas) and asks for money. Variation: grandparent scam. </a:t>
            </a:r>
          </a:p>
          <a:p>
            <a:endParaRPr lang="en-US" dirty="0"/>
          </a:p>
        </p:txBody>
      </p:sp>
    </p:spTree>
    <p:extLst>
      <p:ext uri="{BB962C8B-B14F-4D97-AF65-F5344CB8AC3E}">
        <p14:creationId xmlns:p14="http://schemas.microsoft.com/office/powerpoint/2010/main" val="346280202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EE102-AD13-2A4E-3061-7FD3275F6A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0BFF15-F2C6-EB3B-581C-C4DCE9229528}"/>
              </a:ext>
            </a:extLst>
          </p:cNvPr>
          <p:cNvSpPr>
            <a:spLocks noGrp="1"/>
          </p:cNvSpPr>
          <p:nvPr>
            <p:ph type="sldNum" sz="quarter" idx="2"/>
          </p:nvPr>
        </p:nvSpPr>
        <p:spPr/>
        <p:txBody>
          <a:bodyPr/>
          <a:lstStyle/>
          <a:p>
            <a:fld id="{86CB4B4D-7CA3-9044-876B-883B54F8677D}" type="slidenum">
              <a:rPr lang="en-US" smtClean="0"/>
              <a:t>16</a:t>
            </a:fld>
            <a:endParaRPr lang="en-US"/>
          </a:p>
        </p:txBody>
      </p:sp>
      <p:sp>
        <p:nvSpPr>
          <p:cNvPr id="3" name="Title 2">
            <a:extLst>
              <a:ext uri="{FF2B5EF4-FFF2-40B4-BE49-F238E27FC236}">
                <a16:creationId xmlns:a16="http://schemas.microsoft.com/office/drawing/2014/main" id="{07F7A405-186F-C2A0-476E-CAB09D99E925}"/>
              </a:ext>
            </a:extLst>
          </p:cNvPr>
          <p:cNvSpPr>
            <a:spLocks noGrp="1"/>
          </p:cNvSpPr>
          <p:nvPr>
            <p:ph type="title"/>
          </p:nvPr>
        </p:nvSpPr>
        <p:spPr>
          <a:xfrm>
            <a:off x="430695" y="354714"/>
            <a:ext cx="11330610" cy="666474"/>
          </a:xfrm>
        </p:spPr>
        <p:txBody>
          <a:bodyPr>
            <a:noAutofit/>
          </a:bodyPr>
          <a:lstStyle/>
          <a:p>
            <a:r>
              <a:rPr lang="en-US" sz="4400" dirty="0">
                <a:solidFill>
                  <a:schemeClr val="bg1"/>
                </a:solidFill>
              </a:rPr>
              <a:t>Common Types of Elder Fraud/Scams</a:t>
            </a:r>
          </a:p>
        </p:txBody>
      </p:sp>
      <p:sp>
        <p:nvSpPr>
          <p:cNvPr id="4" name="Text Placeholder 3">
            <a:extLst>
              <a:ext uri="{FF2B5EF4-FFF2-40B4-BE49-F238E27FC236}">
                <a16:creationId xmlns:a16="http://schemas.microsoft.com/office/drawing/2014/main" id="{CFB16436-ABFF-CE56-823C-018C1CDE5E0A}"/>
              </a:ext>
            </a:extLst>
          </p:cNvPr>
          <p:cNvSpPr>
            <a:spLocks noGrp="1"/>
          </p:cNvSpPr>
          <p:nvPr>
            <p:ph type="body" idx="1"/>
          </p:nvPr>
        </p:nvSpPr>
        <p:spPr>
          <a:xfrm>
            <a:off x="450574" y="1548640"/>
            <a:ext cx="11330610" cy="5124893"/>
          </a:xfrm>
        </p:spPr>
        <p:txBody>
          <a:bodyPr>
            <a:normAutofit/>
          </a:bodyPr>
          <a:lstStyle/>
          <a:p>
            <a:pPr marL="342900" indent="-342900">
              <a:spcBef>
                <a:spcPts val="0"/>
              </a:spcBef>
              <a:spcAft>
                <a:spcPts val="600"/>
              </a:spcAft>
              <a:buFont typeface="Arial" panose="020B0604020202020204" pitchFamily="34" charset="0"/>
              <a:buChar char="•"/>
            </a:pPr>
            <a:r>
              <a:rPr lang="en-US" sz="2800" b="1" dirty="0">
                <a:solidFill>
                  <a:srgbClr val="2C2C2C"/>
                </a:solidFill>
                <a:latin typeface="Source Sans Pro" panose="020B0503030403020204" pitchFamily="34" charset="0"/>
                <a:ea typeface="Source Sans Pro" panose="020B0503030403020204" pitchFamily="34" charset="0"/>
              </a:rPr>
              <a:t>Robocalls/Phone/TV/Radio Scams</a:t>
            </a:r>
          </a:p>
          <a:p>
            <a:pPr>
              <a:spcBef>
                <a:spcPts val="0"/>
              </a:spcBef>
              <a:spcAft>
                <a:spcPts val="600"/>
              </a:spcAft>
            </a:pPr>
            <a:r>
              <a:rPr lang="en-US" sz="2800" dirty="0">
                <a:solidFill>
                  <a:srgbClr val="2C2C2C"/>
                </a:solidFill>
                <a:latin typeface="Source Sans Pro" panose="020B0503030403020204" pitchFamily="34" charset="0"/>
                <a:ea typeface="Source Sans Pro" panose="020B0503030403020204" pitchFamily="34" charset="0"/>
              </a:rPr>
              <a:t>	</a:t>
            </a:r>
            <a:r>
              <a:rPr lang="en-US" i="1" dirty="0">
                <a:solidFill>
                  <a:srgbClr val="2C2C2C"/>
                </a:solidFill>
                <a:latin typeface="Source Sans Pro" panose="020B0503030403020204" pitchFamily="34" charset="0"/>
                <a:ea typeface="Source Sans Pro" panose="020B0503030403020204" pitchFamily="34" charset="0"/>
              </a:rPr>
              <a:t>Use of spoofing and cloning to defraud the victim.</a:t>
            </a:r>
          </a:p>
          <a:p>
            <a:pPr marL="342900" indent="-342900">
              <a:spcBef>
                <a:spcPts val="0"/>
              </a:spcBef>
              <a:spcAft>
                <a:spcPts val="600"/>
              </a:spcAft>
              <a:buFont typeface="Arial" panose="020B0604020202020204" pitchFamily="34" charset="0"/>
              <a:buChar char="•"/>
            </a:pPr>
            <a:r>
              <a:rPr lang="en-US" sz="2800" b="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Home/Car Repair Scams</a:t>
            </a:r>
          </a:p>
          <a:p>
            <a:pPr>
              <a:spcBef>
                <a:spcPts val="0"/>
              </a:spcBef>
              <a:spcAft>
                <a:spcPts val="600"/>
              </a:spcAft>
            </a:pPr>
            <a:r>
              <a:rPr lang="en-US" sz="2800"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See case example. Perpetrator falsely claims victim’s home or car need urgent repairs, can do the 	repairs immediately. Overcharges victim, and often causes more damage in order to obtain higher 	payment.</a:t>
            </a:r>
          </a:p>
          <a:p>
            <a:pPr marL="342900" indent="-342900">
              <a:spcBef>
                <a:spcPts val="0"/>
              </a:spcBef>
              <a:spcAft>
                <a:spcPts val="600"/>
              </a:spcAft>
              <a:buFont typeface="Arial" panose="020B0604020202020204" pitchFamily="34" charset="0"/>
              <a:buChar char="•"/>
            </a:pPr>
            <a:r>
              <a:rPr lang="en-US" sz="2400" b="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Cryptocurrency Scams</a:t>
            </a:r>
            <a:r>
              <a:rPr lang="en-US"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rPr>
              <a:t>	</a:t>
            </a:r>
          </a:p>
          <a:p>
            <a:pPr lvl="1" indent="0">
              <a:spcBef>
                <a:spcPts val="0"/>
              </a:spcBef>
              <a:spcAft>
                <a:spcPts val="600"/>
              </a:spcAft>
              <a:buNone/>
            </a:pPr>
            <a:r>
              <a:rPr lang="en-US" i="1" dirty="0"/>
              <a:t>	Variety of fraudulent schemes in which scammer fraudulently obtains victim’s assets by exploiting 	the mostly unregulated and often misunderstood nature of cryptocurrency. Common tactics 	include guaranteed high-return investment opportunities, fake giveaways, romance "pig 	butchering" scams, and impersonating officials to demand payment via crypto ATMs. </a:t>
            </a:r>
            <a:endParaRPr lang="en-US" i="1" dirty="0">
              <a:solidFill>
                <a:srgbClr val="2C2C2C"/>
              </a:solidFill>
              <a:latin typeface="Source Sans Pro" panose="020B0503030403020204" pitchFamily="34" charset="0"/>
              <a:ea typeface="Source Sans Pro" panose="020B0503030403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011104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BAEEB-A907-A518-45B2-8740E9768B2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34956-3965-43BC-F999-3A5C90A22F75}"/>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3" name="Title 2">
            <a:extLst>
              <a:ext uri="{FF2B5EF4-FFF2-40B4-BE49-F238E27FC236}">
                <a16:creationId xmlns:a16="http://schemas.microsoft.com/office/drawing/2014/main" id="{C4479972-5E71-7526-2E17-3487856A73F9}"/>
              </a:ext>
            </a:extLst>
          </p:cNvPr>
          <p:cNvSpPr>
            <a:spLocks noGrp="1"/>
          </p:cNvSpPr>
          <p:nvPr>
            <p:ph type="title"/>
          </p:nvPr>
        </p:nvSpPr>
        <p:spPr>
          <a:xfrm>
            <a:off x="273988" y="347799"/>
            <a:ext cx="11330610" cy="666474"/>
          </a:xfrm>
        </p:spPr>
        <p:txBody>
          <a:bodyPr>
            <a:noAutofit/>
          </a:bodyPr>
          <a:lstStyle/>
          <a:p>
            <a:r>
              <a:rPr lang="en-US" sz="4400" dirty="0">
                <a:solidFill>
                  <a:schemeClr val="bg1"/>
                </a:solidFill>
              </a:rPr>
              <a:t>Perpetrator Tactics</a:t>
            </a:r>
          </a:p>
        </p:txBody>
      </p:sp>
      <p:sp>
        <p:nvSpPr>
          <p:cNvPr id="4" name="Text Placeholder 3">
            <a:extLst>
              <a:ext uri="{FF2B5EF4-FFF2-40B4-BE49-F238E27FC236}">
                <a16:creationId xmlns:a16="http://schemas.microsoft.com/office/drawing/2014/main" id="{6CDEAC08-FF80-3DF3-72C4-ED54B9C26636}"/>
              </a:ext>
            </a:extLst>
          </p:cNvPr>
          <p:cNvSpPr>
            <a:spLocks noGrp="1"/>
          </p:cNvSpPr>
          <p:nvPr>
            <p:ph type="body" idx="1"/>
          </p:nvPr>
        </p:nvSpPr>
        <p:spPr/>
        <p:txBody>
          <a:bodyPr/>
          <a:lstStyle/>
          <a:p>
            <a:endParaRPr lang="en-US" sz="2800"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a:p>
            <a:endParaRPr lang="en-US" dirty="0"/>
          </a:p>
        </p:txBody>
      </p:sp>
      <p:sp>
        <p:nvSpPr>
          <p:cNvPr id="7" name="TextBox 6">
            <a:extLst>
              <a:ext uri="{FF2B5EF4-FFF2-40B4-BE49-F238E27FC236}">
                <a16:creationId xmlns:a16="http://schemas.microsoft.com/office/drawing/2014/main" id="{1D083EC0-AA81-FD2C-34BA-A4A3385C0C17}"/>
              </a:ext>
            </a:extLst>
          </p:cNvPr>
          <p:cNvSpPr txBox="1"/>
          <p:nvPr/>
        </p:nvSpPr>
        <p:spPr>
          <a:xfrm>
            <a:off x="692012" y="1469801"/>
            <a:ext cx="10775758" cy="4808560"/>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Misrepresenting facts or identity</a:t>
            </a:r>
          </a:p>
          <a:p>
            <a:pPr>
              <a:lnSpc>
                <a:spcPct val="107000"/>
              </a:lnSpc>
              <a:spcBef>
                <a:spcPts val="0"/>
              </a:spcBef>
              <a:buFont typeface="Symbol" panose="05050102010706020507" pitchFamily="18" charset="2"/>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   Befriending victim, undermining victim’s relationships with trusted others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Fostering secrecy, trust, and intimacy</a:t>
            </a:r>
          </a:p>
          <a:p>
            <a:pPr marL="342900" marR="0" lvl="0" indent="-342900">
              <a:lnSpc>
                <a:spcPct val="107000"/>
              </a:lnSpc>
              <a:spcBef>
                <a:spcPts val="0"/>
              </a:spcBef>
              <a:spcAft>
                <a:spcPts val="0"/>
              </a:spcAft>
              <a:buFont typeface="Symbol" panose="05050102010706020507" pitchFamily="18" charset="2"/>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Appealing to victim’s desire for autonomy and independence, or financial security</a:t>
            </a:r>
          </a:p>
          <a:p>
            <a:pPr marL="342900" marR="0" lvl="0" indent="-342900">
              <a:lnSpc>
                <a:spcPct val="107000"/>
              </a:lnSpc>
              <a:spcBef>
                <a:spcPts val="0"/>
              </a:spcBef>
              <a:spcAft>
                <a:spcPts val="0"/>
              </a:spcAft>
              <a:buFont typeface="Symbol" panose="05050102010706020507" pitchFamily="18" charset="2"/>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Threatening victim with legal action</a:t>
            </a:r>
          </a:p>
          <a:p>
            <a:pPr marL="342900" marR="0" lvl="0" indent="-342900">
              <a:lnSpc>
                <a:spcPct val="107000"/>
              </a:lnSpc>
              <a:spcBef>
                <a:spcPts val="0"/>
              </a:spcBef>
              <a:spcAft>
                <a:spcPts val="0"/>
              </a:spcAft>
              <a:buFont typeface="Symbol" panose="05050102010706020507" pitchFamily="18" charset="2"/>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Demanding victim act fast;  extracting immediate time-sensitive responses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Inducing heightened emotions</a:t>
            </a:r>
          </a:p>
          <a:p>
            <a:pPr marL="342900" indent="-342900">
              <a:lnSpc>
                <a:spcPct val="107000"/>
              </a:lnSpc>
              <a:buFont typeface="Symbol" panose="05050102010706020507" pitchFamily="18" charset="2"/>
              <a:buChar char=""/>
            </a:pPr>
            <a:r>
              <a:rPr lang="en-US" sz="2400" dirty="0">
                <a:latin typeface="Source Sans Pro" panose="020B0503030403020204" pitchFamily="34" charset="0"/>
                <a:ea typeface="Source Sans Pro" panose="020B0503030403020204" pitchFamily="34" charset="0"/>
              </a:rPr>
              <a:t>Requiring the victim to pay in a particular way, i.e., gift cards, cryptocurrency, wiring money, payment app</a:t>
            </a:r>
          </a:p>
          <a:p>
            <a:pPr marL="342900" marR="0" lvl="0" indent="-342900">
              <a:lnSpc>
                <a:spcPct val="107000"/>
              </a:lnSpc>
              <a:spcBef>
                <a:spcPts val="0"/>
              </a:spcBef>
              <a:spcAft>
                <a:spcPts val="0"/>
              </a:spcAft>
              <a:buFont typeface="Symbol" panose="05050102010706020507" pitchFamily="18" charset="2"/>
              <a:buChar char=""/>
            </a:pPr>
            <a:endParaRPr lang="en-US" sz="2400" dirty="0">
              <a:latin typeface="Source Sans Pro" panose="020B0503030403020204" pitchFamily="34" charset="0"/>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098123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9D360-0DE2-D60D-E0EB-4AE99A757383}"/>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3" name="Title 2">
            <a:extLst>
              <a:ext uri="{FF2B5EF4-FFF2-40B4-BE49-F238E27FC236}">
                <a16:creationId xmlns:a16="http://schemas.microsoft.com/office/drawing/2014/main" id="{28EA705A-2D11-DFEE-5797-42B23E440A89}"/>
              </a:ext>
            </a:extLst>
          </p:cNvPr>
          <p:cNvSpPr>
            <a:spLocks noGrp="1"/>
          </p:cNvSpPr>
          <p:nvPr>
            <p:ph type="title"/>
          </p:nvPr>
        </p:nvSpPr>
        <p:spPr>
          <a:xfrm>
            <a:off x="410816" y="325983"/>
            <a:ext cx="11330610" cy="666474"/>
          </a:xfrm>
        </p:spPr>
        <p:txBody>
          <a:bodyPr>
            <a:normAutofit fontScale="90000"/>
          </a:bodyPr>
          <a:lstStyle/>
          <a:p>
            <a:r>
              <a:rPr lang="en-US" sz="4900" dirty="0">
                <a:solidFill>
                  <a:schemeClr val="bg1"/>
                </a:solidFill>
              </a:rPr>
              <a:t>How is Elder Financial Fraud Perpetrated?</a:t>
            </a:r>
            <a:endParaRPr lang="en-US" dirty="0">
              <a:solidFill>
                <a:schemeClr val="bg1"/>
              </a:solidFill>
            </a:endParaRPr>
          </a:p>
        </p:txBody>
      </p:sp>
      <p:sp>
        <p:nvSpPr>
          <p:cNvPr id="4" name="Text Placeholder 3">
            <a:extLst>
              <a:ext uri="{FF2B5EF4-FFF2-40B4-BE49-F238E27FC236}">
                <a16:creationId xmlns:a16="http://schemas.microsoft.com/office/drawing/2014/main" id="{F140AD76-FD3C-5C93-13AB-82A6B3EFCB57}"/>
              </a:ext>
            </a:extLst>
          </p:cNvPr>
          <p:cNvSpPr>
            <a:spLocks noGrp="1"/>
          </p:cNvSpPr>
          <p:nvPr>
            <p:ph type="body" idx="1"/>
          </p:nvPr>
        </p:nvSpPr>
        <p:spPr>
          <a:xfrm>
            <a:off x="273988" y="1537665"/>
            <a:ext cx="11330610" cy="4661115"/>
          </a:xfrm>
        </p:spPr>
        <p:txBody>
          <a:bodyPr>
            <a:normAutofit fontScale="92500" lnSpcReduction="20000"/>
          </a:bodyPr>
          <a:lstStyle/>
          <a:p>
            <a:pPr>
              <a:lnSpc>
                <a:spcPct val="110000"/>
              </a:lnSpc>
              <a:spcBef>
                <a:spcPts val="0"/>
              </a:spcBef>
              <a:spcAft>
                <a:spcPts val="0"/>
              </a:spcAft>
            </a:pPr>
            <a:r>
              <a:rPr lang="en-US" sz="2400" b="1" dirty="0"/>
              <a:t>Phone </a:t>
            </a:r>
            <a:r>
              <a:rPr lang="en-US" sz="2400" b="1" dirty="0">
                <a:solidFill>
                  <a:schemeClr val="tx1"/>
                </a:solidFill>
              </a:rPr>
              <a:t>calls / text messages </a:t>
            </a:r>
            <a:r>
              <a:rPr lang="en-US" sz="2400" b="1" dirty="0"/>
              <a:t>from call centers, also called fraud factories</a:t>
            </a:r>
            <a:endParaRPr lang="en-US" sz="2400" dirty="0"/>
          </a:p>
          <a:p>
            <a:pPr marL="596900" lvl="1" indent="-342900">
              <a:lnSpc>
                <a:spcPct val="110000"/>
              </a:lnSpc>
              <a:spcBef>
                <a:spcPts val="0"/>
              </a:spcBef>
              <a:spcAft>
                <a:spcPts val="0"/>
              </a:spcAft>
              <a:buFont typeface="Arial" panose="020B0604020202020204" pitchFamily="34" charset="0"/>
              <a:buChar char="•"/>
            </a:pPr>
            <a:r>
              <a:rPr lang="en-US" sz="2400" dirty="0"/>
              <a:t>In other countries including India, Cambodia, West Africa, Laos, Myanmar</a:t>
            </a:r>
          </a:p>
          <a:p>
            <a:pPr marL="596900" lvl="1" indent="-342900">
              <a:lnSpc>
                <a:spcPct val="110000"/>
              </a:lnSpc>
              <a:spcBef>
                <a:spcPts val="0"/>
              </a:spcBef>
              <a:spcAft>
                <a:spcPts val="0"/>
              </a:spcAft>
              <a:buFont typeface="Arial" panose="020B0604020202020204" pitchFamily="34" charset="0"/>
              <a:buChar char="•"/>
            </a:pPr>
            <a:r>
              <a:rPr lang="en-US" sz="2400" dirty="0"/>
              <a:t>Often in form of imposter calls</a:t>
            </a:r>
          </a:p>
          <a:p>
            <a:pPr marL="596900" lvl="1" indent="-342900">
              <a:lnSpc>
                <a:spcPct val="110000"/>
              </a:lnSpc>
              <a:spcBef>
                <a:spcPts val="0"/>
              </a:spcBef>
              <a:spcAft>
                <a:spcPts val="0"/>
              </a:spcAft>
              <a:buFont typeface="Arial" panose="020B0604020202020204" pitchFamily="34" charset="0"/>
              <a:buChar char="•"/>
            </a:pPr>
            <a:r>
              <a:rPr lang="en-US" sz="2400" dirty="0"/>
              <a:t>Workers may be victims of human trafficking</a:t>
            </a:r>
          </a:p>
          <a:p>
            <a:pPr lvl="1" indent="0">
              <a:lnSpc>
                <a:spcPct val="110000"/>
              </a:lnSpc>
              <a:spcBef>
                <a:spcPts val="0"/>
              </a:spcBef>
              <a:spcAft>
                <a:spcPts val="0"/>
              </a:spcAft>
              <a:buNone/>
            </a:pPr>
            <a:endParaRPr lang="en-US" sz="2400" dirty="0"/>
          </a:p>
          <a:p>
            <a:pPr>
              <a:lnSpc>
                <a:spcPct val="110000"/>
              </a:lnSpc>
              <a:spcBef>
                <a:spcPts val="0"/>
              </a:spcBef>
              <a:spcAft>
                <a:spcPts val="0"/>
              </a:spcAft>
            </a:pPr>
            <a:r>
              <a:rPr lang="en-US" sz="2400" b="1" dirty="0"/>
              <a:t>Online</a:t>
            </a:r>
          </a:p>
          <a:p>
            <a:pPr marL="596900" lvl="1" indent="-342900">
              <a:lnSpc>
                <a:spcPct val="110000"/>
              </a:lnSpc>
              <a:spcBef>
                <a:spcPts val="0"/>
              </a:spcBef>
              <a:spcAft>
                <a:spcPts val="0"/>
              </a:spcAft>
              <a:buFont typeface="Arial" panose="020B0604020202020204" pitchFamily="34" charset="0"/>
              <a:buChar char="•"/>
            </a:pPr>
            <a:r>
              <a:rPr lang="en-US" sz="2400" dirty="0"/>
              <a:t>Online ads, popups, </a:t>
            </a:r>
            <a:r>
              <a:rPr lang="en-US" sz="2400" dirty="0">
                <a:solidFill>
                  <a:schemeClr val="tx1"/>
                </a:solidFill>
              </a:rPr>
              <a:t>emails, dating sites, social </a:t>
            </a:r>
            <a:r>
              <a:rPr lang="en-US" sz="2400" dirty="0"/>
              <a:t>media (often sweetheart scams)</a:t>
            </a:r>
          </a:p>
          <a:p>
            <a:pPr marL="342900" indent="-342900">
              <a:lnSpc>
                <a:spcPct val="110000"/>
              </a:lnSpc>
              <a:spcBef>
                <a:spcPts val="0"/>
              </a:spcBef>
              <a:spcAft>
                <a:spcPts val="0"/>
              </a:spcAft>
              <a:buFont typeface="Arial" panose="020B0604020202020204" pitchFamily="34" charset="0"/>
              <a:buChar char="•"/>
            </a:pPr>
            <a:endParaRPr lang="en-US" sz="2400" dirty="0"/>
          </a:p>
          <a:p>
            <a:pPr>
              <a:lnSpc>
                <a:spcPct val="110000"/>
              </a:lnSpc>
              <a:spcBef>
                <a:spcPts val="0"/>
              </a:spcBef>
              <a:spcAft>
                <a:spcPts val="0"/>
              </a:spcAft>
            </a:pPr>
            <a:r>
              <a:rPr lang="en-US" sz="2400" b="1" dirty="0"/>
              <a:t>In-person</a:t>
            </a:r>
            <a:r>
              <a:rPr lang="en-US" sz="2400" dirty="0"/>
              <a:t> </a:t>
            </a:r>
          </a:p>
          <a:p>
            <a:pPr marL="596900" lvl="1" indent="-342900">
              <a:lnSpc>
                <a:spcPct val="110000"/>
              </a:lnSpc>
              <a:spcBef>
                <a:spcPts val="0"/>
              </a:spcBef>
              <a:spcAft>
                <a:spcPts val="0"/>
              </a:spcAft>
              <a:buFont typeface="Arial" panose="020B0604020202020204" pitchFamily="34" charset="0"/>
              <a:buChar char="•"/>
            </a:pPr>
            <a:r>
              <a:rPr lang="en-US" sz="2400" dirty="0"/>
              <a:t>Door to door, shopping center parking lots</a:t>
            </a:r>
          </a:p>
          <a:p>
            <a:pPr marL="596900" lvl="1" indent="-342900">
              <a:lnSpc>
                <a:spcPct val="110000"/>
              </a:lnSpc>
              <a:spcBef>
                <a:spcPts val="0"/>
              </a:spcBef>
              <a:spcAft>
                <a:spcPts val="0"/>
              </a:spcAft>
              <a:buFont typeface="Arial" panose="020B0604020202020204" pitchFamily="34" charset="0"/>
              <a:buChar char="•"/>
            </a:pPr>
            <a:r>
              <a:rPr lang="en-US" sz="2400" dirty="0"/>
              <a:t>Fraudsters pretend to be contractors, car repairmen,  charities</a:t>
            </a:r>
          </a:p>
          <a:p>
            <a:pPr marL="596900" lvl="1" indent="-342900">
              <a:lnSpc>
                <a:spcPct val="110000"/>
              </a:lnSpc>
              <a:spcBef>
                <a:spcPts val="0"/>
              </a:spcBef>
              <a:spcAft>
                <a:spcPts val="0"/>
              </a:spcAft>
              <a:buFont typeface="Arial" panose="020B0604020202020204" pitchFamily="34" charset="0"/>
              <a:buChar char="•"/>
            </a:pPr>
            <a:endParaRPr lang="en-US" sz="2400" dirty="0"/>
          </a:p>
          <a:p>
            <a:pPr>
              <a:lnSpc>
                <a:spcPct val="110000"/>
              </a:lnSpc>
              <a:spcBef>
                <a:spcPts val="0"/>
              </a:spcBef>
              <a:spcAft>
                <a:spcPts val="0"/>
              </a:spcAft>
            </a:pPr>
            <a:r>
              <a:rPr lang="en-US" sz="2400" b="1" dirty="0"/>
              <a:t>Mail</a:t>
            </a:r>
          </a:p>
          <a:p>
            <a:pPr marL="342900" indent="-342900">
              <a:lnSpc>
                <a:spcPct val="110000"/>
              </a:lnSpc>
              <a:spcBef>
                <a:spcPts val="0"/>
              </a:spcBef>
              <a:spcAft>
                <a:spcPts val="0"/>
              </a:spcAft>
              <a:buFont typeface="Arial" panose="020B0604020202020204" pitchFamily="34" charset="0"/>
              <a:buChar char="•"/>
            </a:pPr>
            <a:r>
              <a:rPr lang="en-US" sz="2400" dirty="0"/>
              <a:t>Publisher’s Clearinghouse, other fraudulent contests</a:t>
            </a:r>
          </a:p>
        </p:txBody>
      </p:sp>
    </p:spTree>
    <p:extLst>
      <p:ext uri="{BB962C8B-B14F-4D97-AF65-F5344CB8AC3E}">
        <p14:creationId xmlns:p14="http://schemas.microsoft.com/office/powerpoint/2010/main" val="30954734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4805CD-C3CC-1B0C-B026-157F6C648089}"/>
              </a:ext>
            </a:extLst>
          </p:cNvPr>
          <p:cNvSpPr>
            <a:spLocks noGrp="1"/>
          </p:cNvSpPr>
          <p:nvPr>
            <p:ph type="sldNum" sz="quarter" idx="2"/>
          </p:nvPr>
        </p:nvSpPr>
        <p:spPr/>
        <p:txBody>
          <a:bodyPr/>
          <a:lstStyle/>
          <a:p>
            <a:fld id="{86CB4B4D-7CA3-9044-876B-883B54F8677D}" type="slidenum">
              <a:rPr lang="en-US" smtClean="0"/>
              <a:t>19</a:t>
            </a:fld>
            <a:endParaRPr lang="en-US"/>
          </a:p>
        </p:txBody>
      </p:sp>
      <p:sp>
        <p:nvSpPr>
          <p:cNvPr id="3" name="Title 2">
            <a:extLst>
              <a:ext uri="{FF2B5EF4-FFF2-40B4-BE49-F238E27FC236}">
                <a16:creationId xmlns:a16="http://schemas.microsoft.com/office/drawing/2014/main" id="{BA9F0B57-B056-8C26-9414-77BFF2ABCA25}"/>
              </a:ext>
            </a:extLst>
          </p:cNvPr>
          <p:cNvSpPr>
            <a:spLocks noGrp="1"/>
          </p:cNvSpPr>
          <p:nvPr>
            <p:ph type="title"/>
          </p:nvPr>
        </p:nvSpPr>
        <p:spPr>
          <a:xfrm>
            <a:off x="273988" y="347799"/>
            <a:ext cx="11330610" cy="666474"/>
          </a:xfrm>
        </p:spPr>
        <p:txBody>
          <a:bodyPr>
            <a:noAutofit/>
          </a:bodyPr>
          <a:lstStyle/>
          <a:p>
            <a:r>
              <a:rPr lang="en-US" sz="4400" dirty="0">
                <a:solidFill>
                  <a:schemeClr val="bg1"/>
                </a:solidFill>
              </a:rPr>
              <a:t>Why Older Victims Often Don’t Report</a:t>
            </a:r>
          </a:p>
        </p:txBody>
      </p:sp>
      <p:sp>
        <p:nvSpPr>
          <p:cNvPr id="4" name="Text Placeholder 3">
            <a:extLst>
              <a:ext uri="{FF2B5EF4-FFF2-40B4-BE49-F238E27FC236}">
                <a16:creationId xmlns:a16="http://schemas.microsoft.com/office/drawing/2014/main" id="{97A80C73-E126-63CF-78EB-AE76955DE779}"/>
              </a:ext>
            </a:extLst>
          </p:cNvPr>
          <p:cNvSpPr>
            <a:spLocks noGrp="1"/>
          </p:cNvSpPr>
          <p:nvPr>
            <p:ph type="body" idx="1"/>
          </p:nvPr>
        </p:nvSpPr>
        <p:spPr>
          <a:xfrm>
            <a:off x="765472" y="1014273"/>
            <a:ext cx="11578588" cy="5207494"/>
          </a:xfrm>
        </p:spPr>
        <p:txBody>
          <a:bodyPr>
            <a:normAutofit fontScale="92500" lnSpcReduction="20000"/>
          </a:bodyPr>
          <a:lstStyle/>
          <a:p>
            <a:pPr lvl="0">
              <a:lnSpc>
                <a:spcPct val="120000"/>
              </a:lnSpc>
              <a:spcBef>
                <a:spcPts val="0"/>
              </a:spcBef>
              <a:spcAft>
                <a:spcPts val="0"/>
              </a:spcAft>
            </a:pPr>
            <a:endParaRPr lang="en-US" sz="2600" dirty="0"/>
          </a:p>
          <a:p>
            <a:pPr marL="342900" lvl="0" indent="-342900">
              <a:lnSpc>
                <a:spcPct val="120000"/>
              </a:lnSpc>
              <a:spcBef>
                <a:spcPts val="0"/>
              </a:spcBef>
              <a:spcAft>
                <a:spcPts val="0"/>
              </a:spcAft>
              <a:buFont typeface="Arial" panose="020B0604020202020204" pitchFamily="34" charset="0"/>
              <a:buChar char="•"/>
            </a:pPr>
            <a:r>
              <a:rPr lang="en-US" sz="2600" dirty="0">
                <a:solidFill>
                  <a:schemeClr val="tx1"/>
                </a:solidFill>
              </a:rPr>
              <a:t>Shame </a:t>
            </a:r>
          </a:p>
          <a:p>
            <a:pPr marL="342900" lvl="0" indent="-342900">
              <a:lnSpc>
                <a:spcPct val="120000"/>
              </a:lnSpc>
              <a:spcBef>
                <a:spcPts val="0"/>
              </a:spcBef>
              <a:spcAft>
                <a:spcPts val="0"/>
              </a:spcAft>
              <a:buFont typeface="Arial" panose="020B0604020202020204" pitchFamily="34" charset="0"/>
              <a:buChar char="•"/>
            </a:pPr>
            <a:r>
              <a:rPr lang="en-US" sz="2600" dirty="0">
                <a:solidFill>
                  <a:schemeClr val="tx1"/>
                </a:solidFill>
              </a:rPr>
              <a:t>Love, responsibility for perpetrator</a:t>
            </a:r>
          </a:p>
          <a:p>
            <a:pPr marL="342900" lvl="0" indent="-342900">
              <a:lnSpc>
                <a:spcPct val="120000"/>
              </a:lnSpc>
              <a:spcBef>
                <a:spcPts val="0"/>
              </a:spcBef>
              <a:spcAft>
                <a:spcPts val="0"/>
              </a:spcAft>
              <a:buFont typeface="Arial" panose="020B0604020202020204" pitchFamily="34" charset="0"/>
              <a:buChar char="•"/>
            </a:pPr>
            <a:r>
              <a:rPr lang="en-US" sz="2600" dirty="0">
                <a:solidFill>
                  <a:schemeClr val="tx1"/>
                </a:solidFill>
              </a:rPr>
              <a:t>Fearful of repercussions</a:t>
            </a:r>
          </a:p>
          <a:p>
            <a:pPr marL="596900" lvl="1" indent="-342900">
              <a:lnSpc>
                <a:spcPct val="120000"/>
              </a:lnSpc>
              <a:spcBef>
                <a:spcPts val="0"/>
              </a:spcBef>
              <a:spcAft>
                <a:spcPts val="0"/>
              </a:spcAft>
              <a:buFont typeface="Arial" panose="020B0604020202020204" pitchFamily="34" charset="0"/>
              <a:buChar char="•"/>
            </a:pPr>
            <a:r>
              <a:rPr lang="en-US" sz="2600" dirty="0">
                <a:solidFill>
                  <a:schemeClr val="tx1"/>
                </a:solidFill>
              </a:rPr>
              <a:t>Anger of family members</a:t>
            </a:r>
          </a:p>
          <a:p>
            <a:pPr marL="596900" lvl="1" indent="-342900">
              <a:lnSpc>
                <a:spcPct val="120000"/>
              </a:lnSpc>
              <a:spcBef>
                <a:spcPts val="0"/>
              </a:spcBef>
              <a:spcAft>
                <a:spcPts val="0"/>
              </a:spcAft>
              <a:buFont typeface="Arial" panose="020B0604020202020204" pitchFamily="34" charset="0"/>
              <a:buChar char="•"/>
            </a:pPr>
            <a:r>
              <a:rPr lang="en-US" sz="2600" dirty="0">
                <a:solidFill>
                  <a:schemeClr val="tx1"/>
                </a:solidFill>
              </a:rPr>
              <a:t>Loss of control of finances</a:t>
            </a:r>
          </a:p>
          <a:p>
            <a:pPr marL="596900" lvl="1" indent="-342900">
              <a:lnSpc>
                <a:spcPct val="120000"/>
              </a:lnSpc>
              <a:spcBef>
                <a:spcPts val="0"/>
              </a:spcBef>
              <a:spcAft>
                <a:spcPts val="0"/>
              </a:spcAft>
              <a:buFont typeface="Arial" panose="020B0604020202020204" pitchFamily="34" charset="0"/>
              <a:buChar char="•"/>
            </a:pPr>
            <a:r>
              <a:rPr lang="en-US" sz="2600" dirty="0">
                <a:solidFill>
                  <a:schemeClr val="tx1"/>
                </a:solidFill>
              </a:rPr>
              <a:t>Loss of independence</a:t>
            </a:r>
          </a:p>
          <a:p>
            <a:pPr marL="596900" lvl="1" indent="-342900">
              <a:lnSpc>
                <a:spcPct val="120000"/>
              </a:lnSpc>
              <a:spcBef>
                <a:spcPts val="0"/>
              </a:spcBef>
              <a:spcAft>
                <a:spcPts val="0"/>
              </a:spcAft>
              <a:buFont typeface="Arial" panose="020B0604020202020204" pitchFamily="34" charset="0"/>
              <a:buChar char="•"/>
            </a:pPr>
            <a:r>
              <a:rPr lang="en-US" sz="2600" dirty="0">
                <a:solidFill>
                  <a:schemeClr val="tx1"/>
                </a:solidFill>
              </a:rPr>
              <a:t>Forced to move into a facility</a:t>
            </a:r>
          </a:p>
          <a:p>
            <a:pPr marL="342900" indent="-342900">
              <a:lnSpc>
                <a:spcPct val="120000"/>
              </a:lnSpc>
              <a:spcBef>
                <a:spcPts val="0"/>
              </a:spcBef>
              <a:spcAft>
                <a:spcPts val="0"/>
              </a:spcAft>
              <a:buFont typeface="Arial" panose="020B0604020202020204" pitchFamily="34" charset="0"/>
              <a:buChar char="•"/>
            </a:pPr>
            <a:r>
              <a:rPr lang="en-US" sz="2600" dirty="0">
                <a:solidFill>
                  <a:schemeClr val="tx1"/>
                </a:solidFill>
              </a:rPr>
              <a:t>Dementia — </a:t>
            </a:r>
            <a:r>
              <a:rPr lang="en-US" sz="2600" dirty="0"/>
              <a:t>unaware of their actions, unable to appreciate the consequences, unable to process the information</a:t>
            </a:r>
            <a:endParaRPr lang="en-US" sz="2600" dirty="0">
              <a:solidFill>
                <a:schemeClr val="tx1"/>
              </a:solidFill>
            </a:endParaRPr>
          </a:p>
          <a:p>
            <a:pPr marL="342900" indent="-342900">
              <a:lnSpc>
                <a:spcPct val="120000"/>
              </a:lnSpc>
              <a:spcBef>
                <a:spcPts val="0"/>
              </a:spcBef>
              <a:spcAft>
                <a:spcPts val="0"/>
              </a:spcAft>
              <a:buFont typeface="Arial" panose="020B0604020202020204" pitchFamily="34" charset="0"/>
              <a:buChar char="•"/>
            </a:pPr>
            <a:r>
              <a:rPr lang="en-US" sz="2600" dirty="0">
                <a:solidFill>
                  <a:schemeClr val="tx1"/>
                </a:solidFill>
              </a:rPr>
              <a:t>Loneliness, seeking companionship — can impair judgment and cause elder to change spending and gifting patterns </a:t>
            </a:r>
          </a:p>
          <a:p>
            <a:pPr marL="342900" indent="-342900">
              <a:lnSpc>
                <a:spcPct val="120000"/>
              </a:lnSpc>
              <a:spcBef>
                <a:spcPts val="0"/>
              </a:spcBef>
              <a:spcAft>
                <a:spcPts val="0"/>
              </a:spcAft>
              <a:buFont typeface="Arial" panose="020B0604020202020204" pitchFamily="34" charset="0"/>
              <a:buChar char="•"/>
            </a:pPr>
            <a:r>
              <a:rPr lang="en-US" sz="2600" dirty="0">
                <a:solidFill>
                  <a:schemeClr val="tx1"/>
                </a:solidFill>
              </a:rPr>
              <a:t>Familial, societal judgment</a:t>
            </a:r>
          </a:p>
          <a:p>
            <a:pPr marL="342900" indent="-342900">
              <a:lnSpc>
                <a:spcPct val="120000"/>
              </a:lnSpc>
              <a:spcBef>
                <a:spcPts val="0"/>
              </a:spcBef>
              <a:spcAft>
                <a:spcPts val="0"/>
              </a:spcAft>
              <a:buFont typeface="Arial" panose="020B0604020202020204" pitchFamily="34" charset="0"/>
              <a:buChar char="•"/>
            </a:pPr>
            <a:endParaRPr lang="en-US" sz="2600" dirty="0">
              <a:solidFill>
                <a:schemeClr val="tx1"/>
              </a:solidFill>
            </a:endParaRPr>
          </a:p>
          <a:p>
            <a:pPr marL="342900" indent="-342900">
              <a:lnSpc>
                <a:spcPct val="120000"/>
              </a:lnSpc>
              <a:spcBef>
                <a:spcPts val="0"/>
              </a:spcBef>
              <a:spcAft>
                <a:spcPts val="0"/>
              </a:spcAft>
              <a:buFont typeface="Arial" panose="020B0604020202020204" pitchFamily="34" charset="0"/>
              <a:buChar char="•"/>
            </a:pPr>
            <a:endParaRPr lang="en-US" sz="2600" dirty="0">
              <a:solidFill>
                <a:schemeClr val="tx1"/>
              </a:solidFill>
            </a:endParaRPr>
          </a:p>
          <a:p>
            <a:pPr marL="342900" indent="-342900">
              <a:lnSpc>
                <a:spcPct val="120000"/>
              </a:lnSpc>
              <a:spcBef>
                <a:spcPts val="0"/>
              </a:spcBef>
              <a:spcAft>
                <a:spcPts val="0"/>
              </a:spcAft>
              <a:buFont typeface="Arial" panose="020B0604020202020204" pitchFamily="34" charset="0"/>
              <a:buChar char="•"/>
            </a:pPr>
            <a:endParaRPr lang="en-US" sz="2600" dirty="0">
              <a:solidFill>
                <a:schemeClr val="tx1"/>
              </a:solidFill>
            </a:endParaRPr>
          </a:p>
        </p:txBody>
      </p:sp>
    </p:spTree>
    <p:extLst>
      <p:ext uri="{BB962C8B-B14F-4D97-AF65-F5344CB8AC3E}">
        <p14:creationId xmlns:p14="http://schemas.microsoft.com/office/powerpoint/2010/main" val="21976599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F622E-E313-3F23-ED39-82408793F6AE}"/>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3" name="Title 2">
            <a:extLst>
              <a:ext uri="{FF2B5EF4-FFF2-40B4-BE49-F238E27FC236}">
                <a16:creationId xmlns:a16="http://schemas.microsoft.com/office/drawing/2014/main" id="{43417AE3-0751-6621-5E77-C10D81F77E47}"/>
              </a:ext>
            </a:extLst>
          </p:cNvPr>
          <p:cNvSpPr>
            <a:spLocks noGrp="1"/>
          </p:cNvSpPr>
          <p:nvPr>
            <p:ph type="title"/>
          </p:nvPr>
        </p:nvSpPr>
        <p:spPr>
          <a:xfrm>
            <a:off x="410816" y="297008"/>
            <a:ext cx="11330610" cy="1028107"/>
          </a:xfrm>
        </p:spPr>
        <p:txBody>
          <a:bodyPr>
            <a:normAutofit/>
          </a:bodyPr>
          <a:lstStyle/>
          <a:p>
            <a:r>
              <a:rPr lang="en-US" sz="4400" dirty="0">
                <a:solidFill>
                  <a:schemeClr val="bg1"/>
                </a:solidFill>
              </a:rPr>
              <a:t>Case Study</a:t>
            </a:r>
          </a:p>
        </p:txBody>
      </p:sp>
      <p:graphicFrame>
        <p:nvGraphicFramePr>
          <p:cNvPr id="9" name="Diagram 8">
            <a:extLst>
              <a:ext uri="{FF2B5EF4-FFF2-40B4-BE49-F238E27FC236}">
                <a16:creationId xmlns:a16="http://schemas.microsoft.com/office/drawing/2014/main" id="{340DACF5-CEAA-78E6-3EF2-BC8DDF4AD519}"/>
              </a:ext>
            </a:extLst>
          </p:cNvPr>
          <p:cNvGraphicFramePr/>
          <p:nvPr>
            <p:extLst>
              <p:ext uri="{D42A27DB-BD31-4B8C-83A1-F6EECF244321}">
                <p14:modId xmlns:p14="http://schemas.microsoft.com/office/powerpoint/2010/main" val="3560017106"/>
              </p:ext>
            </p:extLst>
          </p:nvPr>
        </p:nvGraphicFramePr>
        <p:xfrm>
          <a:off x="692298" y="974967"/>
          <a:ext cx="10581296" cy="530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29770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E31862-0404-F543-81DB-CDEA8992E543}"/>
              </a:ext>
            </a:extLst>
          </p:cNvPr>
          <p:cNvSpPr>
            <a:spLocks noGrp="1"/>
          </p:cNvSpPr>
          <p:nvPr>
            <p:ph type="title"/>
          </p:nvPr>
        </p:nvSpPr>
        <p:spPr>
          <a:xfrm>
            <a:off x="417442" y="326774"/>
            <a:ext cx="11330610" cy="881649"/>
          </a:xfrm>
        </p:spPr>
        <p:txBody>
          <a:bodyPr>
            <a:normAutofit fontScale="90000"/>
          </a:bodyPr>
          <a:lstStyle/>
          <a:p>
            <a:r>
              <a:rPr lang="en-US" sz="4900" dirty="0">
                <a:solidFill>
                  <a:schemeClr val="bg1"/>
                </a:solidFill>
              </a:rPr>
              <a:t>Impact of These Crimes on Older Victims</a:t>
            </a:r>
            <a:br>
              <a:rPr lang="en-US" sz="3200" dirty="0">
                <a:solidFill>
                  <a:schemeClr val="bg1"/>
                </a:solidFill>
                <a:latin typeface="+mj-lt"/>
                <a:ea typeface="Source Sans Pro" panose="020B0503030403020204" pitchFamily="34" charset="0"/>
              </a:rPr>
            </a:br>
            <a:endParaRPr lang="en-US" dirty="0">
              <a:solidFill>
                <a:schemeClr val="bg1"/>
              </a:solidFill>
            </a:endParaRPr>
          </a:p>
        </p:txBody>
      </p:sp>
      <p:sp>
        <p:nvSpPr>
          <p:cNvPr id="4" name="Text Placeholder 3">
            <a:extLst>
              <a:ext uri="{FF2B5EF4-FFF2-40B4-BE49-F238E27FC236}">
                <a16:creationId xmlns:a16="http://schemas.microsoft.com/office/drawing/2014/main" id="{29762092-C348-CD0A-B62E-C78469D62311}"/>
              </a:ext>
            </a:extLst>
          </p:cNvPr>
          <p:cNvSpPr>
            <a:spLocks noGrp="1"/>
          </p:cNvSpPr>
          <p:nvPr>
            <p:ph type="body" idx="1"/>
          </p:nvPr>
        </p:nvSpPr>
        <p:spPr>
          <a:xfrm>
            <a:off x="417442" y="1515291"/>
            <a:ext cx="11330610" cy="4661673"/>
          </a:xfrm>
        </p:spPr>
        <p:txBody>
          <a:bodyPr>
            <a:normAutofit fontScale="92500" lnSpcReduction="20000"/>
          </a:bodyPr>
          <a:lstStyle/>
          <a:p>
            <a:pPr fontAlgn="base">
              <a:lnSpc>
                <a:spcPct val="107000"/>
              </a:lnSpc>
              <a:spcBef>
                <a:spcPts val="0"/>
              </a:spcBef>
            </a:pPr>
            <a:r>
              <a:rPr lang="en-US" sz="28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Older victims experience:</a:t>
            </a:r>
            <a:endParaRPr lang="en-US" sz="2800" dirty="0">
              <a:solidFill>
                <a:schemeClr val="bg1"/>
              </a:solidFill>
              <a:latin typeface="Calisto MT" panose="02040603050505030304" pitchFamily="18"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r>
              <a:rPr lang="en-US" sz="2800" dirty="0">
                <a:solidFill>
                  <a:schemeClr val="tx1"/>
                </a:solidFill>
                <a:latin typeface="Calibri" panose="020F0502020204030204" pitchFamily="34" charset="0"/>
              </a:rPr>
              <a:t>Loss of life savings</a:t>
            </a:r>
          </a:p>
          <a:p>
            <a:pPr marL="457200" indent="-457200">
              <a:buFont typeface="Arial" panose="020B0604020202020204" pitchFamily="34" charset="0"/>
              <a:buChar char="•"/>
            </a:pPr>
            <a:r>
              <a:rPr lang="en-US" sz="2800" dirty="0">
                <a:latin typeface="Calibri" panose="020F0502020204030204" pitchFamily="34" charset="0"/>
              </a:rPr>
              <a:t>Loss of residence</a:t>
            </a:r>
          </a:p>
          <a:p>
            <a:pPr marL="457200" indent="-457200">
              <a:buFont typeface="Arial" panose="020B0604020202020204" pitchFamily="34" charset="0"/>
              <a:buChar char="•"/>
            </a:pPr>
            <a:r>
              <a:rPr lang="en-US" sz="2800" dirty="0">
                <a:latin typeface="Calibri" panose="020F0502020204030204" pitchFamily="34" charset="0"/>
              </a:rPr>
              <a:t>Loss of trust in others, themselves</a:t>
            </a:r>
          </a:p>
          <a:p>
            <a:pPr marL="457200" indent="-457200">
              <a:buFont typeface="Arial" panose="020B0604020202020204" pitchFamily="34" charset="0"/>
              <a:buChar char="•"/>
            </a:pPr>
            <a:r>
              <a:rPr lang="en-US" sz="2800" dirty="0">
                <a:latin typeface="Calibri" panose="020F0502020204030204" pitchFamily="34" charset="0"/>
              </a:rPr>
              <a:t>Loss of sense of security</a:t>
            </a:r>
          </a:p>
          <a:p>
            <a:pPr marL="457200" indent="-457200">
              <a:buFont typeface="Arial" panose="020B0604020202020204" pitchFamily="34" charset="0"/>
              <a:buChar char="•"/>
            </a:pPr>
            <a:r>
              <a:rPr lang="en-US" sz="2800" dirty="0">
                <a:latin typeface="Calibri" panose="020F0502020204030204" pitchFamily="34" charset="0"/>
              </a:rPr>
              <a:t>Loss of Independence</a:t>
            </a:r>
          </a:p>
          <a:p>
            <a:pPr marL="457200" indent="-457200">
              <a:buFont typeface="Arial" panose="020B0604020202020204" pitchFamily="34" charset="0"/>
              <a:buChar char="•"/>
            </a:pPr>
            <a:r>
              <a:rPr lang="en-US" sz="2800" dirty="0">
                <a:latin typeface="Calibri" panose="020F0502020204030204" pitchFamily="34" charset="0"/>
              </a:rPr>
              <a:t>Feelings of fear, shame, guilt, depression, isolation, anger, sometimes leading to suicide</a:t>
            </a:r>
          </a:p>
          <a:p>
            <a:pPr marL="457200" indent="-457200">
              <a:buFont typeface="Arial" panose="020B0604020202020204" pitchFamily="34" charset="0"/>
              <a:buChar char="•"/>
            </a:pPr>
            <a:endParaRPr lang="en-US" sz="2800" dirty="0">
              <a:latin typeface="Calibri" panose="020F0502020204030204" pitchFamily="34" charset="0"/>
            </a:endParaRPr>
          </a:p>
          <a:p>
            <a:endParaRPr lang="en-US" b="1" dirty="0"/>
          </a:p>
        </p:txBody>
      </p:sp>
    </p:spTree>
    <p:extLst>
      <p:ext uri="{BB962C8B-B14F-4D97-AF65-F5344CB8AC3E}">
        <p14:creationId xmlns:p14="http://schemas.microsoft.com/office/powerpoint/2010/main" val="16989983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6D25C6-EF9F-D7C0-D59A-1B67BF003AB1}"/>
              </a:ext>
            </a:extLst>
          </p:cNvPr>
          <p:cNvSpPr>
            <a:spLocks noGrp="1"/>
          </p:cNvSpPr>
          <p:nvPr>
            <p:ph type="sldNum" sz="quarter" idx="2"/>
          </p:nvPr>
        </p:nvSpPr>
        <p:spPr/>
        <p:txBody>
          <a:bodyPr/>
          <a:lstStyle/>
          <a:p>
            <a:fld id="{86CB4B4D-7CA3-9044-876B-883B54F8677D}" type="slidenum">
              <a:rPr lang="en-US" smtClean="0"/>
              <a:t>21</a:t>
            </a:fld>
            <a:endParaRPr lang="en-US"/>
          </a:p>
        </p:txBody>
      </p:sp>
      <p:sp>
        <p:nvSpPr>
          <p:cNvPr id="3" name="Title 2">
            <a:extLst>
              <a:ext uri="{FF2B5EF4-FFF2-40B4-BE49-F238E27FC236}">
                <a16:creationId xmlns:a16="http://schemas.microsoft.com/office/drawing/2014/main" id="{78A20CD0-ACFF-4796-A912-D507544CDB83}"/>
              </a:ext>
            </a:extLst>
          </p:cNvPr>
          <p:cNvSpPr>
            <a:spLocks noGrp="1"/>
          </p:cNvSpPr>
          <p:nvPr>
            <p:ph type="title"/>
          </p:nvPr>
        </p:nvSpPr>
        <p:spPr>
          <a:xfrm>
            <a:off x="159488" y="266810"/>
            <a:ext cx="11588564" cy="666474"/>
          </a:xfrm>
        </p:spPr>
        <p:txBody>
          <a:bodyPr>
            <a:noAutofit/>
          </a:bodyPr>
          <a:lstStyle/>
          <a:p>
            <a:r>
              <a:rPr lang="en-US" sz="4400" dirty="0">
                <a:solidFill>
                  <a:schemeClr val="bg1"/>
                </a:solidFill>
              </a:rPr>
              <a:t>Investigative Pitfalls</a:t>
            </a:r>
          </a:p>
        </p:txBody>
      </p:sp>
      <p:sp>
        <p:nvSpPr>
          <p:cNvPr id="4" name="Text Placeholder 3">
            <a:extLst>
              <a:ext uri="{FF2B5EF4-FFF2-40B4-BE49-F238E27FC236}">
                <a16:creationId xmlns:a16="http://schemas.microsoft.com/office/drawing/2014/main" id="{D80BBA00-9997-132B-AD09-7B2849A18381}"/>
              </a:ext>
            </a:extLst>
          </p:cNvPr>
          <p:cNvSpPr>
            <a:spLocks noGrp="1"/>
          </p:cNvSpPr>
          <p:nvPr>
            <p:ph type="body" idx="1"/>
          </p:nvPr>
        </p:nvSpPr>
        <p:spPr/>
        <p:txBody>
          <a:bodyPr>
            <a:normAutofit/>
          </a:bodyPr>
          <a:lstStyle/>
          <a:p>
            <a:r>
              <a:rPr lang="en-US" sz="2400" dirty="0">
                <a:solidFill>
                  <a:schemeClr val="tx1"/>
                </a:solidFill>
                <a:latin typeface="Source Sans Pro" panose="020B0503030403020204" pitchFamily="34" charset="0"/>
                <a:ea typeface="Source Sans Pro" panose="020B0503030403020204" pitchFamily="34" charset="0"/>
              </a:rPr>
              <a:t>“It’s a civil matter.”</a:t>
            </a:r>
          </a:p>
          <a:p>
            <a:r>
              <a:rPr lang="en-US" sz="2400" dirty="0">
                <a:solidFill>
                  <a:schemeClr val="tx1"/>
                </a:solidFill>
                <a:latin typeface="Source Sans Pro" panose="020B0503030403020204" pitchFamily="34" charset="0"/>
                <a:ea typeface="Source Sans Pro" panose="020B0503030403020204" pitchFamily="34" charset="0"/>
              </a:rPr>
              <a:t>“She willingly gave them her money, so it’s not a crime.”</a:t>
            </a:r>
          </a:p>
          <a:p>
            <a:r>
              <a:rPr lang="en-US" sz="2400" dirty="0">
                <a:solidFill>
                  <a:schemeClr val="tx1"/>
                </a:solidFill>
                <a:latin typeface="Source Sans Pro" panose="020B0503030403020204" pitchFamily="34" charset="0"/>
                <a:ea typeface="Source Sans Pro" panose="020B0503030403020204" pitchFamily="34" charset="0"/>
              </a:rPr>
              <a:t>“Local law enforcement can’t do anything about scams.”</a:t>
            </a:r>
          </a:p>
          <a:p>
            <a:r>
              <a:rPr lang="en-US" sz="2400" dirty="0">
                <a:solidFill>
                  <a:schemeClr val="tx1"/>
                </a:solidFill>
                <a:latin typeface="Calibri" charset="0"/>
              </a:rPr>
              <a:t>“The victim has dementia, so she’s not credible.”</a:t>
            </a:r>
          </a:p>
          <a:p>
            <a:r>
              <a:rPr lang="en-US" sz="2400" dirty="0">
                <a:solidFill>
                  <a:schemeClr val="tx1"/>
                </a:solidFill>
                <a:latin typeface="Calibri" charset="0"/>
              </a:rPr>
              <a:t>“The victim has dementia, so he can’t testify.”</a:t>
            </a:r>
            <a:endParaRPr lang="en-US" sz="2400" dirty="0">
              <a:solidFill>
                <a:schemeClr val="tx1"/>
              </a:solidFill>
              <a:latin typeface="Source Sans Pro" panose="020B0503030403020204" pitchFamily="34" charset="0"/>
              <a:ea typeface="Source Sans Pro" panose="020B0503030403020204" pitchFamily="34" charset="0"/>
            </a:endParaRPr>
          </a:p>
          <a:p>
            <a:r>
              <a:rPr lang="en-US" sz="2400" dirty="0">
                <a:solidFill>
                  <a:schemeClr val="tx1"/>
                </a:solidFill>
                <a:latin typeface="Source Sans Pro" panose="020B0503030403020204" pitchFamily="34" charset="0"/>
                <a:ea typeface="Source Sans Pro" panose="020B0503030403020204" pitchFamily="34" charset="0"/>
              </a:rPr>
              <a:t>“No victim, no case.”</a:t>
            </a:r>
          </a:p>
          <a:p>
            <a:endParaRPr lang="en-US" dirty="0"/>
          </a:p>
        </p:txBody>
      </p:sp>
    </p:spTree>
    <p:extLst>
      <p:ext uri="{BB962C8B-B14F-4D97-AF65-F5344CB8AC3E}">
        <p14:creationId xmlns:p14="http://schemas.microsoft.com/office/powerpoint/2010/main" val="408131082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EE2C3-194F-EDAE-96EA-D5E671B883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2A5950-ECB9-F7E7-F07A-85057835D8F4}"/>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3" name="Title 2">
            <a:extLst>
              <a:ext uri="{FF2B5EF4-FFF2-40B4-BE49-F238E27FC236}">
                <a16:creationId xmlns:a16="http://schemas.microsoft.com/office/drawing/2014/main" id="{E2738142-494C-B8B1-1CAE-345108409FF7}"/>
              </a:ext>
            </a:extLst>
          </p:cNvPr>
          <p:cNvSpPr>
            <a:spLocks noGrp="1"/>
          </p:cNvSpPr>
          <p:nvPr>
            <p:ph type="title"/>
          </p:nvPr>
        </p:nvSpPr>
        <p:spPr>
          <a:xfrm>
            <a:off x="137160" y="266812"/>
            <a:ext cx="11330610" cy="666474"/>
          </a:xfrm>
        </p:spPr>
        <p:txBody>
          <a:bodyPr>
            <a:noAutofit/>
          </a:bodyPr>
          <a:lstStyle/>
          <a:p>
            <a:r>
              <a:rPr lang="en-US" sz="4400" dirty="0">
                <a:solidFill>
                  <a:schemeClr val="bg1"/>
                </a:solidFill>
              </a:rPr>
              <a:t>Common Assumptions About Elder Fraud</a:t>
            </a:r>
          </a:p>
        </p:txBody>
      </p:sp>
      <p:sp>
        <p:nvSpPr>
          <p:cNvPr id="4" name="Text Placeholder 3">
            <a:extLst>
              <a:ext uri="{FF2B5EF4-FFF2-40B4-BE49-F238E27FC236}">
                <a16:creationId xmlns:a16="http://schemas.microsoft.com/office/drawing/2014/main" id="{5DCD4D7F-CC3E-F97B-20E8-78601329E3D5}"/>
              </a:ext>
            </a:extLst>
          </p:cNvPr>
          <p:cNvSpPr>
            <a:spLocks noGrp="1"/>
          </p:cNvSpPr>
          <p:nvPr>
            <p:ph type="body" idx="1"/>
          </p:nvPr>
        </p:nvSpPr>
        <p:spPr>
          <a:xfrm>
            <a:off x="3009014" y="2498650"/>
            <a:ext cx="8739038" cy="3678313"/>
          </a:xfrm>
        </p:spPr>
        <p:txBody>
          <a:bodyPr>
            <a:normAutofit/>
          </a:bodyPr>
          <a:lstStyle/>
          <a:p>
            <a:r>
              <a:rPr lang="en-US" sz="4000" dirty="0">
                <a:latin typeface="Source Sans Pro" panose="020B0503030403020204" pitchFamily="34" charset="0"/>
                <a:ea typeface="Source Sans Pro" panose="020B0503030403020204" pitchFamily="34" charset="0"/>
              </a:rPr>
              <a:t>“It’s only a civil matter.”</a:t>
            </a:r>
            <a:endParaRPr lang="en-US" sz="4000" dirty="0"/>
          </a:p>
        </p:txBody>
      </p:sp>
    </p:spTree>
    <p:extLst>
      <p:ext uri="{BB962C8B-B14F-4D97-AF65-F5344CB8AC3E}">
        <p14:creationId xmlns:p14="http://schemas.microsoft.com/office/powerpoint/2010/main" val="385495107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992A85-B5AF-C79E-A25B-102E069D2678}"/>
              </a:ext>
            </a:extLst>
          </p:cNvPr>
          <p:cNvSpPr>
            <a:spLocks noGrp="1"/>
          </p:cNvSpPr>
          <p:nvPr>
            <p:ph type="sldNum" sz="quarter" idx="2"/>
          </p:nvPr>
        </p:nvSpPr>
        <p:spPr/>
        <p:txBody>
          <a:bodyPr/>
          <a:lstStyle/>
          <a:p>
            <a:fld id="{86CB4B4D-7CA3-9044-876B-883B54F8677D}" type="slidenum">
              <a:rPr lang="en-US" smtClean="0"/>
              <a:t>23</a:t>
            </a:fld>
            <a:endParaRPr lang="en-US"/>
          </a:p>
        </p:txBody>
      </p:sp>
      <p:sp>
        <p:nvSpPr>
          <p:cNvPr id="3" name="Title 2">
            <a:extLst>
              <a:ext uri="{FF2B5EF4-FFF2-40B4-BE49-F238E27FC236}">
                <a16:creationId xmlns:a16="http://schemas.microsoft.com/office/drawing/2014/main" id="{568F7FDF-CF13-CCEF-7641-EBC036480CD8}"/>
              </a:ext>
            </a:extLst>
          </p:cNvPr>
          <p:cNvSpPr>
            <a:spLocks noGrp="1"/>
          </p:cNvSpPr>
          <p:nvPr>
            <p:ph type="title"/>
          </p:nvPr>
        </p:nvSpPr>
        <p:spPr>
          <a:xfrm>
            <a:off x="273988" y="0"/>
            <a:ext cx="11330610" cy="1028107"/>
          </a:xfrm>
        </p:spPr>
        <p:txBody>
          <a:bodyPr>
            <a:noAutofit/>
          </a:bodyPr>
          <a:lstStyle/>
          <a:p>
            <a:r>
              <a:rPr lang="en-US" sz="4400" dirty="0">
                <a:solidFill>
                  <a:schemeClr val="bg1"/>
                </a:solidFill>
              </a:rPr>
              <a:t>Acts of Financial Fraud May Be Civil, But They Are Also Criminal</a:t>
            </a:r>
          </a:p>
        </p:txBody>
      </p:sp>
      <p:sp>
        <p:nvSpPr>
          <p:cNvPr id="4" name="Text Placeholder 3">
            <a:extLst>
              <a:ext uri="{FF2B5EF4-FFF2-40B4-BE49-F238E27FC236}">
                <a16:creationId xmlns:a16="http://schemas.microsoft.com/office/drawing/2014/main" id="{AD8F41D4-7618-0BA7-37FF-3D4DECB81629}"/>
              </a:ext>
            </a:extLst>
          </p:cNvPr>
          <p:cNvSpPr>
            <a:spLocks noGrp="1"/>
          </p:cNvSpPr>
          <p:nvPr>
            <p:ph type="body" idx="1"/>
          </p:nvPr>
        </p:nvSpPr>
        <p:spPr>
          <a:xfrm>
            <a:off x="417442" y="1918665"/>
            <a:ext cx="11330610" cy="4485627"/>
          </a:xfrm>
        </p:spPr>
        <p:txBody>
          <a:bodyPr>
            <a:normAutofit/>
          </a:bodyPr>
          <a:lstStyle/>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Virtually all crimes can also be the basis for a civil lawsuit</a:t>
            </a: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 fact that an act is civil doesn’t mean it’s not criminal</a:t>
            </a: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 question isn’t whether it’s civil, but whether sufficient evidence exists/can be obtained to prove a crime</a:t>
            </a:r>
          </a:p>
        </p:txBody>
      </p:sp>
    </p:spTree>
    <p:extLst>
      <p:ext uri="{BB962C8B-B14F-4D97-AF65-F5344CB8AC3E}">
        <p14:creationId xmlns:p14="http://schemas.microsoft.com/office/powerpoint/2010/main" val="329329614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47A83-593F-D5CB-9145-2D896EFFA2B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DEFF68-BFC2-0CB4-0DF6-8BE45AF50DE7}"/>
              </a:ext>
            </a:extLst>
          </p:cNvPr>
          <p:cNvSpPr>
            <a:spLocks noGrp="1"/>
          </p:cNvSpPr>
          <p:nvPr>
            <p:ph type="sldNum" sz="quarter" idx="2"/>
          </p:nvPr>
        </p:nvSpPr>
        <p:spPr/>
        <p:txBody>
          <a:bodyPr/>
          <a:lstStyle/>
          <a:p>
            <a:fld id="{86CB4B4D-7CA3-9044-876B-883B54F8677D}" type="slidenum">
              <a:rPr lang="en-US" smtClean="0"/>
              <a:t>24</a:t>
            </a:fld>
            <a:endParaRPr lang="en-US"/>
          </a:p>
        </p:txBody>
      </p:sp>
      <p:sp>
        <p:nvSpPr>
          <p:cNvPr id="3" name="Title 2">
            <a:extLst>
              <a:ext uri="{FF2B5EF4-FFF2-40B4-BE49-F238E27FC236}">
                <a16:creationId xmlns:a16="http://schemas.microsoft.com/office/drawing/2014/main" id="{53603471-1B58-8006-7D71-8FF41AE2607C}"/>
              </a:ext>
            </a:extLst>
          </p:cNvPr>
          <p:cNvSpPr>
            <a:spLocks noGrp="1"/>
          </p:cNvSpPr>
          <p:nvPr>
            <p:ph type="title"/>
          </p:nvPr>
        </p:nvSpPr>
        <p:spPr>
          <a:xfrm>
            <a:off x="233916" y="184467"/>
            <a:ext cx="11330610" cy="666474"/>
          </a:xfrm>
        </p:spPr>
        <p:txBody>
          <a:bodyPr>
            <a:noAutofit/>
          </a:bodyPr>
          <a:lstStyle/>
          <a:p>
            <a:r>
              <a:rPr lang="en-US" sz="4400" dirty="0">
                <a:solidFill>
                  <a:schemeClr val="bg1"/>
                </a:solidFill>
              </a:rPr>
              <a:t>Common Assumptions About Elder Fraud</a:t>
            </a:r>
          </a:p>
        </p:txBody>
      </p:sp>
      <p:sp>
        <p:nvSpPr>
          <p:cNvPr id="4" name="Text Placeholder 3">
            <a:extLst>
              <a:ext uri="{FF2B5EF4-FFF2-40B4-BE49-F238E27FC236}">
                <a16:creationId xmlns:a16="http://schemas.microsoft.com/office/drawing/2014/main" id="{63B6E5C7-22FA-A29D-1ACF-69F3D3F74711}"/>
              </a:ext>
            </a:extLst>
          </p:cNvPr>
          <p:cNvSpPr>
            <a:spLocks noGrp="1"/>
          </p:cNvSpPr>
          <p:nvPr>
            <p:ph type="body" idx="1"/>
          </p:nvPr>
        </p:nvSpPr>
        <p:spPr>
          <a:xfrm>
            <a:off x="233916" y="2498650"/>
            <a:ext cx="11807663" cy="2020187"/>
          </a:xfrm>
        </p:spPr>
        <p:txBody>
          <a:bodyPr>
            <a:normAutofit/>
          </a:bodyPr>
          <a:lstStyle/>
          <a:p>
            <a:r>
              <a:rPr lang="en-US" sz="3600" dirty="0">
                <a:latin typeface="Source Sans Pro" panose="020B0503030403020204" pitchFamily="34" charset="0"/>
                <a:ea typeface="Source Sans Pro" panose="020B0503030403020204" pitchFamily="34" charset="0"/>
              </a:rPr>
              <a:t>“This is not a crime because she ‘willingly’ gave them her money.”</a:t>
            </a:r>
          </a:p>
        </p:txBody>
      </p:sp>
    </p:spTree>
    <p:extLst>
      <p:ext uri="{BB962C8B-B14F-4D97-AF65-F5344CB8AC3E}">
        <p14:creationId xmlns:p14="http://schemas.microsoft.com/office/powerpoint/2010/main" val="21547069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20BBE-911E-FA50-58F6-0F97754223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E7A858-D031-4CD1-2EA4-C0C6609779A3}"/>
              </a:ext>
            </a:extLst>
          </p:cNvPr>
          <p:cNvSpPr>
            <a:spLocks noGrp="1"/>
          </p:cNvSpPr>
          <p:nvPr>
            <p:ph type="title"/>
          </p:nvPr>
        </p:nvSpPr>
        <p:spPr>
          <a:xfrm>
            <a:off x="430695" y="237755"/>
            <a:ext cx="11330610" cy="666474"/>
          </a:xfrm>
        </p:spPr>
        <p:txBody>
          <a:bodyPr>
            <a:noAutofit/>
          </a:bodyPr>
          <a:lstStyle/>
          <a:p>
            <a:r>
              <a:rPr lang="en-US" sz="4400" dirty="0">
                <a:solidFill>
                  <a:schemeClr val="bg1"/>
                </a:solidFill>
              </a:rPr>
              <a:t>It’s a Crime to Obtain Money By Deception</a:t>
            </a:r>
          </a:p>
        </p:txBody>
      </p:sp>
      <p:sp>
        <p:nvSpPr>
          <p:cNvPr id="4" name="Text Placeholder 3">
            <a:extLst>
              <a:ext uri="{FF2B5EF4-FFF2-40B4-BE49-F238E27FC236}">
                <a16:creationId xmlns:a16="http://schemas.microsoft.com/office/drawing/2014/main" id="{7F3E7765-FA78-20D8-B7A0-2A686A9980BB}"/>
              </a:ext>
            </a:extLst>
          </p:cNvPr>
          <p:cNvSpPr>
            <a:spLocks noGrp="1"/>
          </p:cNvSpPr>
          <p:nvPr>
            <p:ph type="body" idx="1"/>
          </p:nvPr>
        </p:nvSpPr>
        <p:spPr>
          <a:xfrm>
            <a:off x="430695" y="1584128"/>
            <a:ext cx="11330610" cy="4485627"/>
          </a:xfrm>
        </p:spPr>
        <p:txBody>
          <a:bodyPr>
            <a:normAutofit fontScale="92500" lnSpcReduction="10000"/>
          </a:bodyPr>
          <a:lstStyle/>
          <a:p>
            <a:pPr marL="342900" indent="-3429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Calibri" panose="020F0502020204030204" pitchFamily="34" charset="0"/>
              </a:rPr>
              <a:t>Fraud occurs when a perpetrator lies to another person and obtains money from them based on those lies</a:t>
            </a: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This is a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federal crime and a </a:t>
            </a:r>
            <a:r>
              <a:rPr lang="en-US" sz="2800" dirty="0">
                <a:latin typeface="Calibri" panose="020F0502020204030204" pitchFamily="34" charset="0"/>
                <a:ea typeface="Calibri" panose="020F0502020204030204" pitchFamily="34" charset="0"/>
                <a:cs typeface="Calibri" panose="020F0502020204030204" pitchFamily="34" charset="0"/>
              </a:rPr>
              <a:t>crime in every state:</a:t>
            </a:r>
          </a:p>
          <a:p>
            <a:pPr marL="596900" lvl="1"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Theft/larceny by deception or deceit</a:t>
            </a:r>
          </a:p>
          <a:p>
            <a:pPr marL="596900" lvl="1"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Theft/larceny by fraud</a:t>
            </a:r>
          </a:p>
          <a:p>
            <a:pPr marL="596900" lvl="1" indent="-342900">
              <a:buFont typeface="Arial" panose="020B0604020202020204" pitchFamily="34" charset="0"/>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Theft/larceny by false pretenses; or</a:t>
            </a:r>
          </a:p>
          <a:p>
            <a:pPr marL="596900" lvl="1" indent="-342900">
              <a:buFont typeface="Arial" panose="020B0604020202020204" pitchFamily="34" charset="0"/>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Federal wire fraud / mail fraud</a:t>
            </a:r>
          </a:p>
          <a:p>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40287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E698A-F7D0-67FC-D579-D8733C510BA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D895DB-B900-33FB-1640-27D9F89102B0}"/>
              </a:ext>
            </a:extLst>
          </p:cNvPr>
          <p:cNvSpPr>
            <a:spLocks noGrp="1"/>
          </p:cNvSpPr>
          <p:nvPr>
            <p:ph type="sldNum" sz="quarter" idx="2"/>
          </p:nvPr>
        </p:nvSpPr>
        <p:spPr/>
        <p:txBody>
          <a:bodyPr/>
          <a:lstStyle/>
          <a:p>
            <a:fld id="{86CB4B4D-7CA3-9044-876B-883B54F8677D}" type="slidenum">
              <a:rPr lang="en-US" smtClean="0"/>
              <a:t>26</a:t>
            </a:fld>
            <a:endParaRPr lang="en-US"/>
          </a:p>
        </p:txBody>
      </p:sp>
      <p:sp>
        <p:nvSpPr>
          <p:cNvPr id="3" name="Title 2">
            <a:extLst>
              <a:ext uri="{FF2B5EF4-FFF2-40B4-BE49-F238E27FC236}">
                <a16:creationId xmlns:a16="http://schemas.microsoft.com/office/drawing/2014/main" id="{17E11A5D-43CF-46C3-55F0-276A746B4431}"/>
              </a:ext>
            </a:extLst>
          </p:cNvPr>
          <p:cNvSpPr>
            <a:spLocks noGrp="1"/>
          </p:cNvSpPr>
          <p:nvPr>
            <p:ph type="title"/>
          </p:nvPr>
        </p:nvSpPr>
        <p:spPr>
          <a:xfrm>
            <a:off x="137160" y="77939"/>
            <a:ext cx="11330610" cy="666474"/>
          </a:xfrm>
        </p:spPr>
        <p:txBody>
          <a:bodyPr>
            <a:noAutofit/>
          </a:bodyPr>
          <a:lstStyle/>
          <a:p>
            <a:r>
              <a:rPr lang="en-US" sz="4400" dirty="0">
                <a:solidFill>
                  <a:schemeClr val="bg1"/>
                </a:solidFill>
              </a:rPr>
              <a:t>Common Assumptions About Elder Fraud</a:t>
            </a:r>
          </a:p>
        </p:txBody>
      </p:sp>
      <p:sp>
        <p:nvSpPr>
          <p:cNvPr id="4" name="Text Placeholder 3">
            <a:extLst>
              <a:ext uri="{FF2B5EF4-FFF2-40B4-BE49-F238E27FC236}">
                <a16:creationId xmlns:a16="http://schemas.microsoft.com/office/drawing/2014/main" id="{9F708258-2A3D-5FF7-DA42-690E97DA9082}"/>
              </a:ext>
            </a:extLst>
          </p:cNvPr>
          <p:cNvSpPr>
            <a:spLocks noGrp="1"/>
          </p:cNvSpPr>
          <p:nvPr>
            <p:ph type="body" idx="1"/>
          </p:nvPr>
        </p:nvSpPr>
        <p:spPr>
          <a:xfrm>
            <a:off x="1562986" y="2498650"/>
            <a:ext cx="12238073" cy="2020187"/>
          </a:xfrm>
        </p:spPr>
        <p:txBody>
          <a:bodyPr>
            <a:normAutofit/>
          </a:bodyPr>
          <a:lstStyle/>
          <a:p>
            <a:r>
              <a:rPr lang="en-US" sz="3600" dirty="0">
                <a:latin typeface="Source Sans Pro" panose="020B0503030403020204" pitchFamily="34" charset="0"/>
                <a:ea typeface="Source Sans Pro" panose="020B0503030403020204" pitchFamily="34" charset="0"/>
              </a:rPr>
              <a:t>“This is outside my jurisdiction.”</a:t>
            </a:r>
            <a:endParaRPr lang="en-US" sz="4000" dirty="0">
              <a:latin typeface="Calibri" charset="0"/>
            </a:endParaRPr>
          </a:p>
        </p:txBody>
      </p:sp>
    </p:spTree>
    <p:extLst>
      <p:ext uri="{BB962C8B-B14F-4D97-AF65-F5344CB8AC3E}">
        <p14:creationId xmlns:p14="http://schemas.microsoft.com/office/powerpoint/2010/main" val="345907338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10CD2A-5C3B-990E-7E4B-1AC6338BA03A}"/>
              </a:ext>
            </a:extLst>
          </p:cNvPr>
          <p:cNvSpPr>
            <a:spLocks noGrp="1"/>
          </p:cNvSpPr>
          <p:nvPr>
            <p:ph type="sldNum" sz="quarter" idx="2"/>
          </p:nvPr>
        </p:nvSpPr>
        <p:spPr/>
        <p:txBody>
          <a:bodyPr/>
          <a:lstStyle/>
          <a:p>
            <a:fld id="{F32B1D3B-AE3D-1E40-A0D2-3E32FC67085E}" type="slidenum">
              <a:rPr lang="en-US" smtClean="0"/>
              <a:t>27</a:t>
            </a:fld>
            <a:endParaRPr lang="en-US"/>
          </a:p>
        </p:txBody>
      </p:sp>
      <p:sp>
        <p:nvSpPr>
          <p:cNvPr id="4" name="Title 3">
            <a:extLst>
              <a:ext uri="{FF2B5EF4-FFF2-40B4-BE49-F238E27FC236}">
                <a16:creationId xmlns:a16="http://schemas.microsoft.com/office/drawing/2014/main" id="{22A3B69E-1D2F-189E-BF51-0E6D4E1E676E}"/>
              </a:ext>
            </a:extLst>
          </p:cNvPr>
          <p:cNvSpPr>
            <a:spLocks noGrp="1"/>
          </p:cNvSpPr>
          <p:nvPr>
            <p:ph type="title"/>
          </p:nvPr>
        </p:nvSpPr>
        <p:spPr>
          <a:xfrm>
            <a:off x="273988" y="184467"/>
            <a:ext cx="11330610" cy="666474"/>
          </a:xfrm>
        </p:spPr>
        <p:txBody>
          <a:bodyPr>
            <a:noAutofit/>
          </a:bodyPr>
          <a:lstStyle/>
          <a:p>
            <a:r>
              <a:rPr lang="en-US" sz="4400" dirty="0">
                <a:solidFill>
                  <a:schemeClr val="bg1"/>
                </a:solidFill>
              </a:rPr>
              <a:t>Not All Fraud Is International</a:t>
            </a:r>
          </a:p>
        </p:txBody>
      </p:sp>
      <p:sp>
        <p:nvSpPr>
          <p:cNvPr id="5" name="Text Placeholder 4">
            <a:extLst>
              <a:ext uri="{FF2B5EF4-FFF2-40B4-BE49-F238E27FC236}">
                <a16:creationId xmlns:a16="http://schemas.microsoft.com/office/drawing/2014/main" id="{436C7175-3DDB-CAE2-3F90-5F5DC6FA90A9}"/>
              </a:ext>
            </a:extLst>
          </p:cNvPr>
          <p:cNvSpPr>
            <a:spLocks noGrp="1"/>
          </p:cNvSpPr>
          <p:nvPr>
            <p:ph type="body" idx="1"/>
          </p:nvPr>
        </p:nvSpPr>
        <p:spPr>
          <a:xfrm>
            <a:off x="430695" y="1397670"/>
            <a:ext cx="10921246" cy="5006622"/>
          </a:xfrm>
        </p:spPr>
        <p:txBody>
          <a:bodyPr>
            <a:noAutofit/>
          </a:bodyPr>
          <a:lstStyle/>
          <a:p>
            <a:pPr marL="342900" indent="-342900">
              <a:buFont typeface="Arial" panose="020B0604020202020204" pitchFamily="34" charset="0"/>
              <a:buChar char="•"/>
            </a:pPr>
            <a:r>
              <a:rPr lang="en-US" dirty="0"/>
              <a:t>Many in-person scams involve local perpetrators, such as:</a:t>
            </a:r>
          </a:p>
          <a:p>
            <a:pPr marL="596900" lvl="1" indent="-342900">
              <a:buFont typeface="Arial" panose="020B0604020202020204" pitchFamily="34" charset="0"/>
              <a:buChar char="•"/>
            </a:pPr>
            <a:r>
              <a:rPr lang="en-US" dirty="0"/>
              <a:t>Contractor scams</a:t>
            </a:r>
          </a:p>
          <a:p>
            <a:pPr marL="596900" lvl="1" indent="-342900">
              <a:buFont typeface="Arial" panose="020B0604020202020204" pitchFamily="34" charset="0"/>
              <a:buChar char="•"/>
            </a:pPr>
            <a:r>
              <a:rPr lang="en-US" dirty="0"/>
              <a:t>Car repair scams</a:t>
            </a:r>
          </a:p>
          <a:p>
            <a:pPr marL="596900" lvl="1" indent="-342900">
              <a:buFont typeface="Arial" panose="020B0604020202020204" pitchFamily="34" charset="0"/>
              <a:buChar char="•"/>
            </a:pPr>
            <a:r>
              <a:rPr lang="en-US" dirty="0"/>
              <a:t>Charity scams</a:t>
            </a:r>
          </a:p>
          <a:p>
            <a:pPr marL="596900" lvl="1" indent="-342900">
              <a:buFont typeface="Arial" panose="020B0604020202020204" pitchFamily="34" charset="0"/>
              <a:buChar char="•"/>
            </a:pPr>
            <a:r>
              <a:rPr lang="en-US" dirty="0"/>
              <a:t>Investment scams</a:t>
            </a:r>
          </a:p>
          <a:p>
            <a:pPr marL="342900" indent="-342900">
              <a:buFont typeface="Arial" panose="020B0604020202020204" pitchFamily="34" charset="0"/>
              <a:buChar char="•"/>
            </a:pPr>
            <a:r>
              <a:rPr lang="en-US" dirty="0"/>
              <a:t>Many international scams also involve local players, such as:</a:t>
            </a:r>
          </a:p>
          <a:p>
            <a:pPr marL="596900" lvl="1" indent="-342900">
              <a:buFont typeface="Arial" panose="020B0604020202020204" pitchFamily="34" charset="0"/>
              <a:buChar char="•"/>
            </a:pPr>
            <a:r>
              <a:rPr lang="en-US" dirty="0"/>
              <a:t>Courier scams</a:t>
            </a:r>
          </a:p>
          <a:p>
            <a:pPr marL="596900" lvl="1" indent="-342900">
              <a:buFont typeface="Arial" panose="020B0604020202020204" pitchFamily="34" charset="0"/>
              <a:buChar char="•"/>
            </a:pPr>
            <a:r>
              <a:rPr lang="en-US" dirty="0"/>
              <a:t>Gold bar scams</a:t>
            </a:r>
          </a:p>
        </p:txBody>
      </p:sp>
    </p:spTree>
    <p:extLst>
      <p:ext uri="{BB962C8B-B14F-4D97-AF65-F5344CB8AC3E}">
        <p14:creationId xmlns:p14="http://schemas.microsoft.com/office/powerpoint/2010/main" val="293504938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473348-B7B5-C942-A63A-22269457A181}"/>
              </a:ext>
            </a:extLst>
          </p:cNvPr>
          <p:cNvSpPr>
            <a:spLocks noGrp="1"/>
          </p:cNvSpPr>
          <p:nvPr>
            <p:ph type="sldNum" sz="quarter" idx="2"/>
          </p:nvPr>
        </p:nvSpPr>
        <p:spPr/>
        <p:txBody>
          <a:bodyPr/>
          <a:lstStyle/>
          <a:p>
            <a:fld id="{86CB4B4D-7CA3-9044-876B-883B54F8677D}" type="slidenum">
              <a:rPr lang="en-US" smtClean="0"/>
              <a:t>28</a:t>
            </a:fld>
            <a:endParaRPr lang="en-US"/>
          </a:p>
        </p:txBody>
      </p:sp>
      <p:sp>
        <p:nvSpPr>
          <p:cNvPr id="3" name="Title 2">
            <a:extLst>
              <a:ext uri="{FF2B5EF4-FFF2-40B4-BE49-F238E27FC236}">
                <a16:creationId xmlns:a16="http://schemas.microsoft.com/office/drawing/2014/main" id="{DC1F78A3-4BB7-280E-1F67-E7C3F3B8D3E2}"/>
              </a:ext>
            </a:extLst>
          </p:cNvPr>
          <p:cNvSpPr>
            <a:spLocks noGrp="1"/>
          </p:cNvSpPr>
          <p:nvPr>
            <p:ph type="title"/>
          </p:nvPr>
        </p:nvSpPr>
        <p:spPr>
          <a:xfrm>
            <a:off x="417442" y="66675"/>
            <a:ext cx="11330610" cy="1145899"/>
          </a:xfrm>
        </p:spPr>
        <p:txBody>
          <a:bodyPr>
            <a:noAutofit/>
          </a:bodyPr>
          <a:lstStyle/>
          <a:p>
            <a:r>
              <a:rPr lang="en-US" sz="4400" dirty="0">
                <a:solidFill>
                  <a:schemeClr val="bg1"/>
                </a:solidFill>
              </a:rPr>
              <a:t>Even if International, Local Law Enforcement Can Play a Crucial Role</a:t>
            </a:r>
          </a:p>
        </p:txBody>
      </p:sp>
      <p:sp>
        <p:nvSpPr>
          <p:cNvPr id="4" name="Text Placeholder 3">
            <a:extLst>
              <a:ext uri="{FF2B5EF4-FFF2-40B4-BE49-F238E27FC236}">
                <a16:creationId xmlns:a16="http://schemas.microsoft.com/office/drawing/2014/main" id="{7F18D1AB-6BB9-4149-0FFF-42445127AD47}"/>
              </a:ext>
            </a:extLst>
          </p:cNvPr>
          <p:cNvSpPr>
            <a:spLocks noGrp="1"/>
          </p:cNvSpPr>
          <p:nvPr>
            <p:ph type="body" idx="1"/>
          </p:nvPr>
        </p:nvSpPr>
        <p:spPr>
          <a:xfrm>
            <a:off x="417442" y="1648046"/>
            <a:ext cx="11330610" cy="4528917"/>
          </a:xfrm>
        </p:spPr>
        <p:txBody>
          <a:bodyPr>
            <a:normAutofit/>
          </a:bodyPr>
          <a:lstStyle/>
          <a:p>
            <a:pPr marL="342900" indent="-342900">
              <a:buFont typeface="Arial" panose="020B0604020202020204" pitchFamily="34" charset="0"/>
              <a:buChar char="•"/>
            </a:pPr>
            <a:r>
              <a:rPr lang="en-US" sz="2800" dirty="0"/>
              <a:t>By responding to these calls and writing reports, local law enforcement can:</a:t>
            </a:r>
          </a:p>
          <a:p>
            <a:pPr marL="596900" lvl="1" indent="-342900">
              <a:buFont typeface="Arial" panose="020B0604020202020204" pitchFamily="34" charset="0"/>
              <a:buChar char="•"/>
            </a:pPr>
            <a:r>
              <a:rPr lang="en-US" sz="2800" dirty="0"/>
              <a:t>Bring case to attention of federal investigators</a:t>
            </a:r>
          </a:p>
          <a:p>
            <a:pPr marL="596900" lvl="1" indent="-342900">
              <a:buFont typeface="Arial" panose="020B0604020202020204" pitchFamily="34" charset="0"/>
              <a:buChar char="•"/>
            </a:pPr>
            <a:r>
              <a:rPr lang="en-US" sz="2800" dirty="0"/>
              <a:t>Help FBI link up scams being perpetrated in multiple jurisdictions</a:t>
            </a:r>
          </a:p>
          <a:p>
            <a:pPr marL="596900" lvl="1" indent="-342900">
              <a:buFont typeface="Arial" panose="020B0604020202020204" pitchFamily="34" charset="0"/>
              <a:buChar char="•"/>
            </a:pPr>
            <a:r>
              <a:rPr lang="en-US" sz="2800" dirty="0"/>
              <a:t>If local suspect is arrested and charged, work with FBI to obtain information from them on the larger scheme</a:t>
            </a:r>
          </a:p>
          <a:p>
            <a:pPr marL="596900" lvl="1"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7122058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D59FA-BB91-D4DC-C647-F4E2670AD3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E593E6-1091-01AE-CAC4-CB741418ABA9}"/>
              </a:ext>
            </a:extLst>
          </p:cNvPr>
          <p:cNvSpPr>
            <a:spLocks noGrp="1"/>
          </p:cNvSpPr>
          <p:nvPr>
            <p:ph type="sldNum" sz="quarter" idx="2"/>
          </p:nvPr>
        </p:nvSpPr>
        <p:spPr/>
        <p:txBody>
          <a:bodyPr/>
          <a:lstStyle/>
          <a:p>
            <a:fld id="{86CB4B4D-7CA3-9044-876B-883B54F8677D}" type="slidenum">
              <a:rPr lang="en-US" smtClean="0"/>
              <a:t>29</a:t>
            </a:fld>
            <a:endParaRPr lang="en-US"/>
          </a:p>
        </p:txBody>
      </p:sp>
      <p:sp>
        <p:nvSpPr>
          <p:cNvPr id="3" name="Title 2">
            <a:extLst>
              <a:ext uri="{FF2B5EF4-FFF2-40B4-BE49-F238E27FC236}">
                <a16:creationId xmlns:a16="http://schemas.microsoft.com/office/drawing/2014/main" id="{928311F8-02A0-AD16-945F-9DA58868B0F8}"/>
              </a:ext>
            </a:extLst>
          </p:cNvPr>
          <p:cNvSpPr>
            <a:spLocks noGrp="1"/>
          </p:cNvSpPr>
          <p:nvPr>
            <p:ph type="title"/>
          </p:nvPr>
        </p:nvSpPr>
        <p:spPr>
          <a:xfrm>
            <a:off x="85060" y="66675"/>
            <a:ext cx="11330610" cy="1145899"/>
          </a:xfrm>
        </p:spPr>
        <p:txBody>
          <a:bodyPr>
            <a:noAutofit/>
          </a:bodyPr>
          <a:lstStyle/>
          <a:p>
            <a:r>
              <a:rPr lang="en-US" sz="4200" dirty="0">
                <a:solidFill>
                  <a:schemeClr val="bg1"/>
                </a:solidFill>
              </a:rPr>
              <a:t>Regardless of Where the Crime Originates, Local Law Enforcement Can Play a Crucial Role</a:t>
            </a:r>
          </a:p>
        </p:txBody>
      </p:sp>
      <p:sp>
        <p:nvSpPr>
          <p:cNvPr id="4" name="Text Placeholder 3">
            <a:extLst>
              <a:ext uri="{FF2B5EF4-FFF2-40B4-BE49-F238E27FC236}">
                <a16:creationId xmlns:a16="http://schemas.microsoft.com/office/drawing/2014/main" id="{6DEC97B2-CC93-D6FE-CC40-A0F1B1E62FA8}"/>
              </a:ext>
            </a:extLst>
          </p:cNvPr>
          <p:cNvSpPr>
            <a:spLocks noGrp="1"/>
          </p:cNvSpPr>
          <p:nvPr>
            <p:ph type="body" idx="1"/>
          </p:nvPr>
        </p:nvSpPr>
        <p:spPr>
          <a:xfrm>
            <a:off x="417442" y="1839432"/>
            <a:ext cx="11330610" cy="4337531"/>
          </a:xfrm>
        </p:spPr>
        <p:txBody>
          <a:bodyPr>
            <a:normAutofit/>
          </a:bodyPr>
          <a:lstStyle/>
          <a:p>
            <a:pPr marL="596900" lvl="1" indent="-342900">
              <a:buFont typeface="Arial" panose="020B0604020202020204" pitchFamily="34" charset="0"/>
              <a:buChar char="•"/>
            </a:pPr>
            <a:r>
              <a:rPr lang="en-US" sz="2800" dirty="0"/>
              <a:t>Write search warrants to claw back victim’s assets</a:t>
            </a:r>
          </a:p>
          <a:p>
            <a:pPr marL="596900" lvl="1" indent="-342900">
              <a:buFont typeface="Arial" panose="020B0604020202020204" pitchFamily="34" charset="0"/>
              <a:buChar char="•"/>
            </a:pPr>
            <a:r>
              <a:rPr lang="en-US" sz="2800" dirty="0"/>
              <a:t>Connect victim to needed services by contacting family, making report to APS</a:t>
            </a:r>
          </a:p>
          <a:p>
            <a:pPr marL="596900" lvl="1" indent="-342900">
              <a:buFont typeface="Arial" panose="020B0604020202020204" pitchFamily="34" charset="0"/>
              <a:buChar char="•"/>
            </a:pPr>
            <a:r>
              <a:rPr lang="en-US" sz="2800" dirty="0"/>
              <a:t>Connect victim to Area Agency on Aging and/or Elder Abuse Multidisciplinary Team if victimization continues and/or if victim refuses services</a:t>
            </a:r>
          </a:p>
          <a:p>
            <a:pPr lvl="1" indent="0">
              <a:buNone/>
            </a:pPr>
            <a:endParaRPr lang="en-US" sz="28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847836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9CF5-AB46-FA8F-66F5-4459DD59836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EF2E1-3194-D030-FA1D-23EC2B4A3367}"/>
              </a:ext>
            </a:extLst>
          </p:cNvPr>
          <p:cNvSpPr>
            <a:spLocks noGrp="1"/>
          </p:cNvSpPr>
          <p:nvPr>
            <p:ph type="sldNum" sz="quarter" idx="2"/>
          </p:nvPr>
        </p:nvSpPr>
        <p:spPr/>
        <p:txBody>
          <a:bodyPr/>
          <a:lstStyle/>
          <a:p>
            <a:fld id="{86CB4B4D-7CA3-9044-876B-883B54F8677D}" type="slidenum">
              <a:rPr lang="en-US" smtClean="0"/>
              <a:t>3</a:t>
            </a:fld>
            <a:endParaRPr lang="en-US"/>
          </a:p>
        </p:txBody>
      </p:sp>
      <p:sp>
        <p:nvSpPr>
          <p:cNvPr id="3" name="Title 2">
            <a:extLst>
              <a:ext uri="{FF2B5EF4-FFF2-40B4-BE49-F238E27FC236}">
                <a16:creationId xmlns:a16="http://schemas.microsoft.com/office/drawing/2014/main" id="{8F75B24B-B779-4B01-DE78-79906D5A1588}"/>
              </a:ext>
            </a:extLst>
          </p:cNvPr>
          <p:cNvSpPr>
            <a:spLocks noGrp="1"/>
          </p:cNvSpPr>
          <p:nvPr>
            <p:ph type="title"/>
          </p:nvPr>
        </p:nvSpPr>
        <p:spPr>
          <a:xfrm>
            <a:off x="417442" y="250645"/>
            <a:ext cx="11330610" cy="1028107"/>
          </a:xfrm>
        </p:spPr>
        <p:txBody>
          <a:bodyPr>
            <a:normAutofit/>
          </a:bodyPr>
          <a:lstStyle/>
          <a:p>
            <a:r>
              <a:rPr lang="en-US" sz="4400" dirty="0">
                <a:solidFill>
                  <a:schemeClr val="bg1"/>
                </a:solidFill>
              </a:rPr>
              <a:t>Case Study</a:t>
            </a:r>
          </a:p>
        </p:txBody>
      </p:sp>
      <p:pic>
        <p:nvPicPr>
          <p:cNvPr id="6" name="Picture 5">
            <a:extLst>
              <a:ext uri="{FF2B5EF4-FFF2-40B4-BE49-F238E27FC236}">
                <a16:creationId xmlns:a16="http://schemas.microsoft.com/office/drawing/2014/main" id="{ECABB570-DBFA-904D-5429-505D36A1788E}"/>
              </a:ext>
            </a:extLst>
          </p:cNvPr>
          <p:cNvPicPr>
            <a:picLocks noChangeAspect="1"/>
          </p:cNvPicPr>
          <p:nvPr/>
        </p:nvPicPr>
        <p:blipFill>
          <a:blip r:embed="rId3"/>
          <a:stretch>
            <a:fillRect/>
          </a:stretch>
        </p:blipFill>
        <p:spPr>
          <a:xfrm>
            <a:off x="29782" y="2373037"/>
            <a:ext cx="11718270" cy="2870792"/>
          </a:xfrm>
          <a:prstGeom prst="rect">
            <a:avLst/>
          </a:prstGeom>
        </p:spPr>
      </p:pic>
    </p:spTree>
    <p:extLst>
      <p:ext uri="{BB962C8B-B14F-4D97-AF65-F5344CB8AC3E}">
        <p14:creationId xmlns:p14="http://schemas.microsoft.com/office/powerpoint/2010/main" val="359833618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8FB8D-9DB1-E620-704F-EEC7987F5C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284C15-60C0-A04F-21E8-8B9CA59DC24B}"/>
              </a:ext>
            </a:extLst>
          </p:cNvPr>
          <p:cNvSpPr>
            <a:spLocks noGrp="1"/>
          </p:cNvSpPr>
          <p:nvPr>
            <p:ph type="sldNum" sz="quarter" idx="2"/>
          </p:nvPr>
        </p:nvSpPr>
        <p:spPr/>
        <p:txBody>
          <a:bodyPr/>
          <a:lstStyle/>
          <a:p>
            <a:fld id="{86CB4B4D-7CA3-9044-876B-883B54F8677D}" type="slidenum">
              <a:rPr lang="en-US" smtClean="0"/>
              <a:t>30</a:t>
            </a:fld>
            <a:endParaRPr lang="en-US"/>
          </a:p>
        </p:txBody>
      </p:sp>
      <p:sp>
        <p:nvSpPr>
          <p:cNvPr id="3" name="Title 2">
            <a:extLst>
              <a:ext uri="{FF2B5EF4-FFF2-40B4-BE49-F238E27FC236}">
                <a16:creationId xmlns:a16="http://schemas.microsoft.com/office/drawing/2014/main" id="{22378560-8A9C-F8BC-0A5A-61C00FA1A4E7}"/>
              </a:ext>
            </a:extLst>
          </p:cNvPr>
          <p:cNvSpPr>
            <a:spLocks noGrp="1"/>
          </p:cNvSpPr>
          <p:nvPr>
            <p:ph type="title"/>
          </p:nvPr>
        </p:nvSpPr>
        <p:spPr>
          <a:xfrm>
            <a:off x="273988" y="343754"/>
            <a:ext cx="11330610" cy="666474"/>
          </a:xfrm>
        </p:spPr>
        <p:txBody>
          <a:bodyPr>
            <a:noAutofit/>
          </a:bodyPr>
          <a:lstStyle/>
          <a:p>
            <a:r>
              <a:rPr lang="en-US" sz="4400" dirty="0">
                <a:solidFill>
                  <a:schemeClr val="bg1"/>
                </a:solidFill>
              </a:rPr>
              <a:t>Common Assumptions About Elder Fraud</a:t>
            </a:r>
          </a:p>
        </p:txBody>
      </p:sp>
      <p:sp>
        <p:nvSpPr>
          <p:cNvPr id="4" name="Text Placeholder 3">
            <a:extLst>
              <a:ext uri="{FF2B5EF4-FFF2-40B4-BE49-F238E27FC236}">
                <a16:creationId xmlns:a16="http://schemas.microsoft.com/office/drawing/2014/main" id="{CBFDF6C2-AC83-578D-98A9-806948FEB473}"/>
              </a:ext>
            </a:extLst>
          </p:cNvPr>
          <p:cNvSpPr>
            <a:spLocks noGrp="1"/>
          </p:cNvSpPr>
          <p:nvPr>
            <p:ph type="body" idx="1"/>
          </p:nvPr>
        </p:nvSpPr>
        <p:spPr>
          <a:xfrm>
            <a:off x="1265274" y="2530548"/>
            <a:ext cx="12719311" cy="2020187"/>
          </a:xfrm>
        </p:spPr>
        <p:txBody>
          <a:bodyPr>
            <a:normAutofit lnSpcReduction="10000"/>
          </a:bodyPr>
          <a:lstStyle/>
          <a:p>
            <a:r>
              <a:rPr lang="en-US" sz="3600" dirty="0">
                <a:solidFill>
                  <a:schemeClr val="tx1"/>
                </a:solidFill>
                <a:latin typeface="Calibri" charset="0"/>
              </a:rPr>
              <a:t>“The victim has dementia, so she’s not credible.”</a:t>
            </a:r>
          </a:p>
          <a:p>
            <a:br>
              <a:rPr lang="en-US" sz="3600" dirty="0">
                <a:solidFill>
                  <a:schemeClr val="tx1"/>
                </a:solidFill>
                <a:latin typeface="Calibri" charset="0"/>
              </a:rPr>
            </a:br>
            <a:r>
              <a:rPr lang="en-US" sz="3600" dirty="0">
                <a:solidFill>
                  <a:schemeClr val="tx1"/>
                </a:solidFill>
                <a:latin typeface="Calibri" charset="0"/>
              </a:rPr>
              <a:t>“The victim has dementia, so he can’t testify.”</a:t>
            </a:r>
            <a:endParaRPr lang="en-US" sz="4000" dirty="0">
              <a:latin typeface="Calibri" charset="0"/>
            </a:endParaRPr>
          </a:p>
        </p:txBody>
      </p:sp>
    </p:spTree>
    <p:extLst>
      <p:ext uri="{BB962C8B-B14F-4D97-AF65-F5344CB8AC3E}">
        <p14:creationId xmlns:p14="http://schemas.microsoft.com/office/powerpoint/2010/main" val="208256792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7D65C-1596-5582-29BD-5A406F343B9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7FF6C5-C72D-E234-F7F8-8EEEE39219F6}"/>
              </a:ext>
            </a:extLst>
          </p:cNvPr>
          <p:cNvSpPr>
            <a:spLocks noGrp="1"/>
          </p:cNvSpPr>
          <p:nvPr>
            <p:ph type="sldNum" sz="quarter" idx="2"/>
          </p:nvPr>
        </p:nvSpPr>
        <p:spPr/>
        <p:txBody>
          <a:bodyPr/>
          <a:lstStyle/>
          <a:p>
            <a:fld id="{86CB4B4D-7CA3-9044-876B-883B54F8677D}" type="slidenum">
              <a:rPr lang="en-US" smtClean="0"/>
              <a:t>31</a:t>
            </a:fld>
            <a:endParaRPr lang="en-US"/>
          </a:p>
        </p:txBody>
      </p:sp>
      <p:sp>
        <p:nvSpPr>
          <p:cNvPr id="3" name="Title 2">
            <a:extLst>
              <a:ext uri="{FF2B5EF4-FFF2-40B4-BE49-F238E27FC236}">
                <a16:creationId xmlns:a16="http://schemas.microsoft.com/office/drawing/2014/main" id="{65B2E132-EEF1-2237-6E3A-18F717826E78}"/>
              </a:ext>
            </a:extLst>
          </p:cNvPr>
          <p:cNvSpPr>
            <a:spLocks noGrp="1"/>
          </p:cNvSpPr>
          <p:nvPr>
            <p:ph type="title"/>
          </p:nvPr>
        </p:nvSpPr>
        <p:spPr>
          <a:xfrm>
            <a:off x="273988" y="0"/>
            <a:ext cx="11330610" cy="1014273"/>
          </a:xfrm>
        </p:spPr>
        <p:txBody>
          <a:bodyPr>
            <a:noAutofit/>
          </a:bodyPr>
          <a:lstStyle/>
          <a:p>
            <a:r>
              <a:rPr lang="en-US" sz="4400" dirty="0">
                <a:solidFill>
                  <a:schemeClr val="bg1"/>
                </a:solidFill>
              </a:rPr>
              <a:t>People with Dementia Are Able to Be  Effective Witnesses</a:t>
            </a:r>
          </a:p>
        </p:txBody>
      </p:sp>
      <p:sp>
        <p:nvSpPr>
          <p:cNvPr id="4" name="Text Placeholder 3">
            <a:extLst>
              <a:ext uri="{FF2B5EF4-FFF2-40B4-BE49-F238E27FC236}">
                <a16:creationId xmlns:a16="http://schemas.microsoft.com/office/drawing/2014/main" id="{C613DEC6-9891-EB82-F541-AC8BA9D5895F}"/>
              </a:ext>
            </a:extLst>
          </p:cNvPr>
          <p:cNvSpPr>
            <a:spLocks noGrp="1"/>
          </p:cNvSpPr>
          <p:nvPr>
            <p:ph type="body" idx="1"/>
          </p:nvPr>
        </p:nvSpPr>
        <p:spPr>
          <a:xfrm>
            <a:off x="417441" y="1621696"/>
            <a:ext cx="11330610" cy="4488648"/>
          </a:xfrm>
        </p:spPr>
        <p:txBody>
          <a:bodyPr>
            <a:normAutofit/>
          </a:bodyPr>
          <a:lstStyle/>
          <a:p>
            <a:pPr marL="342900" indent="-342900">
              <a:buFont typeface="Arial" panose="020B0604020202020204" pitchFamily="34" charset="0"/>
              <a:buChar char="•"/>
            </a:pPr>
            <a:r>
              <a:rPr lang="en-US" sz="2800" dirty="0"/>
              <a:t>A victim’s dementia diagnosis does not mean they are not competent to testify </a:t>
            </a:r>
          </a:p>
          <a:p>
            <a:pPr marL="342900" indent="-342900">
              <a:buFont typeface="Arial" panose="020B0604020202020204" pitchFamily="34" charset="0"/>
              <a:buChar char="•"/>
            </a:pPr>
            <a:r>
              <a:rPr lang="en-US" sz="2800" dirty="0"/>
              <a:t>Many victims with dementia are able to testify effectively</a:t>
            </a:r>
          </a:p>
          <a:p>
            <a:pPr marL="342900" indent="-342900">
              <a:buFont typeface="Arial" panose="020B0604020202020204" pitchFamily="34" charset="0"/>
              <a:buChar char="•"/>
            </a:pPr>
            <a:r>
              <a:rPr lang="en-US" sz="2800" dirty="0"/>
              <a:t>Victims’ memories can often be refreshed with their statements and/or  notes about what happened</a:t>
            </a:r>
          </a:p>
          <a:p>
            <a:pPr marL="342900" indent="-342900">
              <a:buFont typeface="Arial" panose="020B0604020202020204" pitchFamily="34" charset="0"/>
              <a:buChar char="•"/>
            </a:pPr>
            <a:r>
              <a:rPr lang="en-US" sz="2800" dirty="0">
                <a:hlinkClick r:id="rId3"/>
              </a:rPr>
              <a:t>Studies</a:t>
            </a:r>
            <a:r>
              <a:rPr lang="en-US" sz="2800" dirty="0"/>
              <a:t> have shown that people with dementia often retain memory of a traumatic event</a:t>
            </a:r>
          </a:p>
        </p:txBody>
      </p:sp>
    </p:spTree>
    <p:extLst>
      <p:ext uri="{BB962C8B-B14F-4D97-AF65-F5344CB8AC3E}">
        <p14:creationId xmlns:p14="http://schemas.microsoft.com/office/powerpoint/2010/main" val="383917452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3FDA-4301-16F3-082E-4241DD9B98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4D3F8F-2750-1666-E3D5-70F0A3DDF97B}"/>
              </a:ext>
            </a:extLst>
          </p:cNvPr>
          <p:cNvSpPr>
            <a:spLocks noGrp="1"/>
          </p:cNvSpPr>
          <p:nvPr>
            <p:ph type="title"/>
          </p:nvPr>
        </p:nvSpPr>
        <p:spPr>
          <a:xfrm>
            <a:off x="410816" y="60960"/>
            <a:ext cx="11330610" cy="881649"/>
          </a:xfrm>
        </p:spPr>
        <p:txBody>
          <a:bodyPr>
            <a:noAutofit/>
          </a:bodyPr>
          <a:lstStyle/>
          <a:p>
            <a:r>
              <a:rPr lang="en-US" sz="4400" dirty="0">
                <a:solidFill>
                  <a:schemeClr val="bg1"/>
                </a:solidFill>
              </a:rPr>
              <a:t>Don’t Skip the Interview: Victims with Cognitive Impairment</a:t>
            </a:r>
          </a:p>
        </p:txBody>
      </p:sp>
      <p:sp>
        <p:nvSpPr>
          <p:cNvPr id="4" name="Text Placeholder 3">
            <a:extLst>
              <a:ext uri="{FF2B5EF4-FFF2-40B4-BE49-F238E27FC236}">
                <a16:creationId xmlns:a16="http://schemas.microsoft.com/office/drawing/2014/main" id="{BD8328D2-09E5-797F-303A-7E3C30356DBB}"/>
              </a:ext>
            </a:extLst>
          </p:cNvPr>
          <p:cNvSpPr>
            <a:spLocks noGrp="1"/>
          </p:cNvSpPr>
          <p:nvPr>
            <p:ph type="body" idx="1"/>
          </p:nvPr>
        </p:nvSpPr>
        <p:spPr>
          <a:xfrm>
            <a:off x="417442" y="1515291"/>
            <a:ext cx="11330610" cy="4767175"/>
          </a:xfrm>
        </p:spPr>
        <p:txBody>
          <a:bodyPr>
            <a:normAutofit fontScale="92500"/>
          </a:bodyPr>
          <a:lstStyle/>
          <a:p>
            <a:pPr marL="342900" indent="-342900">
              <a:buFont typeface="Arial" panose="020B0604020202020204" pitchFamily="34" charset="0"/>
              <a:buChar char="•"/>
            </a:pPr>
            <a:r>
              <a:rPr lang="en-US" altLang="en-US" sz="2600" dirty="0">
                <a:solidFill>
                  <a:srgbClr val="363636"/>
                </a:solidFill>
                <a:latin typeface="Source Sans Pro" panose="020B0503030403020204" pitchFamily="34" charset="0"/>
                <a:ea typeface="Source Sans Pro" panose="020B0503030403020204" pitchFamily="34" charset="0"/>
              </a:rPr>
              <a:t>Interview care providers, family, neighbors regarding what victim told them about scam, any witnessed interactions with suspect, signs of victim’s cognitive impairment</a:t>
            </a:r>
          </a:p>
          <a:p>
            <a:pPr marL="342900" indent="-342900">
              <a:buFont typeface="Arial" panose="020B0604020202020204" pitchFamily="34" charset="0"/>
              <a:buChar char="•"/>
            </a:pPr>
            <a:r>
              <a:rPr lang="en-US" altLang="en-US" sz="2600" dirty="0">
                <a:solidFill>
                  <a:srgbClr val="363636"/>
                </a:solidFill>
                <a:latin typeface="Source Sans Pro" panose="020B0503030403020204" pitchFamily="34" charset="0"/>
                <a:ea typeface="Source Sans Pro" panose="020B0503030403020204" pitchFamily="34" charset="0"/>
              </a:rPr>
              <a:t>Conduct scripted videotaped interview of victim to capture degree of impairment and how it would have been evident to suspect, as close to time of incident as possible (see </a:t>
            </a:r>
            <a:r>
              <a:rPr lang="en-US" altLang="en-US" sz="2600" dirty="0">
                <a:solidFill>
                  <a:srgbClr val="363636"/>
                </a:solidFill>
                <a:latin typeface="Source Sans Pro" panose="020B0503030403020204" pitchFamily="34" charset="0"/>
                <a:ea typeface="Source Sans Pro" panose="020B0503030403020204" pitchFamily="34" charset="0"/>
                <a:hlinkClick r:id="rId3"/>
              </a:rPr>
              <a:t>Interview Guide for Investigators</a:t>
            </a:r>
            <a:r>
              <a:rPr lang="en-US" altLang="en-US" sz="2600" dirty="0">
                <a:solidFill>
                  <a:srgbClr val="363636"/>
                </a:solidFill>
                <a:latin typeface="Source Sans Pro" panose="020B0503030403020204" pitchFamily="34" charset="0"/>
                <a:ea typeface="Source Sans Pro" panose="020B0503030403020204" pitchFamily="34" charset="0"/>
              </a:rPr>
              <a:t>)</a:t>
            </a:r>
          </a:p>
          <a:p>
            <a:pPr marL="342900" indent="-342900">
              <a:buFont typeface="Arial" panose="020B0604020202020204" pitchFamily="34" charset="0"/>
              <a:buChar char="•"/>
            </a:pPr>
            <a:r>
              <a:rPr lang="en-US" altLang="en-US" sz="2600" dirty="0">
                <a:solidFill>
                  <a:srgbClr val="363636"/>
                </a:solidFill>
                <a:latin typeface="Source Sans Pro" panose="020B0503030403020204" pitchFamily="34" charset="0"/>
                <a:ea typeface="Source Sans Pro" panose="020B0503030403020204" pitchFamily="34" charset="0"/>
              </a:rPr>
              <a:t>If inadequate or no evaluation of victim’s cognitive impairment, talk to prosecutor about obtaining capacity evaluation; coordinate with APS if possible</a:t>
            </a:r>
          </a:p>
          <a:p>
            <a:pPr marL="342900" indent="-342900">
              <a:buFont typeface="Arial" panose="020B0604020202020204" pitchFamily="34" charset="0"/>
              <a:buChar char="•"/>
            </a:pPr>
            <a:r>
              <a:rPr lang="en-US" sz="2600" dirty="0"/>
              <a:t>Law enforcement and prosecutors must act quickly to preserve their testimony. </a:t>
            </a:r>
            <a:endParaRPr lang="en-US" altLang="en-US" sz="2600" dirty="0">
              <a:solidFill>
                <a:srgbClr val="363636"/>
              </a:solidFill>
              <a:latin typeface="Source Sans Pro" panose="020B0503030403020204" pitchFamily="34" charset="0"/>
              <a:ea typeface="Source Sans Pro" panose="020B0503030403020204" pitchFamily="34" charset="0"/>
            </a:endParaRPr>
          </a:p>
          <a:p>
            <a:pPr marL="457200" indent="-457200">
              <a:lnSpc>
                <a:spcPct val="110000"/>
              </a:lnSpc>
              <a:spcBef>
                <a:spcPts val="0"/>
              </a:spcBef>
              <a:spcAft>
                <a:spcPts val="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203375437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B4F5-4AC2-190B-BFC8-4DD4E48254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9C9C6-8B9D-7757-F16A-3699784F4E89}"/>
              </a:ext>
            </a:extLst>
          </p:cNvPr>
          <p:cNvSpPr>
            <a:spLocks noGrp="1"/>
          </p:cNvSpPr>
          <p:nvPr>
            <p:ph type="sldNum" sz="quarter" idx="2"/>
          </p:nvPr>
        </p:nvSpPr>
        <p:spPr/>
        <p:txBody>
          <a:bodyPr/>
          <a:lstStyle/>
          <a:p>
            <a:fld id="{86CB4B4D-7CA3-9044-876B-883B54F8677D}" type="slidenum">
              <a:rPr lang="en-US" smtClean="0"/>
              <a:t>33</a:t>
            </a:fld>
            <a:endParaRPr lang="en-US"/>
          </a:p>
        </p:txBody>
      </p:sp>
      <p:sp>
        <p:nvSpPr>
          <p:cNvPr id="3" name="Title 2">
            <a:extLst>
              <a:ext uri="{FF2B5EF4-FFF2-40B4-BE49-F238E27FC236}">
                <a16:creationId xmlns:a16="http://schemas.microsoft.com/office/drawing/2014/main" id="{1836643A-12F9-F75E-7F36-0955D1E667CA}"/>
              </a:ext>
            </a:extLst>
          </p:cNvPr>
          <p:cNvSpPr>
            <a:spLocks noGrp="1"/>
          </p:cNvSpPr>
          <p:nvPr>
            <p:ph type="title"/>
          </p:nvPr>
        </p:nvSpPr>
        <p:spPr>
          <a:xfrm>
            <a:off x="267200" y="265907"/>
            <a:ext cx="11474226" cy="989291"/>
          </a:xfrm>
        </p:spPr>
        <p:txBody>
          <a:bodyPr>
            <a:noAutofit/>
          </a:bodyPr>
          <a:lstStyle/>
          <a:p>
            <a:r>
              <a:rPr lang="en-US" sz="4400" dirty="0">
                <a:solidFill>
                  <a:schemeClr val="bg1"/>
                </a:solidFill>
              </a:rPr>
              <a:t>Trauma-informed Interviewing</a:t>
            </a:r>
          </a:p>
        </p:txBody>
      </p:sp>
      <p:sp>
        <p:nvSpPr>
          <p:cNvPr id="4" name="Text Placeholder 3">
            <a:extLst>
              <a:ext uri="{FF2B5EF4-FFF2-40B4-BE49-F238E27FC236}">
                <a16:creationId xmlns:a16="http://schemas.microsoft.com/office/drawing/2014/main" id="{47127139-7663-6206-8C74-330C5A03E96E}"/>
              </a:ext>
            </a:extLst>
          </p:cNvPr>
          <p:cNvSpPr>
            <a:spLocks noGrp="1"/>
          </p:cNvSpPr>
          <p:nvPr>
            <p:ph type="body" idx="1"/>
          </p:nvPr>
        </p:nvSpPr>
        <p:spPr>
          <a:xfrm>
            <a:off x="287078" y="1265275"/>
            <a:ext cx="11474225" cy="4540614"/>
          </a:xfrm>
        </p:spPr>
        <p:txBody>
          <a:bodyPr>
            <a:normAutofit fontScale="32500" lnSpcReduction="20000"/>
          </a:bodyPr>
          <a:lstStyle/>
          <a:p>
            <a:pPr>
              <a:lnSpc>
                <a:spcPct val="120000"/>
              </a:lnSpc>
              <a:spcBef>
                <a:spcPts val="0"/>
              </a:spcBef>
              <a:spcAft>
                <a:spcPts val="0"/>
              </a:spcAft>
            </a:pPr>
            <a:r>
              <a:rPr lang="en-US" sz="7400" b="1" dirty="0"/>
              <a:t>Prioritize Trust, Rapport, and Safety</a:t>
            </a:r>
            <a:r>
              <a:rPr lang="en-US" sz="7400" dirty="0"/>
              <a:t> </a:t>
            </a:r>
          </a:p>
          <a:p>
            <a:pPr lvl="1">
              <a:lnSpc>
                <a:spcPct val="120000"/>
              </a:lnSpc>
              <a:spcBef>
                <a:spcPts val="0"/>
              </a:spcBef>
              <a:spcAft>
                <a:spcPts val="0"/>
              </a:spcAft>
            </a:pPr>
            <a:r>
              <a:rPr lang="en-US" sz="7400" dirty="0"/>
              <a:t>Introduce yourself and explain your role</a:t>
            </a:r>
          </a:p>
          <a:p>
            <a:pPr lvl="1">
              <a:lnSpc>
                <a:spcPct val="120000"/>
              </a:lnSpc>
              <a:spcBef>
                <a:spcPts val="0"/>
              </a:spcBef>
              <a:spcAft>
                <a:spcPts val="0"/>
              </a:spcAft>
            </a:pPr>
            <a:r>
              <a:rPr lang="en-US" sz="7400" dirty="0"/>
              <a:t>Conduct interview in a safe and supportive setting</a:t>
            </a:r>
          </a:p>
          <a:p>
            <a:pPr lvl="1">
              <a:lnSpc>
                <a:spcPct val="120000"/>
              </a:lnSpc>
              <a:spcBef>
                <a:spcPts val="0"/>
              </a:spcBef>
              <a:spcAft>
                <a:spcPts val="0"/>
              </a:spcAft>
            </a:pPr>
            <a:r>
              <a:rPr lang="en-US" sz="7400" dirty="0"/>
              <a:t>Let the older adult know that they can ask questions and request breaks, and seek clarification </a:t>
            </a:r>
          </a:p>
          <a:p>
            <a:pPr>
              <a:lnSpc>
                <a:spcPct val="120000"/>
              </a:lnSpc>
              <a:spcBef>
                <a:spcPts val="0"/>
              </a:spcBef>
              <a:spcAft>
                <a:spcPts val="0"/>
              </a:spcAft>
            </a:pPr>
            <a:endParaRPr lang="en-US" sz="7400" b="1" dirty="0"/>
          </a:p>
          <a:p>
            <a:pPr>
              <a:lnSpc>
                <a:spcPct val="120000"/>
              </a:lnSpc>
              <a:spcBef>
                <a:spcPts val="0"/>
              </a:spcBef>
              <a:spcAft>
                <a:spcPts val="0"/>
              </a:spcAft>
            </a:pPr>
            <a:r>
              <a:rPr lang="en-US" sz="7400" b="1" dirty="0"/>
              <a:t>Recognize the Effects of Trauma on Memory and Behavior</a:t>
            </a:r>
            <a:r>
              <a:rPr lang="en-US" sz="7400" dirty="0"/>
              <a:t> </a:t>
            </a:r>
          </a:p>
          <a:p>
            <a:pPr lvl="1">
              <a:lnSpc>
                <a:spcPct val="120000"/>
              </a:lnSpc>
              <a:spcBef>
                <a:spcPts val="0"/>
              </a:spcBef>
              <a:spcAft>
                <a:spcPts val="0"/>
              </a:spcAft>
            </a:pPr>
            <a:r>
              <a:rPr lang="en-US" sz="7400" dirty="0"/>
              <a:t>Trauma can affect how people recall events, including the order of events, specific details, and emotional responses </a:t>
            </a:r>
          </a:p>
          <a:p>
            <a:pPr lvl="1">
              <a:lnSpc>
                <a:spcPct val="120000"/>
              </a:lnSpc>
              <a:spcBef>
                <a:spcPts val="0"/>
              </a:spcBef>
              <a:spcAft>
                <a:spcPts val="0"/>
              </a:spcAft>
            </a:pPr>
            <a:r>
              <a:rPr lang="en-US" sz="7400" dirty="0"/>
              <a:t>Recognize that trauma responses vary significantly from person to person</a:t>
            </a:r>
          </a:p>
          <a:p>
            <a:pPr marL="0" lvl="1" indent="0">
              <a:lnSpc>
                <a:spcPct val="120000"/>
              </a:lnSpc>
              <a:spcBef>
                <a:spcPts val="0"/>
              </a:spcBef>
              <a:spcAft>
                <a:spcPts val="0"/>
              </a:spcAft>
              <a:buNone/>
            </a:pPr>
            <a:endParaRPr lang="en-US" sz="6000" dirty="0"/>
          </a:p>
          <a:p>
            <a:endParaRPr lang="en-US" sz="4000" dirty="0">
              <a:latin typeface="Calibri" charset="0"/>
            </a:endParaRPr>
          </a:p>
        </p:txBody>
      </p:sp>
    </p:spTree>
    <p:extLst>
      <p:ext uri="{BB962C8B-B14F-4D97-AF65-F5344CB8AC3E}">
        <p14:creationId xmlns:p14="http://schemas.microsoft.com/office/powerpoint/2010/main" val="282062464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F76D0-4E18-C74B-29E0-45F1A84280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9710E8-0553-7709-C59A-CE47E61BED0E}"/>
              </a:ext>
            </a:extLst>
          </p:cNvPr>
          <p:cNvSpPr>
            <a:spLocks noGrp="1"/>
          </p:cNvSpPr>
          <p:nvPr>
            <p:ph type="sldNum" sz="quarter" idx="2"/>
          </p:nvPr>
        </p:nvSpPr>
        <p:spPr/>
        <p:txBody>
          <a:bodyPr/>
          <a:lstStyle/>
          <a:p>
            <a:fld id="{86CB4B4D-7CA3-9044-876B-883B54F8677D}" type="slidenum">
              <a:rPr lang="en-US" smtClean="0"/>
              <a:t>34</a:t>
            </a:fld>
            <a:endParaRPr lang="en-US"/>
          </a:p>
        </p:txBody>
      </p:sp>
      <p:sp>
        <p:nvSpPr>
          <p:cNvPr id="3" name="Title 2">
            <a:extLst>
              <a:ext uri="{FF2B5EF4-FFF2-40B4-BE49-F238E27FC236}">
                <a16:creationId xmlns:a16="http://schemas.microsoft.com/office/drawing/2014/main" id="{F70CA59C-0E57-6C4D-7018-D40BCAABA632}"/>
              </a:ext>
            </a:extLst>
          </p:cNvPr>
          <p:cNvSpPr>
            <a:spLocks noGrp="1"/>
          </p:cNvSpPr>
          <p:nvPr>
            <p:ph type="title"/>
          </p:nvPr>
        </p:nvSpPr>
        <p:spPr>
          <a:xfrm>
            <a:off x="287077" y="275984"/>
            <a:ext cx="11474226" cy="989291"/>
          </a:xfrm>
        </p:spPr>
        <p:txBody>
          <a:bodyPr>
            <a:noAutofit/>
          </a:bodyPr>
          <a:lstStyle/>
          <a:p>
            <a:r>
              <a:rPr lang="en-US" sz="4400" dirty="0">
                <a:solidFill>
                  <a:schemeClr val="bg1"/>
                </a:solidFill>
              </a:rPr>
              <a:t>Trauma-informed Interviewing</a:t>
            </a:r>
          </a:p>
        </p:txBody>
      </p:sp>
      <p:sp>
        <p:nvSpPr>
          <p:cNvPr id="4" name="Text Placeholder 3">
            <a:extLst>
              <a:ext uri="{FF2B5EF4-FFF2-40B4-BE49-F238E27FC236}">
                <a16:creationId xmlns:a16="http://schemas.microsoft.com/office/drawing/2014/main" id="{122C4DEF-4934-EBAB-4C50-0DD3808B4F00}"/>
              </a:ext>
            </a:extLst>
          </p:cNvPr>
          <p:cNvSpPr>
            <a:spLocks noGrp="1"/>
          </p:cNvSpPr>
          <p:nvPr>
            <p:ph type="body" idx="1"/>
          </p:nvPr>
        </p:nvSpPr>
        <p:spPr>
          <a:xfrm>
            <a:off x="287078" y="1265275"/>
            <a:ext cx="11474225" cy="3466214"/>
          </a:xfrm>
        </p:spPr>
        <p:txBody>
          <a:bodyPr>
            <a:normAutofit fontScale="25000" lnSpcReduction="20000"/>
          </a:bodyPr>
          <a:lstStyle/>
          <a:p>
            <a:pPr>
              <a:lnSpc>
                <a:spcPct val="120000"/>
              </a:lnSpc>
              <a:spcBef>
                <a:spcPts val="0"/>
              </a:spcBef>
              <a:spcAft>
                <a:spcPts val="0"/>
              </a:spcAft>
            </a:pPr>
            <a:r>
              <a:rPr lang="en-US" sz="9200" b="1" dirty="0"/>
              <a:t>Use Open-Ended, Nonjudgmental Questions</a:t>
            </a:r>
            <a:r>
              <a:rPr lang="en-US" sz="9200" dirty="0"/>
              <a:t> </a:t>
            </a:r>
          </a:p>
          <a:p>
            <a:pPr lvl="1">
              <a:lnSpc>
                <a:spcPct val="120000"/>
              </a:lnSpc>
              <a:spcBef>
                <a:spcPts val="0"/>
              </a:spcBef>
              <a:spcAft>
                <a:spcPts val="0"/>
              </a:spcAft>
            </a:pPr>
            <a:r>
              <a:rPr lang="en-US" sz="9200" dirty="0"/>
              <a:t>Begin with prompts such as, "Can you tell me what happened?" rather than leading questions </a:t>
            </a:r>
          </a:p>
          <a:p>
            <a:pPr lvl="1">
              <a:lnSpc>
                <a:spcPct val="120000"/>
              </a:lnSpc>
              <a:spcBef>
                <a:spcPts val="0"/>
              </a:spcBef>
              <a:spcAft>
                <a:spcPts val="0"/>
              </a:spcAft>
            </a:pPr>
            <a:r>
              <a:rPr lang="en-US" sz="9200" dirty="0"/>
              <a:t>Allow the person to tell their story in their own words</a:t>
            </a:r>
          </a:p>
          <a:p>
            <a:pPr lvl="1">
              <a:lnSpc>
                <a:spcPct val="120000"/>
              </a:lnSpc>
              <a:spcBef>
                <a:spcPts val="0"/>
              </a:spcBef>
              <a:spcAft>
                <a:spcPts val="0"/>
              </a:spcAft>
            </a:pPr>
            <a:r>
              <a:rPr lang="en-US" sz="9200" dirty="0"/>
              <a:t>Avoid questions that imply blame, such as "Why didn't you leave?" or "Why didn't you report this sooner?" </a:t>
            </a:r>
          </a:p>
          <a:p>
            <a:pPr marL="0" lvl="1" indent="0">
              <a:lnSpc>
                <a:spcPct val="120000"/>
              </a:lnSpc>
              <a:spcBef>
                <a:spcPts val="0"/>
              </a:spcBef>
              <a:spcAft>
                <a:spcPts val="0"/>
              </a:spcAft>
              <a:buNone/>
            </a:pPr>
            <a:endParaRPr lang="en-US" sz="9200" dirty="0"/>
          </a:p>
          <a:p>
            <a:pPr>
              <a:lnSpc>
                <a:spcPct val="120000"/>
              </a:lnSpc>
              <a:spcBef>
                <a:spcPts val="0"/>
              </a:spcBef>
              <a:spcAft>
                <a:spcPts val="0"/>
              </a:spcAft>
            </a:pPr>
            <a:r>
              <a:rPr lang="en-US" sz="9200" b="1" dirty="0"/>
              <a:t>Provide Choice and Control When Possible</a:t>
            </a:r>
            <a:r>
              <a:rPr lang="en-US" sz="9200" dirty="0"/>
              <a:t> </a:t>
            </a:r>
          </a:p>
          <a:p>
            <a:pPr lvl="1">
              <a:lnSpc>
                <a:spcPct val="120000"/>
              </a:lnSpc>
              <a:spcBef>
                <a:spcPts val="0"/>
              </a:spcBef>
              <a:spcAft>
                <a:spcPts val="0"/>
              </a:spcAft>
            </a:pPr>
            <a:r>
              <a:rPr lang="en-US" sz="9200" dirty="0"/>
              <a:t>Explain the interview process and what will happen next </a:t>
            </a:r>
          </a:p>
          <a:p>
            <a:pPr lvl="1">
              <a:lnSpc>
                <a:spcPct val="120000"/>
              </a:lnSpc>
              <a:spcBef>
                <a:spcPts val="0"/>
              </a:spcBef>
              <a:spcAft>
                <a:spcPts val="0"/>
              </a:spcAft>
            </a:pPr>
            <a:r>
              <a:rPr lang="en-US" sz="9200" dirty="0"/>
              <a:t>Help restore a sense of control to reduce stress and improve communication</a:t>
            </a:r>
          </a:p>
          <a:p>
            <a:pPr lvl="1">
              <a:lnSpc>
                <a:spcPct val="120000"/>
              </a:lnSpc>
              <a:spcBef>
                <a:spcPts val="0"/>
              </a:spcBef>
              <a:spcAft>
                <a:spcPts val="0"/>
              </a:spcAft>
            </a:pPr>
            <a:endParaRPr lang="en-US" sz="9200" dirty="0"/>
          </a:p>
          <a:p>
            <a:pPr>
              <a:lnSpc>
                <a:spcPct val="120000"/>
              </a:lnSpc>
              <a:spcBef>
                <a:spcPts val="0"/>
              </a:spcBef>
              <a:spcAft>
                <a:spcPts val="0"/>
              </a:spcAft>
            </a:pPr>
            <a:r>
              <a:rPr lang="en-US" sz="9200" b="1" dirty="0"/>
              <a:t>Monitor and Respond to Signs of Distress</a:t>
            </a:r>
            <a:r>
              <a:rPr lang="en-US" sz="9200" dirty="0"/>
              <a:t> </a:t>
            </a:r>
          </a:p>
          <a:p>
            <a:pPr lvl="1">
              <a:lnSpc>
                <a:spcPct val="120000"/>
              </a:lnSpc>
              <a:spcBef>
                <a:spcPts val="0"/>
              </a:spcBef>
              <a:spcAft>
                <a:spcPts val="0"/>
              </a:spcAft>
            </a:pPr>
            <a:r>
              <a:rPr lang="en-US" sz="9200" dirty="0"/>
              <a:t>Pause when necessary</a:t>
            </a:r>
          </a:p>
          <a:p>
            <a:pPr lvl="1">
              <a:lnSpc>
                <a:spcPct val="120000"/>
              </a:lnSpc>
              <a:spcBef>
                <a:spcPts val="0"/>
              </a:spcBef>
              <a:spcAft>
                <a:spcPts val="0"/>
              </a:spcAft>
            </a:pPr>
            <a:r>
              <a:rPr lang="en-US" sz="9200" dirty="0"/>
              <a:t>Maintain a calm, professional demeanor and avoid pressuring the person to continue</a:t>
            </a:r>
          </a:p>
          <a:p>
            <a:endParaRPr lang="en-US" sz="4000" dirty="0">
              <a:latin typeface="Calibri" charset="0"/>
            </a:endParaRPr>
          </a:p>
        </p:txBody>
      </p:sp>
    </p:spTree>
    <p:extLst>
      <p:ext uri="{BB962C8B-B14F-4D97-AF65-F5344CB8AC3E}">
        <p14:creationId xmlns:p14="http://schemas.microsoft.com/office/powerpoint/2010/main" val="363778376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1384-B84F-227E-5183-48AB99AEE5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4367CE-4E6F-9D28-E85E-D043E6B1CF72}"/>
              </a:ext>
            </a:extLst>
          </p:cNvPr>
          <p:cNvSpPr>
            <a:spLocks noGrp="1"/>
          </p:cNvSpPr>
          <p:nvPr>
            <p:ph type="sldNum" sz="quarter" idx="2"/>
          </p:nvPr>
        </p:nvSpPr>
        <p:spPr/>
        <p:txBody>
          <a:bodyPr/>
          <a:lstStyle/>
          <a:p>
            <a:fld id="{86CB4B4D-7CA3-9044-876B-883B54F8677D}" type="slidenum">
              <a:rPr lang="en-US" smtClean="0"/>
              <a:t>35</a:t>
            </a:fld>
            <a:endParaRPr lang="en-US"/>
          </a:p>
        </p:txBody>
      </p:sp>
      <p:sp>
        <p:nvSpPr>
          <p:cNvPr id="3" name="Title 2">
            <a:extLst>
              <a:ext uri="{FF2B5EF4-FFF2-40B4-BE49-F238E27FC236}">
                <a16:creationId xmlns:a16="http://schemas.microsoft.com/office/drawing/2014/main" id="{4272DFE9-A301-1A22-9F1A-D41F98229068}"/>
              </a:ext>
            </a:extLst>
          </p:cNvPr>
          <p:cNvSpPr>
            <a:spLocks noGrp="1"/>
          </p:cNvSpPr>
          <p:nvPr>
            <p:ph type="title"/>
          </p:nvPr>
        </p:nvSpPr>
        <p:spPr>
          <a:xfrm>
            <a:off x="267200" y="184467"/>
            <a:ext cx="11474226" cy="989291"/>
          </a:xfrm>
        </p:spPr>
        <p:txBody>
          <a:bodyPr>
            <a:noAutofit/>
          </a:bodyPr>
          <a:lstStyle/>
          <a:p>
            <a:r>
              <a:rPr lang="en-US" sz="4400" dirty="0">
                <a:solidFill>
                  <a:schemeClr val="bg1"/>
                </a:solidFill>
              </a:rPr>
              <a:t>Common Assumptions About Elder Fraud</a:t>
            </a:r>
          </a:p>
        </p:txBody>
      </p:sp>
      <p:sp>
        <p:nvSpPr>
          <p:cNvPr id="4" name="Text Placeholder 3">
            <a:extLst>
              <a:ext uri="{FF2B5EF4-FFF2-40B4-BE49-F238E27FC236}">
                <a16:creationId xmlns:a16="http://schemas.microsoft.com/office/drawing/2014/main" id="{EEA39A26-C3A6-8E8A-5572-3E556006B294}"/>
              </a:ext>
            </a:extLst>
          </p:cNvPr>
          <p:cNvSpPr>
            <a:spLocks noGrp="1"/>
          </p:cNvSpPr>
          <p:nvPr>
            <p:ph type="body" idx="1"/>
          </p:nvPr>
        </p:nvSpPr>
        <p:spPr>
          <a:xfrm>
            <a:off x="3179135" y="2902687"/>
            <a:ext cx="10805450" cy="2020187"/>
          </a:xfrm>
        </p:spPr>
        <p:txBody>
          <a:bodyPr>
            <a:normAutofit/>
          </a:bodyPr>
          <a:lstStyle/>
          <a:p>
            <a:r>
              <a:rPr lang="en-US" sz="3600" dirty="0">
                <a:latin typeface="Source Sans Pro" panose="020B0503030403020204" pitchFamily="34" charset="0"/>
                <a:ea typeface="Source Sans Pro" panose="020B0503030403020204" pitchFamily="34" charset="0"/>
              </a:rPr>
              <a:t>“No victim, no case.”</a:t>
            </a:r>
            <a:endParaRPr lang="en-US" sz="4000" dirty="0">
              <a:latin typeface="Calibri" charset="0"/>
            </a:endParaRPr>
          </a:p>
        </p:txBody>
      </p:sp>
    </p:spTree>
    <p:extLst>
      <p:ext uri="{BB962C8B-B14F-4D97-AF65-F5344CB8AC3E}">
        <p14:creationId xmlns:p14="http://schemas.microsoft.com/office/powerpoint/2010/main" val="69554358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270C3-9F0D-B2A5-F351-FB5750BCAD2E}"/>
              </a:ext>
            </a:extLst>
          </p:cNvPr>
          <p:cNvSpPr>
            <a:spLocks noGrp="1"/>
          </p:cNvSpPr>
          <p:nvPr>
            <p:ph type="sldNum" sz="quarter" idx="2"/>
          </p:nvPr>
        </p:nvSpPr>
        <p:spPr/>
        <p:txBody>
          <a:bodyPr/>
          <a:lstStyle/>
          <a:p>
            <a:fld id="{86CB4B4D-7CA3-9044-876B-883B54F8677D}" type="slidenum">
              <a:rPr lang="en-US" smtClean="0"/>
              <a:t>36</a:t>
            </a:fld>
            <a:endParaRPr lang="en-US"/>
          </a:p>
        </p:txBody>
      </p:sp>
      <p:sp>
        <p:nvSpPr>
          <p:cNvPr id="3" name="Title 2">
            <a:extLst>
              <a:ext uri="{FF2B5EF4-FFF2-40B4-BE49-F238E27FC236}">
                <a16:creationId xmlns:a16="http://schemas.microsoft.com/office/drawing/2014/main" id="{30DE9A17-D18F-B239-BA72-43656A9C1F43}"/>
              </a:ext>
            </a:extLst>
          </p:cNvPr>
          <p:cNvSpPr>
            <a:spLocks noGrp="1"/>
          </p:cNvSpPr>
          <p:nvPr>
            <p:ph type="title"/>
          </p:nvPr>
        </p:nvSpPr>
        <p:spPr>
          <a:xfrm>
            <a:off x="233916" y="0"/>
            <a:ext cx="11507510" cy="794646"/>
          </a:xfrm>
        </p:spPr>
        <p:txBody>
          <a:bodyPr>
            <a:noAutofit/>
          </a:bodyPr>
          <a:lstStyle/>
          <a:p>
            <a:r>
              <a:rPr lang="en-US" sz="4400" dirty="0">
                <a:solidFill>
                  <a:schemeClr val="bg1"/>
                </a:solidFill>
              </a:rPr>
              <a:t>These Crimes Can Often Be Proved at Trial Even if the  Victim Can’t Testify</a:t>
            </a:r>
          </a:p>
        </p:txBody>
      </p:sp>
      <p:sp>
        <p:nvSpPr>
          <p:cNvPr id="4" name="Text Placeholder 3">
            <a:extLst>
              <a:ext uri="{FF2B5EF4-FFF2-40B4-BE49-F238E27FC236}">
                <a16:creationId xmlns:a16="http://schemas.microsoft.com/office/drawing/2014/main" id="{B17B29DE-25A4-60C7-AA1F-0036007D4962}"/>
              </a:ext>
            </a:extLst>
          </p:cNvPr>
          <p:cNvSpPr>
            <a:spLocks noGrp="1"/>
          </p:cNvSpPr>
          <p:nvPr>
            <p:ph type="body" idx="1"/>
          </p:nvPr>
        </p:nvSpPr>
        <p:spPr/>
        <p:txBody>
          <a:bodyPr>
            <a:normAutofit/>
          </a:bodyPr>
          <a:lstStyle/>
          <a:p>
            <a:pPr marL="457200" indent="-457200">
              <a:buFont typeface="Arial" panose="020B0604020202020204" pitchFamily="34" charset="0"/>
              <a:buChar char="•"/>
            </a:pPr>
            <a:r>
              <a:rPr lang="en-US" sz="2800" dirty="0"/>
              <a:t>A number of states have elder hearsay statutes that specifically address the admissibility of statements of older and/or vulnerable adult victims when they are not available to testify</a:t>
            </a:r>
          </a:p>
          <a:p>
            <a:pPr marL="342900" indent="-342900">
              <a:buFont typeface="Arial" panose="020B0604020202020204" pitchFamily="34" charset="0"/>
              <a:buChar char="•"/>
            </a:pPr>
            <a:r>
              <a:rPr lang="en-US" sz="2800" dirty="0"/>
              <a:t>Talk with your local prosecutor about options in your state. This way we keep feeding them back to the prosecutors and they are, hopefully, more or better informed.</a:t>
            </a:r>
          </a:p>
          <a:p>
            <a:endParaRPr lang="en-US" sz="2800" dirty="0"/>
          </a:p>
        </p:txBody>
      </p:sp>
    </p:spTree>
    <p:extLst>
      <p:ext uri="{BB962C8B-B14F-4D97-AF65-F5344CB8AC3E}">
        <p14:creationId xmlns:p14="http://schemas.microsoft.com/office/powerpoint/2010/main" val="308610408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5C53E-BE0F-6B49-E1DF-80B98DC081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5BD7F-77E5-2219-4F07-07E5FB459549}"/>
              </a:ext>
            </a:extLst>
          </p:cNvPr>
          <p:cNvSpPr>
            <a:spLocks noGrp="1"/>
          </p:cNvSpPr>
          <p:nvPr>
            <p:ph type="sldNum" sz="quarter" idx="2"/>
          </p:nvPr>
        </p:nvSpPr>
        <p:spPr/>
        <p:txBody>
          <a:bodyPr/>
          <a:lstStyle/>
          <a:p>
            <a:fld id="{86CB4B4D-7CA3-9044-876B-883B54F8677D}" type="slidenum">
              <a:rPr lang="en-US" smtClean="0"/>
              <a:t>37</a:t>
            </a:fld>
            <a:endParaRPr lang="en-US"/>
          </a:p>
        </p:txBody>
      </p:sp>
      <p:sp>
        <p:nvSpPr>
          <p:cNvPr id="3" name="Title 2">
            <a:extLst>
              <a:ext uri="{FF2B5EF4-FFF2-40B4-BE49-F238E27FC236}">
                <a16:creationId xmlns:a16="http://schemas.microsoft.com/office/drawing/2014/main" id="{86B40BF2-9C05-154B-FECB-C05B0094795F}"/>
              </a:ext>
            </a:extLst>
          </p:cNvPr>
          <p:cNvSpPr>
            <a:spLocks noGrp="1"/>
          </p:cNvSpPr>
          <p:nvPr>
            <p:ph type="title"/>
          </p:nvPr>
        </p:nvSpPr>
        <p:spPr>
          <a:xfrm>
            <a:off x="171830" y="0"/>
            <a:ext cx="11330610" cy="794646"/>
          </a:xfrm>
        </p:spPr>
        <p:txBody>
          <a:bodyPr>
            <a:noAutofit/>
          </a:bodyPr>
          <a:lstStyle/>
          <a:p>
            <a:r>
              <a:rPr lang="en-US" sz="4400" dirty="0">
                <a:solidFill>
                  <a:schemeClr val="bg1"/>
                </a:solidFill>
              </a:rPr>
              <a:t>These Crimes Can Often Be Proved at Trial Even if the  Victim Can’t Testify</a:t>
            </a:r>
          </a:p>
        </p:txBody>
      </p:sp>
      <p:sp>
        <p:nvSpPr>
          <p:cNvPr id="4" name="Text Placeholder 3">
            <a:extLst>
              <a:ext uri="{FF2B5EF4-FFF2-40B4-BE49-F238E27FC236}">
                <a16:creationId xmlns:a16="http://schemas.microsoft.com/office/drawing/2014/main" id="{62B6718F-FB72-7792-7CE1-BBD9BD3354B8}"/>
              </a:ext>
            </a:extLst>
          </p:cNvPr>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sz="2800" dirty="0"/>
              <a:t>Some of the victim’s statements may be admissible under the hearsay rules even if the victim is unavailable, such as statements that are:</a:t>
            </a:r>
          </a:p>
          <a:p>
            <a:pPr marL="596900" lvl="1" indent="-342900">
              <a:buFont typeface="Arial" panose="020B0604020202020204" pitchFamily="34" charset="0"/>
              <a:buChar char="•"/>
            </a:pPr>
            <a:r>
              <a:rPr lang="en-US" sz="2800" dirty="0"/>
              <a:t>Excited utterances</a:t>
            </a:r>
          </a:p>
          <a:p>
            <a:pPr marL="596900" lvl="1" indent="-342900">
              <a:buFont typeface="Arial" panose="020B0604020202020204" pitchFamily="34" charset="0"/>
              <a:buChar char="•"/>
            </a:pPr>
            <a:r>
              <a:rPr lang="en-US" sz="2800" dirty="0"/>
              <a:t>Present sense impressions</a:t>
            </a:r>
          </a:p>
          <a:p>
            <a:pPr marL="596900" lvl="1" indent="-342900">
              <a:buFont typeface="Arial" panose="020B0604020202020204" pitchFamily="34" charset="0"/>
              <a:buChar char="•"/>
            </a:pPr>
            <a:r>
              <a:rPr lang="en-US" sz="2800" dirty="0"/>
              <a:t>Statements of then-existing state of mind</a:t>
            </a:r>
          </a:p>
          <a:p>
            <a:pPr marL="596900" lvl="1" indent="-342900">
              <a:buFont typeface="Arial" panose="020B0604020202020204" pitchFamily="34" charset="0"/>
              <a:buChar char="•"/>
            </a:pPr>
            <a:r>
              <a:rPr lang="en-US" sz="2800" dirty="0"/>
              <a:t>Statement of intent</a:t>
            </a:r>
          </a:p>
          <a:p>
            <a:pPr marL="596900" lvl="1" indent="-342900">
              <a:buFont typeface="Arial" panose="020B0604020202020204" pitchFamily="34" charset="0"/>
              <a:buChar char="•"/>
            </a:pPr>
            <a:r>
              <a:rPr lang="en-US" sz="2800" dirty="0"/>
              <a:t>Statements not offered to prove the truth of the matter asserted</a:t>
            </a:r>
          </a:p>
        </p:txBody>
      </p:sp>
    </p:spTree>
    <p:extLst>
      <p:ext uri="{BB962C8B-B14F-4D97-AF65-F5344CB8AC3E}">
        <p14:creationId xmlns:p14="http://schemas.microsoft.com/office/powerpoint/2010/main" val="384527726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A9D21-45AD-AB57-A60A-B779F221A0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900B63-7E6C-696B-89E6-8E686C6549AC}"/>
              </a:ext>
            </a:extLst>
          </p:cNvPr>
          <p:cNvSpPr>
            <a:spLocks noGrp="1"/>
          </p:cNvSpPr>
          <p:nvPr>
            <p:ph type="title"/>
          </p:nvPr>
        </p:nvSpPr>
        <p:spPr>
          <a:xfrm>
            <a:off x="170121" y="74428"/>
            <a:ext cx="11434477" cy="720218"/>
          </a:xfrm>
        </p:spPr>
        <p:txBody>
          <a:bodyPr>
            <a:noAutofit/>
          </a:bodyPr>
          <a:lstStyle/>
          <a:p>
            <a:r>
              <a:rPr lang="en-US" sz="4400" dirty="0">
                <a:solidFill>
                  <a:schemeClr val="bg1"/>
                </a:solidFill>
              </a:rPr>
              <a:t>Other Relevant Evidence to Obtain </a:t>
            </a:r>
            <a:br>
              <a:rPr lang="en-US" sz="4400" dirty="0">
                <a:solidFill>
                  <a:schemeClr val="bg1"/>
                </a:solidFill>
              </a:rPr>
            </a:br>
            <a:r>
              <a:rPr lang="en-US" sz="4400" dirty="0">
                <a:solidFill>
                  <a:schemeClr val="bg1"/>
                </a:solidFill>
              </a:rPr>
              <a:t>in a Fraud / Scam Investigation</a:t>
            </a:r>
          </a:p>
        </p:txBody>
      </p:sp>
      <p:sp>
        <p:nvSpPr>
          <p:cNvPr id="4" name="Text Placeholder 3">
            <a:extLst>
              <a:ext uri="{FF2B5EF4-FFF2-40B4-BE49-F238E27FC236}">
                <a16:creationId xmlns:a16="http://schemas.microsoft.com/office/drawing/2014/main" id="{F599B792-5DD2-674C-F083-EA1A5A8C4A88}"/>
              </a:ext>
            </a:extLst>
          </p:cNvPr>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sz="2400" dirty="0"/>
              <a:t>Victim and suspect (if possible) financial records documenting the transaction</a:t>
            </a:r>
          </a:p>
          <a:p>
            <a:pPr marL="342900" indent="-342900">
              <a:buFont typeface="Arial" panose="020B0604020202020204" pitchFamily="34" charset="0"/>
              <a:buChar char="•"/>
            </a:pPr>
            <a:r>
              <a:rPr lang="en-US" sz="2400" dirty="0"/>
              <a:t>Communications between victim and  perpetrator:</a:t>
            </a:r>
          </a:p>
          <a:p>
            <a:pPr marL="596900" lvl="1" indent="-342900">
              <a:buFont typeface="Arial" panose="020B0604020202020204" pitchFamily="34" charset="0"/>
              <a:buChar char="•"/>
            </a:pPr>
            <a:r>
              <a:rPr lang="en-US" sz="2400" dirty="0"/>
              <a:t>Texts, emails, voice mail messages, Facebook/social media messaging</a:t>
            </a:r>
          </a:p>
          <a:p>
            <a:pPr marL="342900" indent="-342900">
              <a:buFont typeface="Arial" panose="020B0604020202020204" pitchFamily="34" charset="0"/>
              <a:buChar char="•"/>
            </a:pPr>
            <a:r>
              <a:rPr lang="en-US" sz="2400" dirty="0"/>
              <a:t>Documents from the perpetrator:</a:t>
            </a:r>
          </a:p>
          <a:p>
            <a:pPr marL="596900" lvl="1" indent="-342900">
              <a:buFont typeface="Arial" panose="020B0604020202020204" pitchFamily="34" charset="0"/>
              <a:buChar char="•"/>
            </a:pPr>
            <a:r>
              <a:rPr lang="en-US" sz="2400" dirty="0"/>
              <a:t>Letters, bills, contracts, estimates, business cards</a:t>
            </a:r>
          </a:p>
          <a:p>
            <a:pPr marL="342900" indent="-342900">
              <a:buFont typeface="Arial" panose="020B0604020202020204" pitchFamily="34" charset="0"/>
              <a:buChar char="•"/>
            </a:pPr>
            <a:r>
              <a:rPr lang="en-US" sz="2400" dirty="0"/>
              <a:t>Interviews of family, friends, neighbors who observed scammers, witnessed interactions between scammer and victim, spoke with victim about the scam</a:t>
            </a:r>
          </a:p>
          <a:p>
            <a:pPr marL="342900" indent="-342900">
              <a:buFont typeface="Arial" panose="020B0604020202020204" pitchFamily="34" charset="0"/>
              <a:buChar char="•"/>
            </a:pPr>
            <a:r>
              <a:rPr lang="en-US" sz="2400" dirty="0"/>
              <a:t>If contractor scam, photos of work done, estimate of what victim should have paid </a:t>
            </a:r>
          </a:p>
        </p:txBody>
      </p:sp>
    </p:spTree>
    <p:extLst>
      <p:ext uri="{BB962C8B-B14F-4D97-AF65-F5344CB8AC3E}">
        <p14:creationId xmlns:p14="http://schemas.microsoft.com/office/powerpoint/2010/main" val="112939411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E31862-0404-F543-81DB-CDEA8992E543}"/>
              </a:ext>
            </a:extLst>
          </p:cNvPr>
          <p:cNvSpPr>
            <a:spLocks noGrp="1"/>
          </p:cNvSpPr>
          <p:nvPr>
            <p:ph type="title"/>
          </p:nvPr>
        </p:nvSpPr>
        <p:spPr>
          <a:xfrm>
            <a:off x="410816" y="271976"/>
            <a:ext cx="11330610" cy="881649"/>
          </a:xfrm>
        </p:spPr>
        <p:txBody>
          <a:bodyPr>
            <a:noAutofit/>
          </a:bodyPr>
          <a:lstStyle/>
          <a:p>
            <a:r>
              <a:rPr lang="en-US" sz="4400" dirty="0">
                <a:solidFill>
                  <a:schemeClr val="bg1"/>
                </a:solidFill>
              </a:rPr>
              <a:t>Practice Tips</a:t>
            </a:r>
          </a:p>
        </p:txBody>
      </p:sp>
      <p:sp>
        <p:nvSpPr>
          <p:cNvPr id="4" name="Text Placeholder 3">
            <a:extLst>
              <a:ext uri="{FF2B5EF4-FFF2-40B4-BE49-F238E27FC236}">
                <a16:creationId xmlns:a16="http://schemas.microsoft.com/office/drawing/2014/main" id="{29762092-C348-CD0A-B62E-C78469D62311}"/>
              </a:ext>
            </a:extLst>
          </p:cNvPr>
          <p:cNvSpPr>
            <a:spLocks noGrp="1"/>
          </p:cNvSpPr>
          <p:nvPr>
            <p:ph type="body" idx="1"/>
          </p:nvPr>
        </p:nvSpPr>
        <p:spPr>
          <a:xfrm>
            <a:off x="410816" y="1571897"/>
            <a:ext cx="11330610" cy="4718733"/>
          </a:xfrm>
        </p:spPr>
        <p:txBody>
          <a:bodyPr>
            <a:normAutofit fontScale="92500" lnSpcReduction="10000"/>
          </a:bodyPr>
          <a:lstStyle/>
          <a:p>
            <a:pPr marL="457200" indent="-457200">
              <a:lnSpc>
                <a:spcPct val="120000"/>
              </a:lnSpc>
              <a:spcBef>
                <a:spcPts val="0"/>
              </a:spcBef>
              <a:spcAft>
                <a:spcPts val="0"/>
              </a:spcAft>
              <a:buFont typeface="Arial" panose="020B0604020202020204" pitchFamily="34" charset="0"/>
              <a:buChar char="•"/>
            </a:pPr>
            <a:r>
              <a:rPr lang="en-US" sz="2600" dirty="0"/>
              <a:t>Collaborate with your prosecutor from the beginning of the investigation regarding likely charges, evidence collection, interviews, and the investigation</a:t>
            </a:r>
          </a:p>
          <a:p>
            <a:pPr marL="457200" indent="-457200">
              <a:lnSpc>
                <a:spcPct val="120000"/>
              </a:lnSpc>
              <a:spcBef>
                <a:spcPts val="0"/>
              </a:spcBef>
              <a:spcAft>
                <a:spcPts val="0"/>
              </a:spcAft>
              <a:buFont typeface="Arial" panose="020B0604020202020204" pitchFamily="34" charset="0"/>
              <a:buChar char="•"/>
            </a:pPr>
            <a:endParaRPr lang="en-US" sz="2600" dirty="0"/>
          </a:p>
          <a:p>
            <a:pPr marL="457200" indent="-457200">
              <a:lnSpc>
                <a:spcPct val="120000"/>
              </a:lnSpc>
              <a:spcBef>
                <a:spcPts val="0"/>
              </a:spcBef>
              <a:spcAft>
                <a:spcPts val="0"/>
              </a:spcAft>
              <a:buFont typeface="Arial" panose="020B0604020202020204" pitchFamily="34" charset="0"/>
              <a:buChar char="•"/>
            </a:pPr>
            <a:r>
              <a:rPr lang="en-US" sz="2600" dirty="0"/>
              <a:t>Seek expert guidance from a capacity expert such as  a geriatrician, </a:t>
            </a:r>
            <a:r>
              <a:rPr lang="en-US" sz="2600" dirty="0" err="1"/>
              <a:t>gero</a:t>
            </a:r>
            <a:r>
              <a:rPr lang="en-US" sz="2600" dirty="0"/>
              <a:t>-psychologist, geriatric psychiatrist, or neuro-</a:t>
            </a:r>
            <a:r>
              <a:rPr lang="en-US" sz="2600" dirty="0" err="1"/>
              <a:t>pyschologist</a:t>
            </a:r>
            <a:r>
              <a:rPr lang="en-US" sz="2600" dirty="0"/>
              <a:t> to assess capacity </a:t>
            </a:r>
          </a:p>
          <a:p>
            <a:pPr marL="457200" indent="-457200">
              <a:lnSpc>
                <a:spcPct val="120000"/>
              </a:lnSpc>
              <a:spcBef>
                <a:spcPts val="0"/>
              </a:spcBef>
              <a:spcAft>
                <a:spcPts val="0"/>
              </a:spcAft>
              <a:buFont typeface="Arial" panose="020B0604020202020204" pitchFamily="34" charset="0"/>
              <a:buChar char="•"/>
            </a:pPr>
            <a:endParaRPr lang="en-US" sz="2600" dirty="0"/>
          </a:p>
          <a:p>
            <a:pPr marL="457200" indent="-457200">
              <a:lnSpc>
                <a:spcPct val="120000"/>
              </a:lnSpc>
              <a:spcBef>
                <a:spcPts val="0"/>
              </a:spcBef>
              <a:spcAft>
                <a:spcPts val="0"/>
              </a:spcAft>
              <a:buFont typeface="Arial" panose="020B0604020202020204" pitchFamily="34" charset="0"/>
              <a:buChar char="•"/>
            </a:pPr>
            <a:r>
              <a:rPr lang="en-US" sz="2600" dirty="0"/>
              <a:t>Seek expert assistance from a forensic accountant to help you identify and analyze the relevant financial records</a:t>
            </a:r>
          </a:p>
          <a:p>
            <a:pPr marL="457200" indent="-457200">
              <a:lnSpc>
                <a:spcPct val="120000"/>
              </a:lnSpc>
              <a:spcBef>
                <a:spcPts val="0"/>
              </a:spcBef>
              <a:spcAft>
                <a:spcPts val="0"/>
              </a:spcAft>
              <a:buFont typeface="Arial" panose="020B0604020202020204" pitchFamily="34" charset="0"/>
              <a:buChar char="•"/>
            </a:pPr>
            <a:endParaRPr lang="en-US" sz="2600" dirty="0"/>
          </a:p>
          <a:p>
            <a:pPr marL="457200" indent="-457200">
              <a:lnSpc>
                <a:spcPct val="120000"/>
              </a:lnSpc>
              <a:spcBef>
                <a:spcPts val="0"/>
              </a:spcBef>
              <a:spcAft>
                <a:spcPts val="0"/>
              </a:spcAft>
              <a:buFont typeface="Arial" panose="020B0604020202020204" pitchFamily="34" charset="0"/>
              <a:buChar char="•"/>
            </a:pPr>
            <a:r>
              <a:rPr lang="en-US" sz="2600" dirty="0"/>
              <a:t>Talk with your state or regional fusion center to identify intelligence, investigative leads, patterns, and possible connections to other cases.</a:t>
            </a:r>
          </a:p>
          <a:p>
            <a:pPr marL="342900" indent="-342900">
              <a:lnSpc>
                <a:spcPct val="120000"/>
              </a:lnSpc>
              <a:spcBef>
                <a:spcPts val="0"/>
              </a:spcBef>
              <a:spcAft>
                <a:spcPts val="0"/>
              </a:spcAft>
              <a:buFont typeface="Arial" panose="020B0604020202020204" pitchFamily="34" charset="0"/>
              <a:buChar char="•"/>
            </a:pPr>
            <a:endParaRPr lang="en-US" sz="2400" dirty="0">
              <a:hlinkClick r:id="rId3"/>
            </a:endParaRPr>
          </a:p>
          <a:p>
            <a:pPr marL="457200" lvl="2" indent="0">
              <a:buNone/>
            </a:pPr>
            <a:endParaRPr lang="en-US" sz="2800" dirty="0"/>
          </a:p>
        </p:txBody>
      </p:sp>
    </p:spTree>
    <p:extLst>
      <p:ext uri="{BB962C8B-B14F-4D97-AF65-F5344CB8AC3E}">
        <p14:creationId xmlns:p14="http://schemas.microsoft.com/office/powerpoint/2010/main" val="24656152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CA402-42AB-6889-2E66-135BBAD213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4D665-BDB5-8E2F-35AD-38E8E10909C2}"/>
              </a:ext>
            </a:extLst>
          </p:cNvPr>
          <p:cNvSpPr>
            <a:spLocks noGrp="1"/>
          </p:cNvSpPr>
          <p:nvPr>
            <p:ph type="sldNum" sz="quarter" idx="2"/>
          </p:nvPr>
        </p:nvSpPr>
        <p:spPr/>
        <p:txBody>
          <a:bodyPr/>
          <a:lstStyle/>
          <a:p>
            <a:fld id="{86CB4B4D-7CA3-9044-876B-883B54F8677D}" type="slidenum">
              <a:rPr lang="en-US" smtClean="0"/>
              <a:t>4</a:t>
            </a:fld>
            <a:endParaRPr lang="en-US"/>
          </a:p>
        </p:txBody>
      </p:sp>
      <p:sp>
        <p:nvSpPr>
          <p:cNvPr id="3" name="Title 2">
            <a:extLst>
              <a:ext uri="{FF2B5EF4-FFF2-40B4-BE49-F238E27FC236}">
                <a16:creationId xmlns:a16="http://schemas.microsoft.com/office/drawing/2014/main" id="{4916EA52-46CF-3BD0-E25F-FBF60C8955A0}"/>
              </a:ext>
            </a:extLst>
          </p:cNvPr>
          <p:cNvSpPr>
            <a:spLocks noGrp="1"/>
          </p:cNvSpPr>
          <p:nvPr>
            <p:ph type="title"/>
          </p:nvPr>
        </p:nvSpPr>
        <p:spPr>
          <a:xfrm>
            <a:off x="417442" y="311076"/>
            <a:ext cx="11330610" cy="1028107"/>
          </a:xfrm>
        </p:spPr>
        <p:txBody>
          <a:bodyPr>
            <a:normAutofit/>
          </a:bodyPr>
          <a:lstStyle/>
          <a:p>
            <a:r>
              <a:rPr lang="en-US" sz="4400" dirty="0">
                <a:solidFill>
                  <a:schemeClr val="bg1"/>
                </a:solidFill>
              </a:rPr>
              <a:t>Case Study</a:t>
            </a:r>
            <a:endParaRPr lang="en-US" sz="4400" dirty="0"/>
          </a:p>
        </p:txBody>
      </p:sp>
      <p:graphicFrame>
        <p:nvGraphicFramePr>
          <p:cNvPr id="4" name="Diagram 3">
            <a:extLst>
              <a:ext uri="{FF2B5EF4-FFF2-40B4-BE49-F238E27FC236}">
                <a16:creationId xmlns:a16="http://schemas.microsoft.com/office/drawing/2014/main" id="{D415B451-46DE-2475-08AF-EC49BF69AA18}"/>
              </a:ext>
            </a:extLst>
          </p:cNvPr>
          <p:cNvGraphicFramePr/>
          <p:nvPr>
            <p:extLst>
              <p:ext uri="{D42A27DB-BD31-4B8C-83A1-F6EECF244321}">
                <p14:modId xmlns:p14="http://schemas.microsoft.com/office/powerpoint/2010/main" val="780707784"/>
              </p:ext>
            </p:extLst>
          </p:nvPr>
        </p:nvGraphicFramePr>
        <p:xfrm>
          <a:off x="443948" y="719665"/>
          <a:ext cx="11023822" cy="5953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01459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B9B1FD-605B-6277-7A64-DF65B338C6BA}"/>
              </a:ext>
            </a:extLst>
          </p:cNvPr>
          <p:cNvSpPr>
            <a:spLocks noGrp="1"/>
          </p:cNvSpPr>
          <p:nvPr>
            <p:ph type="sldNum" sz="quarter" idx="2"/>
          </p:nvPr>
        </p:nvSpPr>
        <p:spPr/>
        <p:txBody>
          <a:bodyPr/>
          <a:lstStyle/>
          <a:p>
            <a:fld id="{86CB4B4D-7CA3-9044-876B-883B54F8677D}" type="slidenum">
              <a:rPr lang="en-US" smtClean="0"/>
              <a:t>40</a:t>
            </a:fld>
            <a:endParaRPr lang="en-US"/>
          </a:p>
        </p:txBody>
      </p:sp>
      <p:sp>
        <p:nvSpPr>
          <p:cNvPr id="3" name="Title 2">
            <a:extLst>
              <a:ext uri="{FF2B5EF4-FFF2-40B4-BE49-F238E27FC236}">
                <a16:creationId xmlns:a16="http://schemas.microsoft.com/office/drawing/2014/main" id="{EA1D1DD2-72CF-D23B-0442-1968F1B6BDAA}"/>
              </a:ext>
            </a:extLst>
          </p:cNvPr>
          <p:cNvSpPr>
            <a:spLocks noGrp="1"/>
          </p:cNvSpPr>
          <p:nvPr>
            <p:ph type="title"/>
          </p:nvPr>
        </p:nvSpPr>
        <p:spPr>
          <a:xfrm>
            <a:off x="170121" y="14562"/>
            <a:ext cx="11131364" cy="666474"/>
          </a:xfrm>
        </p:spPr>
        <p:txBody>
          <a:bodyPr>
            <a:normAutofit fontScale="90000"/>
          </a:bodyPr>
          <a:lstStyle/>
          <a:p>
            <a:r>
              <a:rPr lang="en-US" sz="4900" dirty="0">
                <a:solidFill>
                  <a:schemeClr val="bg1"/>
                </a:solidFill>
                <a:latin typeface="Source Sans Pro" panose="020B0503030403020204" pitchFamily="34" charset="0"/>
                <a:ea typeface="Source Sans Pro" panose="020B0503030403020204" pitchFamily="34" charset="0"/>
                <a:cs typeface="Arial"/>
              </a:rPr>
              <a:t>Reporting Resources for Law Enforcement and Victims</a:t>
            </a:r>
            <a:br>
              <a:rPr lang="en-US" dirty="0">
                <a:solidFill>
                  <a:schemeClr val="bg1"/>
                </a:solidFill>
                <a:latin typeface="Source Sans Pro" panose="020B0503030403020204" pitchFamily="34" charset="0"/>
                <a:ea typeface="Source Sans Pro" panose="020B0503030403020204" pitchFamily="34" charset="0"/>
                <a:cs typeface="Arial"/>
              </a:rPr>
            </a:br>
            <a:endParaRPr lang="en-US" dirty="0">
              <a:solidFill>
                <a:schemeClr val="bg1"/>
              </a:solidFill>
            </a:endParaRPr>
          </a:p>
        </p:txBody>
      </p:sp>
      <p:sp>
        <p:nvSpPr>
          <p:cNvPr id="4" name="Text Placeholder 3">
            <a:extLst>
              <a:ext uri="{FF2B5EF4-FFF2-40B4-BE49-F238E27FC236}">
                <a16:creationId xmlns:a16="http://schemas.microsoft.com/office/drawing/2014/main" id="{E90DACF3-C863-F723-83A6-FE9BC2713104}"/>
              </a:ext>
            </a:extLst>
          </p:cNvPr>
          <p:cNvSpPr>
            <a:spLocks noGrp="1"/>
          </p:cNvSpPr>
          <p:nvPr>
            <p:ph type="body" idx="1"/>
          </p:nvPr>
        </p:nvSpPr>
        <p:spPr/>
        <p:txBody>
          <a:bodyPr>
            <a:normAutofit lnSpcReduction="10000"/>
          </a:bodyPr>
          <a:lstStyle/>
          <a:p>
            <a:pPr>
              <a:spcBef>
                <a:spcPct val="20000"/>
              </a:spcBef>
            </a:pPr>
            <a:r>
              <a:rPr lang="en-US" sz="2400" dirty="0">
                <a:latin typeface="Source Sans Pro" panose="020B0503030403020204" pitchFamily="34" charset="0"/>
                <a:ea typeface="Source Sans Pro" panose="020B0503030403020204" pitchFamily="34" charset="0"/>
                <a:hlinkClick r:id="rId3"/>
              </a:rPr>
              <a:t>Federal Trade Commission</a:t>
            </a:r>
            <a:endParaRPr lang="en-US" sz="2400" dirty="0">
              <a:latin typeface="Source Sans Pro" panose="020B0503030403020204" pitchFamily="34" charset="0"/>
              <a:ea typeface="Source Sans Pro" panose="020B0503030403020204" pitchFamily="34" charset="0"/>
            </a:endParaRPr>
          </a:p>
          <a:p>
            <a:pPr>
              <a:spcBef>
                <a:spcPct val="20000"/>
              </a:spcBef>
            </a:pPr>
            <a:r>
              <a:rPr lang="en-US" sz="2400" dirty="0">
                <a:latin typeface="Source Sans Pro" panose="020B0503030403020204" pitchFamily="34" charset="0"/>
                <a:ea typeface="Source Sans Pro" panose="020B0503030403020204" pitchFamily="34" charset="0"/>
                <a:cs typeface="Arial"/>
              </a:rPr>
              <a:t>DOJ National Elder Fraud Hotline: </a:t>
            </a:r>
            <a:r>
              <a:rPr lang="en-US" sz="2400" dirty="0">
                <a:solidFill>
                  <a:srgbClr val="001D35"/>
                </a:solidFill>
                <a:latin typeface="Source Sans Pro" panose="020B0503030403020204" pitchFamily="34" charset="0"/>
                <a:ea typeface="Source Sans Pro" panose="020B0503030403020204" pitchFamily="34" charset="0"/>
              </a:rPr>
              <a:t>833-372-8311</a:t>
            </a:r>
          </a:p>
          <a:p>
            <a:pPr>
              <a:spcBef>
                <a:spcPct val="20000"/>
              </a:spcBef>
            </a:pPr>
            <a:r>
              <a:rPr lang="en-US" sz="2400" dirty="0">
                <a:latin typeface="Source Sans Pro" panose="020B0503030403020204" pitchFamily="34" charset="0"/>
                <a:ea typeface="Source Sans Pro" panose="020B0503030403020204" pitchFamily="34" charset="0"/>
                <a:cs typeface="Arial"/>
                <a:hlinkClick r:id="rId4"/>
              </a:rPr>
              <a:t>IC3</a:t>
            </a:r>
            <a:r>
              <a:rPr lang="en-US" sz="2400" dirty="0">
                <a:latin typeface="Source Sans Pro" panose="020B0503030403020204" pitchFamily="34" charset="0"/>
                <a:ea typeface="Source Sans Pro" panose="020B0503030403020204" pitchFamily="34" charset="0"/>
                <a:cs typeface="Arial"/>
              </a:rPr>
              <a:t> –Internet Crime Complaint Center</a:t>
            </a:r>
          </a:p>
          <a:p>
            <a:pPr>
              <a:spcBef>
                <a:spcPct val="20000"/>
              </a:spcBef>
            </a:pPr>
            <a:r>
              <a:rPr lang="en-US" sz="2400" dirty="0">
                <a:latin typeface="Source Sans Pro" panose="020B0503030403020204" pitchFamily="34" charset="0"/>
                <a:ea typeface="Source Sans Pro" panose="020B0503030403020204" pitchFamily="34" charset="0"/>
                <a:cs typeface="Arial"/>
              </a:rPr>
              <a:t>State Attorney General’s Consumer Protection Division</a:t>
            </a:r>
          </a:p>
          <a:p>
            <a:pPr>
              <a:spcBef>
                <a:spcPct val="20000"/>
              </a:spcBef>
            </a:pPr>
            <a:r>
              <a:rPr lang="en-US" sz="2400" dirty="0">
                <a:latin typeface="Source Sans Pro" panose="020B0503030403020204" pitchFamily="34" charset="0"/>
                <a:ea typeface="Source Sans Pro" panose="020B0503030403020204" pitchFamily="34" charset="0"/>
                <a:cs typeface="Arial"/>
              </a:rPr>
              <a:t>Adult Protective Services*</a:t>
            </a:r>
          </a:p>
          <a:p>
            <a:pPr>
              <a:spcBef>
                <a:spcPct val="20000"/>
              </a:spcBef>
            </a:pPr>
            <a:endParaRPr lang="en-US" sz="2400" dirty="0">
              <a:solidFill>
                <a:srgbClr val="FF0000"/>
              </a:solidFill>
              <a:latin typeface="Source Sans Pro" panose="020B0503030403020204" pitchFamily="34" charset="0"/>
              <a:ea typeface="Source Sans Pro" panose="020B0503030403020204" pitchFamily="34" charset="0"/>
              <a:cs typeface="Arial"/>
            </a:endParaRPr>
          </a:p>
          <a:p>
            <a:pPr>
              <a:spcBef>
                <a:spcPct val="20000"/>
              </a:spcBef>
            </a:pPr>
            <a:r>
              <a:rPr lang="en-US" sz="2400" dirty="0">
                <a:solidFill>
                  <a:schemeClr val="tx1"/>
                </a:solidFill>
                <a:latin typeface="Source Sans Pro" panose="020B0503030403020204" pitchFamily="34" charset="0"/>
                <a:ea typeface="Source Sans Pro" panose="020B0503030403020204" pitchFamily="34" charset="0"/>
                <a:cs typeface="Arial"/>
              </a:rPr>
              <a:t>*Know your state’s mandatory reporting laws; in many states, law enforcement is a mandatory reporter to Adult Protective Services</a:t>
            </a:r>
          </a:p>
          <a:p>
            <a:endParaRPr lang="en-US" dirty="0"/>
          </a:p>
        </p:txBody>
      </p:sp>
    </p:spTree>
    <p:extLst>
      <p:ext uri="{BB962C8B-B14F-4D97-AF65-F5344CB8AC3E}">
        <p14:creationId xmlns:p14="http://schemas.microsoft.com/office/powerpoint/2010/main" val="391199554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0E0BE9-C1BB-F992-00DC-0ECDFE383652}"/>
              </a:ext>
            </a:extLst>
          </p:cNvPr>
          <p:cNvSpPr>
            <a:spLocks noGrp="1"/>
          </p:cNvSpPr>
          <p:nvPr>
            <p:ph type="title"/>
          </p:nvPr>
        </p:nvSpPr>
        <p:spPr>
          <a:xfrm>
            <a:off x="106326" y="180753"/>
            <a:ext cx="11641726" cy="1031821"/>
          </a:xfrm>
        </p:spPr>
        <p:txBody>
          <a:bodyPr>
            <a:noAutofit/>
          </a:bodyPr>
          <a:lstStyle/>
          <a:p>
            <a:r>
              <a:rPr lang="en-US" sz="4400" dirty="0">
                <a:solidFill>
                  <a:schemeClr val="bg1"/>
                </a:solidFill>
              </a:rPr>
              <a:t>Elder Abuse Multidisciplinary Teams (MDTs)</a:t>
            </a:r>
          </a:p>
        </p:txBody>
      </p:sp>
      <p:sp>
        <p:nvSpPr>
          <p:cNvPr id="4" name="Text Placeholder 3">
            <a:extLst>
              <a:ext uri="{FF2B5EF4-FFF2-40B4-BE49-F238E27FC236}">
                <a16:creationId xmlns:a16="http://schemas.microsoft.com/office/drawing/2014/main" id="{7F8EAA32-F878-706C-5D4A-A1FC4C8ED295}"/>
              </a:ext>
            </a:extLst>
          </p:cNvPr>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sz="2800" dirty="0"/>
              <a:t>A group of professionals from across disciplines that meets regularly to staff cases of elder abuse, neglect, and financial exploitation that are particularly challenging, “stuck” in the system, or have fallen through the cracks</a:t>
            </a:r>
          </a:p>
          <a:p>
            <a:pPr marL="342900" indent="-342900">
              <a:buFont typeface="Arial" panose="020B0604020202020204" pitchFamily="34" charset="0"/>
              <a:buChar char="•"/>
            </a:pPr>
            <a:r>
              <a:rPr lang="en-US" sz="2800" dirty="0"/>
              <a:t>Purpose is to coordinate investigations between relevant agencies, and develop a plan to protect victim from further abuse/exploitation</a:t>
            </a:r>
          </a:p>
          <a:p>
            <a:pPr marL="342900" indent="-342900">
              <a:buFont typeface="Arial" panose="020B0604020202020204" pitchFamily="34" charset="0"/>
              <a:buChar char="•"/>
            </a:pPr>
            <a:r>
              <a:rPr lang="en-US" sz="2800" dirty="0"/>
              <a:t>Though they are becoming more common, elder abuse MDTs still do not exist in many jurisdictions </a:t>
            </a:r>
          </a:p>
          <a:p>
            <a:pPr marL="342900" indent="-342900">
              <a:buFont typeface="Arial" panose="020B0604020202020204" pitchFamily="34" charset="0"/>
              <a:buChar char="•"/>
            </a:pPr>
            <a:r>
              <a:rPr lang="en-US" sz="2800" dirty="0"/>
              <a:t>Learn more about MDTs on </a:t>
            </a:r>
            <a:r>
              <a:rPr lang="en-US" sz="2800" dirty="0">
                <a:hlinkClick r:id="rId2"/>
              </a:rPr>
              <a:t>EAGLE</a:t>
            </a:r>
            <a:endParaRPr lang="en-US" sz="28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8199606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BD9097-5A10-F996-302B-C3687B233819}"/>
              </a:ext>
            </a:extLst>
          </p:cNvPr>
          <p:cNvSpPr>
            <a:spLocks noGrp="1"/>
          </p:cNvSpPr>
          <p:nvPr>
            <p:ph type="title"/>
          </p:nvPr>
        </p:nvSpPr>
        <p:spPr>
          <a:xfrm>
            <a:off x="141875" y="232563"/>
            <a:ext cx="11330610" cy="666474"/>
          </a:xfrm>
        </p:spPr>
        <p:txBody>
          <a:bodyPr>
            <a:noAutofit/>
          </a:bodyPr>
          <a:lstStyle/>
          <a:p>
            <a:r>
              <a:rPr lang="en-US" sz="4400" dirty="0">
                <a:solidFill>
                  <a:schemeClr val="bg1"/>
                </a:solidFill>
              </a:rPr>
              <a:t>Elder Abuse Multidisciplinary Team Members</a:t>
            </a:r>
          </a:p>
        </p:txBody>
      </p:sp>
      <p:pic>
        <p:nvPicPr>
          <p:cNvPr id="2" name="Picture 1">
            <a:extLst>
              <a:ext uri="{FF2B5EF4-FFF2-40B4-BE49-F238E27FC236}">
                <a16:creationId xmlns:a16="http://schemas.microsoft.com/office/drawing/2014/main" id="{1F1702BE-29C3-43FE-6542-C9D88CCC8C6E}"/>
              </a:ext>
            </a:extLst>
          </p:cNvPr>
          <p:cNvPicPr>
            <a:picLocks noChangeAspect="1"/>
          </p:cNvPicPr>
          <p:nvPr/>
        </p:nvPicPr>
        <p:blipFill>
          <a:blip r:embed="rId3"/>
          <a:stretch>
            <a:fillRect/>
          </a:stretch>
        </p:blipFill>
        <p:spPr>
          <a:xfrm>
            <a:off x="0" y="1277957"/>
            <a:ext cx="12192000" cy="4924539"/>
          </a:xfrm>
          <a:prstGeom prst="rect">
            <a:avLst/>
          </a:prstGeom>
        </p:spPr>
      </p:pic>
    </p:spTree>
    <p:extLst>
      <p:ext uri="{BB962C8B-B14F-4D97-AF65-F5344CB8AC3E}">
        <p14:creationId xmlns:p14="http://schemas.microsoft.com/office/powerpoint/2010/main" val="401735061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B2CE6-C4A7-01AD-9CC9-DD968161746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F2A4D9-802C-A9BA-D1D0-FE0F218E4B9F}"/>
              </a:ext>
            </a:extLst>
          </p:cNvPr>
          <p:cNvSpPr>
            <a:spLocks noGrp="1"/>
          </p:cNvSpPr>
          <p:nvPr>
            <p:ph type="sldNum" sz="quarter" idx="2"/>
          </p:nvPr>
        </p:nvSpPr>
        <p:spPr/>
        <p:txBody>
          <a:bodyPr/>
          <a:lstStyle/>
          <a:p>
            <a:fld id="{86CB4B4D-7CA3-9044-876B-883B54F8677D}" type="slidenum">
              <a:rPr lang="en-US" smtClean="0"/>
              <a:t>43</a:t>
            </a:fld>
            <a:endParaRPr lang="en-US"/>
          </a:p>
        </p:txBody>
      </p:sp>
      <p:sp>
        <p:nvSpPr>
          <p:cNvPr id="3" name="Title 2">
            <a:extLst>
              <a:ext uri="{FF2B5EF4-FFF2-40B4-BE49-F238E27FC236}">
                <a16:creationId xmlns:a16="http://schemas.microsoft.com/office/drawing/2014/main" id="{21AF82C3-C366-422C-8965-A6C3A44BA9FA}"/>
              </a:ext>
            </a:extLst>
          </p:cNvPr>
          <p:cNvSpPr>
            <a:spLocks noGrp="1"/>
          </p:cNvSpPr>
          <p:nvPr>
            <p:ph type="title"/>
          </p:nvPr>
        </p:nvSpPr>
        <p:spPr>
          <a:xfrm>
            <a:off x="152862" y="83127"/>
            <a:ext cx="11588564" cy="1028107"/>
          </a:xfrm>
        </p:spPr>
        <p:txBody>
          <a:bodyPr>
            <a:noAutofit/>
          </a:bodyPr>
          <a:lstStyle/>
          <a:p>
            <a:r>
              <a:rPr lang="en-US" sz="4000" dirty="0">
                <a:solidFill>
                  <a:schemeClr val="bg1"/>
                </a:solidFill>
              </a:rPr>
              <a:t>The Role MDTs Can Play in Cases of Elder Financial Fraud</a:t>
            </a:r>
          </a:p>
        </p:txBody>
      </p:sp>
      <p:sp>
        <p:nvSpPr>
          <p:cNvPr id="4" name="Text Placeholder 3">
            <a:extLst>
              <a:ext uri="{FF2B5EF4-FFF2-40B4-BE49-F238E27FC236}">
                <a16:creationId xmlns:a16="http://schemas.microsoft.com/office/drawing/2014/main" id="{53C9268C-A47F-BCFE-1E98-C3EFD7838415}"/>
              </a:ext>
            </a:extLst>
          </p:cNvPr>
          <p:cNvSpPr>
            <a:spLocks noGrp="1"/>
          </p:cNvSpPr>
          <p:nvPr>
            <p:ph type="body" idx="1"/>
          </p:nvPr>
        </p:nvSpPr>
        <p:spPr/>
        <p:txBody>
          <a:bodyPr>
            <a:normAutofit/>
          </a:bodyPr>
          <a:lstStyle/>
          <a:p>
            <a:pPr marL="342900" indent="-342900">
              <a:buFont typeface="Arial" panose="020B0604020202020204" pitchFamily="34" charset="0"/>
              <a:buChar char="•"/>
            </a:pPr>
            <a:r>
              <a:rPr lang="en-US" dirty="0"/>
              <a:t>Assist in identifying resources and options for obtaining a decision-making capacity evaluation when capacity is a concern; </a:t>
            </a:r>
          </a:p>
          <a:p>
            <a:pPr marL="342900" indent="-342900">
              <a:buFont typeface="Arial" panose="020B0604020202020204" pitchFamily="34" charset="0"/>
              <a:buChar char="•"/>
            </a:pPr>
            <a:r>
              <a:rPr lang="en-US" dirty="0"/>
              <a:t>Help connect victims with appropriate medical, behavioral health, and support services; </a:t>
            </a:r>
          </a:p>
          <a:p>
            <a:pPr marL="342900" indent="-342900">
              <a:buFont typeface="Arial" panose="020B0604020202020204" pitchFamily="34" charset="0"/>
              <a:buChar char="•"/>
            </a:pPr>
            <a:r>
              <a:rPr lang="en-US" dirty="0"/>
              <a:t>Connect victims and families with advocacy, support, and available resources; </a:t>
            </a:r>
          </a:p>
          <a:p>
            <a:pPr marL="342900" indent="-342900">
              <a:buFont typeface="Arial" panose="020B0604020202020204" pitchFamily="34" charset="0"/>
              <a:buChar char="•"/>
            </a:pPr>
            <a:r>
              <a:rPr lang="en-US" dirty="0"/>
              <a:t>Coordinate investigative activities and help identify appropriate next steps</a:t>
            </a:r>
          </a:p>
          <a:p>
            <a:endParaRPr lang="en-US" sz="24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7339978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C7720-34A4-787D-47B4-B6357F947F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B5C7DD-450D-3543-A31B-35AC7F170DCE}"/>
              </a:ext>
            </a:extLst>
          </p:cNvPr>
          <p:cNvSpPr>
            <a:spLocks noGrp="1"/>
          </p:cNvSpPr>
          <p:nvPr>
            <p:ph type="title"/>
          </p:nvPr>
        </p:nvSpPr>
        <p:spPr>
          <a:xfrm>
            <a:off x="430695" y="250163"/>
            <a:ext cx="11330610" cy="666474"/>
          </a:xfrm>
        </p:spPr>
        <p:txBody>
          <a:bodyPr>
            <a:noAutofit/>
          </a:bodyPr>
          <a:lstStyle/>
          <a:p>
            <a:r>
              <a:rPr lang="en-US" sz="4400" dirty="0">
                <a:solidFill>
                  <a:schemeClr val="bg1"/>
                </a:solidFill>
              </a:rPr>
              <a:t>EAGLE Resources</a:t>
            </a:r>
          </a:p>
        </p:txBody>
      </p:sp>
      <p:sp>
        <p:nvSpPr>
          <p:cNvPr id="4" name="TextBox 3">
            <a:extLst>
              <a:ext uri="{FF2B5EF4-FFF2-40B4-BE49-F238E27FC236}">
                <a16:creationId xmlns:a16="http://schemas.microsoft.com/office/drawing/2014/main" id="{2AFCEC72-AAE2-57D1-415A-ED2B03FA8712}"/>
              </a:ext>
            </a:extLst>
          </p:cNvPr>
          <p:cNvSpPr txBox="1"/>
          <p:nvPr/>
        </p:nvSpPr>
        <p:spPr>
          <a:xfrm>
            <a:off x="423512" y="1694046"/>
            <a:ext cx="7883750" cy="4247317"/>
          </a:xfrm>
          <a:prstGeom prst="rect">
            <a:avLst/>
          </a:prstGeom>
          <a:noFill/>
        </p:spPr>
        <p:txBody>
          <a:bodyPr wrap="square" rtlCol="0">
            <a:spAutoFit/>
          </a:bodyPr>
          <a:lstStyle/>
          <a:p>
            <a:r>
              <a:rPr lang="en-US" sz="2800" dirty="0">
                <a:hlinkClick r:id="rId3"/>
              </a:rPr>
              <a:t>Financial Abuse</a:t>
            </a:r>
            <a:endParaRPr lang="en-US" sz="2800" dirty="0">
              <a:hlinkClick r:id="rId4"/>
            </a:endParaRPr>
          </a:p>
          <a:p>
            <a:r>
              <a:rPr lang="en-US" sz="2800" dirty="0">
                <a:hlinkClick r:id="rId4"/>
              </a:rPr>
              <a:t>First Responder Checklist</a:t>
            </a:r>
            <a:endParaRPr lang="en-US" sz="2800" dirty="0"/>
          </a:p>
          <a:p>
            <a:r>
              <a:rPr lang="en-US" sz="2800" dirty="0">
                <a:hlinkClick r:id="rId5"/>
              </a:rPr>
              <a:t>Evidence Collection Checklist</a:t>
            </a:r>
            <a:endParaRPr lang="en-US" sz="2800" dirty="0"/>
          </a:p>
          <a:p>
            <a:r>
              <a:rPr lang="en-US" sz="2800" dirty="0">
                <a:hlinkClick r:id="rId6"/>
              </a:rPr>
              <a:t>Interviewing Older Adults</a:t>
            </a:r>
            <a:endParaRPr lang="en-US" sz="2800" dirty="0"/>
          </a:p>
          <a:p>
            <a:r>
              <a:rPr lang="en-US" sz="2800" dirty="0">
                <a:hlinkClick r:id="rId7"/>
              </a:rPr>
              <a:t>Interview Guide for Investigators</a:t>
            </a:r>
            <a:endParaRPr lang="en-US" sz="2800" dirty="0"/>
          </a:p>
          <a:p>
            <a:r>
              <a:rPr lang="en-US" sz="2800" dirty="0">
                <a:hlinkClick r:id="rId8"/>
              </a:rPr>
              <a:t>Investigator Interview Checklist</a:t>
            </a:r>
            <a:endParaRPr lang="en-US" sz="2800" dirty="0"/>
          </a:p>
          <a:p>
            <a:r>
              <a:rPr lang="en-US" sz="2800" dirty="0">
                <a:hlinkClick r:id="rId9"/>
              </a:rPr>
              <a:t>Multidisciplinary Teams</a:t>
            </a:r>
            <a:endParaRPr lang="en-US" sz="2800" dirty="0"/>
          </a:p>
          <a:p>
            <a:r>
              <a:rPr lang="en-US" sz="2800" dirty="0">
                <a:hlinkClick r:id="rId10"/>
              </a:rPr>
              <a:t>Financial Exploitation Roll Call Video</a:t>
            </a:r>
            <a:endParaRPr lang="en-US" sz="2800" dirty="0"/>
          </a:p>
          <a:p>
            <a:r>
              <a:rPr lang="en-US" sz="2800" dirty="0">
                <a:hlinkClick r:id="rId11"/>
              </a:rPr>
              <a:t>Community Resource Referral</a:t>
            </a:r>
            <a:endParaRPr lang="en-US" sz="2800" dirty="0"/>
          </a:p>
          <a:p>
            <a:endParaRPr lang="en-US" dirty="0"/>
          </a:p>
        </p:txBody>
      </p:sp>
    </p:spTree>
    <p:extLst>
      <p:ext uri="{BB962C8B-B14F-4D97-AF65-F5344CB8AC3E}">
        <p14:creationId xmlns:p14="http://schemas.microsoft.com/office/powerpoint/2010/main" val="190166896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C7720-34A4-787D-47B4-B6357F947F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B5C7DD-450D-3543-A31B-35AC7F170DCE}"/>
              </a:ext>
            </a:extLst>
          </p:cNvPr>
          <p:cNvSpPr>
            <a:spLocks noGrp="1"/>
          </p:cNvSpPr>
          <p:nvPr>
            <p:ph type="title"/>
          </p:nvPr>
        </p:nvSpPr>
        <p:spPr>
          <a:xfrm>
            <a:off x="430695" y="278102"/>
            <a:ext cx="11330610" cy="666474"/>
          </a:xfrm>
        </p:spPr>
        <p:txBody>
          <a:bodyPr>
            <a:noAutofit/>
          </a:bodyPr>
          <a:lstStyle/>
          <a:p>
            <a:r>
              <a:rPr lang="en-US" sz="4400" dirty="0">
                <a:solidFill>
                  <a:schemeClr val="bg1"/>
                </a:solidFill>
              </a:rPr>
              <a:t>Additional Resources</a:t>
            </a:r>
          </a:p>
        </p:txBody>
      </p:sp>
      <p:sp>
        <p:nvSpPr>
          <p:cNvPr id="4" name="TextBox 3">
            <a:extLst>
              <a:ext uri="{FF2B5EF4-FFF2-40B4-BE49-F238E27FC236}">
                <a16:creationId xmlns:a16="http://schemas.microsoft.com/office/drawing/2014/main" id="{2AFCEC72-AAE2-57D1-415A-ED2B03FA8712}"/>
              </a:ext>
            </a:extLst>
          </p:cNvPr>
          <p:cNvSpPr txBox="1"/>
          <p:nvPr/>
        </p:nvSpPr>
        <p:spPr>
          <a:xfrm>
            <a:off x="137160" y="1416496"/>
            <a:ext cx="12005977" cy="3754874"/>
          </a:xfrm>
          <a:prstGeom prst="rect">
            <a:avLst/>
          </a:prstGeom>
          <a:noFill/>
        </p:spPr>
        <p:txBody>
          <a:bodyPr wrap="square" rtlCol="0">
            <a:spAutoFit/>
          </a:bodyPr>
          <a:lstStyle/>
          <a:p>
            <a:pPr>
              <a:buFont typeface="Arial" panose="020B0604020202020204" pitchFamily="34" charset="0"/>
              <a:buChar char="•"/>
            </a:pPr>
            <a:endParaRPr lang="en-US" sz="2000" dirty="0">
              <a:solidFill>
                <a:srgbClr val="000000"/>
              </a:solidFill>
              <a:latin typeface="Source Sans Pro" panose="020B0503030403020204" pitchFamily="34" charset="0"/>
              <a:ea typeface="Source Sans Pro" panose="020B0503030403020204" pitchFamily="34" charset="0"/>
            </a:endParaRPr>
          </a:p>
          <a:p>
            <a:r>
              <a:rPr lang="en-US" sz="2000" b="1" dirty="0">
                <a:solidFill>
                  <a:srgbClr val="000000"/>
                </a:solidFill>
                <a:latin typeface="Source Sans Pro" panose="020B0503030403020204" pitchFamily="34" charset="0"/>
                <a:ea typeface="Source Sans Pro" panose="020B0503030403020204" pitchFamily="34" charset="0"/>
              </a:rPr>
              <a:t>Resources for Older Victims</a:t>
            </a:r>
          </a:p>
          <a:p>
            <a:pPr>
              <a:buFont typeface="Arial" panose="020B0604020202020204" pitchFamily="34" charset="0"/>
              <a:buChar char="•"/>
            </a:pPr>
            <a:r>
              <a:rPr lang="en-US" sz="2000" dirty="0">
                <a:solidFill>
                  <a:srgbClr val="000000"/>
                </a:solidFill>
                <a:latin typeface="Source Sans Pro" panose="020B0503030403020204" pitchFamily="34" charset="0"/>
                <a:ea typeface="Source Sans Pro" panose="020B0503030403020204" pitchFamily="34" charset="0"/>
              </a:rPr>
              <a:t>Federal Communications Commission, </a:t>
            </a:r>
            <a:r>
              <a:rPr lang="en-US" sz="2000" i="1" dirty="0">
                <a:solidFill>
                  <a:srgbClr val="0B7A62"/>
                </a:solidFill>
                <a:latin typeface="Source Sans Pro" panose="020B0503030403020204" pitchFamily="34" charset="0"/>
                <a:ea typeface="Source Sans Pro" panose="020B0503030403020204" pitchFamily="34" charset="0"/>
                <a:hlinkClick r:id="rId3"/>
              </a:rPr>
              <a:t>Stop Unwanted Robocalls and Texts</a:t>
            </a:r>
            <a:endParaRPr lang="en-US" sz="2000" dirty="0">
              <a:solidFill>
                <a:srgbClr val="000000"/>
              </a:solidFill>
              <a:latin typeface="Source Sans Pro" panose="020B0503030403020204" pitchFamily="34" charset="0"/>
              <a:ea typeface="Source Sans Pro" panose="020B0503030403020204" pitchFamily="34" charset="0"/>
            </a:endParaRPr>
          </a:p>
          <a:p>
            <a:pPr>
              <a:buFont typeface="Arial" panose="020B0604020202020204" pitchFamily="34" charset="0"/>
              <a:buChar char="•"/>
            </a:pPr>
            <a:r>
              <a:rPr lang="en-US" sz="2000" dirty="0">
                <a:solidFill>
                  <a:srgbClr val="000000"/>
                </a:solidFill>
                <a:latin typeface="Source Sans Pro" panose="020B0503030403020204" pitchFamily="34" charset="0"/>
                <a:ea typeface="Source Sans Pro" panose="020B0503030403020204" pitchFamily="34" charset="0"/>
              </a:rPr>
              <a:t>Senate Committee on Aging, </a:t>
            </a:r>
            <a:r>
              <a:rPr lang="en-US" sz="2000" i="1" dirty="0">
                <a:solidFill>
                  <a:srgbClr val="0B7A62"/>
                </a:solidFill>
                <a:latin typeface="Source Sans Pro" panose="020B0503030403020204" pitchFamily="34" charset="0"/>
                <a:ea typeface="Source Sans Pro" panose="020B0503030403020204" pitchFamily="34" charset="0"/>
                <a:hlinkClick r:id="rId4"/>
              </a:rPr>
              <a:t>Tools to Protect You and Your Loved Ones from Scams</a:t>
            </a:r>
            <a:r>
              <a:rPr lang="en-US" sz="2000" i="1" dirty="0">
                <a:solidFill>
                  <a:srgbClr val="0B7A62"/>
                </a:solidFill>
                <a:latin typeface="Source Sans Pro" panose="020B0503030403020204" pitchFamily="34" charset="0"/>
                <a:ea typeface="Source Sans Pro" panose="020B0503030403020204" pitchFamily="34" charset="0"/>
              </a:rPr>
              <a:t> </a:t>
            </a:r>
          </a:p>
          <a:p>
            <a:pPr>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Federal Trade Commission, </a:t>
            </a:r>
            <a:r>
              <a:rPr lang="en-US" sz="2000" i="1" dirty="0">
                <a:latin typeface="Source Sans Pro" panose="020B0503030403020204" pitchFamily="34" charset="0"/>
                <a:ea typeface="Source Sans Pro" panose="020B0503030403020204" pitchFamily="34" charset="0"/>
                <a:hlinkClick r:id="rId5"/>
              </a:rPr>
              <a:t>National Do Not Call Registry </a:t>
            </a:r>
            <a:endParaRPr lang="en-US" sz="2000" i="1" dirty="0">
              <a:latin typeface="Source Sans Pro" panose="020B0503030403020204" pitchFamily="34" charset="0"/>
              <a:ea typeface="Source Sans Pro" panose="020B0503030403020204" pitchFamily="34" charset="0"/>
            </a:endParaRPr>
          </a:p>
          <a:p>
            <a:pPr>
              <a:buFont typeface="Arial" panose="020B0604020202020204" pitchFamily="34" charset="0"/>
              <a:buChar char="•"/>
            </a:pPr>
            <a:r>
              <a:rPr lang="en-US" sz="2000" dirty="0">
                <a:solidFill>
                  <a:schemeClr val="tx2"/>
                </a:solidFill>
                <a:latin typeface="Source Sans Pro" panose="020B0503030403020204" pitchFamily="34" charset="0"/>
                <a:ea typeface="Source Sans Pro" panose="020B0503030403020204" pitchFamily="34" charset="0"/>
              </a:rPr>
              <a:t>Better Business Bureau </a:t>
            </a:r>
            <a:r>
              <a:rPr lang="en-US" sz="2000" i="1" dirty="0">
                <a:solidFill>
                  <a:schemeClr val="tx2"/>
                </a:solidFill>
                <a:latin typeface="Source Sans Pro" panose="020B0503030403020204" pitchFamily="34" charset="0"/>
                <a:ea typeface="Source Sans Pro" panose="020B0503030403020204" pitchFamily="34" charset="0"/>
                <a:hlinkClick r:id="rId6"/>
              </a:rPr>
              <a:t>Scam Tracker </a:t>
            </a:r>
            <a:endParaRPr lang="en-US" sz="2000" i="1" dirty="0">
              <a:solidFill>
                <a:schemeClr val="tx2"/>
              </a:solidFill>
              <a:latin typeface="Source Sans Pro" panose="020B0503030403020204" pitchFamily="34" charset="0"/>
              <a:ea typeface="Source Sans Pro" panose="020B0503030403020204" pitchFamily="34" charset="0"/>
            </a:endParaRPr>
          </a:p>
          <a:p>
            <a:pPr>
              <a:buFont typeface="Arial" panose="020B0604020202020204" pitchFamily="34" charset="0"/>
              <a:buChar char="•"/>
            </a:pPr>
            <a:endParaRPr lang="en-US" sz="2000" dirty="0">
              <a:solidFill>
                <a:schemeClr val="tx2"/>
              </a:solidFill>
              <a:latin typeface="Source Sans Pro" panose="020B0503030403020204" pitchFamily="34" charset="0"/>
              <a:ea typeface="Source Sans Pro" panose="020B0503030403020204" pitchFamily="34" charset="0"/>
            </a:endParaRPr>
          </a:p>
          <a:p>
            <a:r>
              <a:rPr lang="en-US" sz="2000" b="1" dirty="0">
                <a:solidFill>
                  <a:schemeClr val="tx2"/>
                </a:solidFill>
                <a:latin typeface="Source Sans Pro" panose="020B0503030403020204" pitchFamily="34" charset="0"/>
                <a:ea typeface="Source Sans Pro" panose="020B0503030403020204" pitchFamily="34" charset="0"/>
              </a:rPr>
              <a:t>Support</a:t>
            </a:r>
            <a:r>
              <a:rPr lang="en-US" sz="2000" b="1" strike="sngStrike" dirty="0">
                <a:solidFill>
                  <a:schemeClr val="tx2"/>
                </a:solidFill>
                <a:latin typeface="Source Sans Pro" panose="020B0503030403020204" pitchFamily="34" charset="0"/>
                <a:ea typeface="Source Sans Pro" panose="020B0503030403020204" pitchFamily="34" charset="0"/>
              </a:rPr>
              <a:t>s</a:t>
            </a:r>
            <a:r>
              <a:rPr lang="en-US" sz="2000" b="1" dirty="0">
                <a:solidFill>
                  <a:schemeClr val="tx2"/>
                </a:solidFill>
                <a:latin typeface="Source Sans Pro" panose="020B0503030403020204" pitchFamily="34" charset="0"/>
                <a:ea typeface="Source Sans Pro" panose="020B0503030403020204" pitchFamily="34" charset="0"/>
              </a:rPr>
              <a:t> for Older Victims</a:t>
            </a:r>
          </a:p>
          <a:p>
            <a:pPr>
              <a:buFont typeface="Arial" panose="020B0604020202020204" pitchFamily="34" charset="0"/>
              <a:buChar char="•"/>
            </a:pPr>
            <a:r>
              <a:rPr lang="en-US" sz="2000" dirty="0">
                <a:solidFill>
                  <a:schemeClr val="tx2"/>
                </a:solidFill>
                <a:latin typeface="Source Sans Pro" panose="020B0503030403020204" pitchFamily="34" charset="0"/>
                <a:ea typeface="Source Sans Pro" panose="020B0503030403020204" pitchFamily="34" charset="0"/>
                <a:hlinkClick r:id="rId7"/>
              </a:rPr>
              <a:t>Give an Hour</a:t>
            </a:r>
            <a:r>
              <a:rPr lang="en-US" sz="2000" dirty="0">
                <a:solidFill>
                  <a:schemeClr val="tx2"/>
                </a:solidFill>
                <a:latin typeface="Source Sans Pro" panose="020B0503030403020204" pitchFamily="34" charset="0"/>
                <a:ea typeface="Source Sans Pro" panose="020B0503030403020204" pitchFamily="34" charset="0"/>
              </a:rPr>
              <a:t> – therapy for victims for financial exploitation</a:t>
            </a:r>
          </a:p>
          <a:p>
            <a:pPr>
              <a:buFont typeface="Arial" panose="020B0604020202020204" pitchFamily="34" charset="0"/>
              <a:buChar char="•"/>
            </a:pPr>
            <a:r>
              <a:rPr lang="en-US" sz="2000" u="sng" dirty="0">
                <a:solidFill>
                  <a:srgbClr val="467886"/>
                </a:solidFill>
                <a:latin typeface="Aptos" panose="020B0004020202020204" pitchFamily="34" charset="0"/>
                <a:hlinkClick r:id="rId8"/>
              </a:rPr>
              <a:t>Scams / Consumer Protection — Lifespan</a:t>
            </a:r>
            <a:r>
              <a:rPr lang="en-US" sz="2000" dirty="0">
                <a:solidFill>
                  <a:srgbClr val="000000"/>
                </a:solidFill>
                <a:latin typeface="Aptos" panose="020B0004020202020204" pitchFamily="34" charset="0"/>
              </a:rPr>
              <a:t> </a:t>
            </a:r>
          </a:p>
          <a:p>
            <a:pPr>
              <a:buFont typeface="Arial" panose="020B0604020202020204" pitchFamily="34" charset="0"/>
              <a:buChar char="•"/>
            </a:pPr>
            <a:r>
              <a:rPr lang="en-US" sz="2000" u="sng" dirty="0">
                <a:hlinkClick r:id="rId9"/>
              </a:rPr>
              <a:t>Romance Fraud &amp; Crypto Investment Scam Recovery Groups</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 Cybercrime Support Network</a:t>
            </a:r>
          </a:p>
          <a:p>
            <a:pPr>
              <a:buFont typeface="Arial" panose="020B0604020202020204" pitchFamily="34" charset="0"/>
              <a:buChar char="•"/>
            </a:pPr>
            <a:endParaRPr lang="en-US" dirty="0">
              <a:solidFill>
                <a:srgbClr val="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084771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C043-159F-89F1-BBAC-DB7414FDEB1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F8B8B-A31E-AAA1-319D-566ECF035167}"/>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3" name="Title 2">
            <a:extLst>
              <a:ext uri="{FF2B5EF4-FFF2-40B4-BE49-F238E27FC236}">
                <a16:creationId xmlns:a16="http://schemas.microsoft.com/office/drawing/2014/main" id="{8E3F4A2D-1692-082C-1DE4-6376F56BDA54}"/>
              </a:ext>
            </a:extLst>
          </p:cNvPr>
          <p:cNvSpPr>
            <a:spLocks noGrp="1"/>
          </p:cNvSpPr>
          <p:nvPr>
            <p:ph type="title"/>
          </p:nvPr>
        </p:nvSpPr>
        <p:spPr>
          <a:xfrm>
            <a:off x="410816" y="262842"/>
            <a:ext cx="11330610" cy="1028107"/>
          </a:xfrm>
        </p:spPr>
        <p:txBody>
          <a:bodyPr>
            <a:normAutofit/>
          </a:bodyPr>
          <a:lstStyle/>
          <a:p>
            <a:r>
              <a:rPr lang="en-US" sz="4400" dirty="0">
                <a:solidFill>
                  <a:schemeClr val="bg1"/>
                </a:solidFill>
              </a:rPr>
              <a:t>Case Study</a:t>
            </a:r>
            <a:endParaRPr lang="en-US" sz="4400" b="0" dirty="0">
              <a:solidFill>
                <a:schemeClr val="bg1"/>
              </a:solidFill>
            </a:endParaRPr>
          </a:p>
        </p:txBody>
      </p:sp>
      <p:graphicFrame>
        <p:nvGraphicFramePr>
          <p:cNvPr id="6" name="Text Placeholder 3">
            <a:extLst>
              <a:ext uri="{FF2B5EF4-FFF2-40B4-BE49-F238E27FC236}">
                <a16:creationId xmlns:a16="http://schemas.microsoft.com/office/drawing/2014/main" id="{FA422789-2EA7-0528-76D4-DA7EB6EFE2E9}"/>
              </a:ext>
            </a:extLst>
          </p:cNvPr>
          <p:cNvGraphicFramePr/>
          <p:nvPr>
            <p:extLst>
              <p:ext uri="{D42A27DB-BD31-4B8C-83A1-F6EECF244321}">
                <p14:modId xmlns:p14="http://schemas.microsoft.com/office/powerpoint/2010/main" val="2589011797"/>
              </p:ext>
            </p:extLst>
          </p:nvPr>
        </p:nvGraphicFramePr>
        <p:xfrm>
          <a:off x="417442" y="1918666"/>
          <a:ext cx="11330610" cy="4258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47465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E31862-0404-F543-81DB-CDEA8992E543}"/>
              </a:ext>
            </a:extLst>
          </p:cNvPr>
          <p:cNvSpPr>
            <a:spLocks noGrp="1"/>
          </p:cNvSpPr>
          <p:nvPr>
            <p:ph type="title"/>
          </p:nvPr>
        </p:nvSpPr>
        <p:spPr>
          <a:xfrm>
            <a:off x="430695" y="267111"/>
            <a:ext cx="11330610" cy="666474"/>
          </a:xfrm>
        </p:spPr>
        <p:txBody>
          <a:bodyPr>
            <a:noAutofit/>
          </a:bodyPr>
          <a:lstStyle/>
          <a:p>
            <a:r>
              <a:rPr lang="en-US" sz="4400" dirty="0">
                <a:solidFill>
                  <a:schemeClr val="bg1"/>
                </a:solidFill>
              </a:rPr>
              <a:t>What is Elder Financial Exploitation?</a:t>
            </a:r>
          </a:p>
        </p:txBody>
      </p:sp>
      <p:sp>
        <p:nvSpPr>
          <p:cNvPr id="4" name="Text Placeholder 3">
            <a:extLst>
              <a:ext uri="{FF2B5EF4-FFF2-40B4-BE49-F238E27FC236}">
                <a16:creationId xmlns:a16="http://schemas.microsoft.com/office/drawing/2014/main" id="{29762092-C348-CD0A-B62E-C78469D62311}"/>
              </a:ext>
            </a:extLst>
          </p:cNvPr>
          <p:cNvSpPr>
            <a:spLocks noGrp="1"/>
          </p:cNvSpPr>
          <p:nvPr>
            <p:ph type="body" idx="1"/>
          </p:nvPr>
        </p:nvSpPr>
        <p:spPr>
          <a:xfrm>
            <a:off x="417442" y="1918666"/>
            <a:ext cx="11330610" cy="3905937"/>
          </a:xfrm>
        </p:spPr>
        <p:txBody>
          <a:bodyPr>
            <a:normAutofit/>
          </a:bodyPr>
          <a:lstStyle/>
          <a:p>
            <a:r>
              <a:rPr lang="en-US" sz="2800" dirty="0">
                <a:solidFill>
                  <a:srgbClr val="333333"/>
                </a:solidFill>
                <a:latin typeface="Source Sans Pro" panose="020B0503030403020204" pitchFamily="34" charset="0"/>
                <a:ea typeface="Source Sans Pro" panose="020B0503030403020204" pitchFamily="34" charset="0"/>
                <a:cs typeface="Times New Roman" panose="02020603050405020304" pitchFamily="18" charset="0"/>
              </a:rPr>
              <a:t>The </a:t>
            </a:r>
            <a:r>
              <a:rPr lang="en-US" sz="2800" dirty="0">
                <a:solidFill>
                  <a:srgbClr val="2A2A2A"/>
                </a:solidFill>
                <a:latin typeface="Source Sans Pro" panose="020B0503030403020204" pitchFamily="34" charset="0"/>
                <a:ea typeface="Source Sans Pro" panose="020B0503030403020204" pitchFamily="34" charset="0"/>
                <a:cs typeface="Times New Roman" panose="02020603050405020304" pitchFamily="18" charset="0"/>
              </a:rPr>
              <a:t>illegal or improper use of an older person’s money, property, or assets </a:t>
            </a:r>
            <a:r>
              <a:rPr lang="en-US" sz="2800" dirty="0">
                <a:latin typeface="Source Sans Pro" panose="020B0503030403020204" pitchFamily="34" charset="0"/>
                <a:ea typeface="Source Sans Pro" panose="020B0503030403020204" pitchFamily="34" charset="0"/>
                <a:cs typeface="Times New Roman" panose="02020603050405020304" pitchFamily="18" charset="0"/>
              </a:rPr>
              <a:t>for another person’s profit or advantage. </a:t>
            </a:r>
          </a:p>
          <a:p>
            <a:r>
              <a:rPr lang="en-US" sz="2800" dirty="0">
                <a:solidFill>
                  <a:schemeClr val="tx1"/>
                </a:solidFill>
              </a:rPr>
              <a:t>Elder financial exploitation consists of:</a:t>
            </a:r>
            <a:endParaRPr lang="en-US" sz="2800" dirty="0">
              <a:solidFill>
                <a:schemeClr val="tx1"/>
              </a:solidFill>
              <a:latin typeface="Source Sans Pro" panose="020B0503030403020204" pitchFamily="34" charset="0"/>
              <a:ea typeface="Source Sans Pro" panose="020B0503030403020204" pitchFamily="34" charset="0"/>
              <a:cs typeface="Times New Roman" panose="02020603050405020304" pitchFamily="18" charset="0"/>
            </a:endParaRPr>
          </a:p>
          <a:p>
            <a:pPr marL="457200" indent="-457200">
              <a:buFont typeface="Arial" panose="020B0604020202020204" pitchFamily="34" charset="0"/>
              <a:buChar char="•"/>
            </a:pPr>
            <a:r>
              <a:rPr lang="en-US" sz="2800" b="1" dirty="0">
                <a:solidFill>
                  <a:schemeClr val="tx1"/>
                </a:solidFill>
                <a:latin typeface="Source Sans Pro" panose="020B0503030403020204" pitchFamily="34" charset="0"/>
                <a:ea typeface="Source Sans Pro" panose="020B0503030403020204" pitchFamily="34" charset="0"/>
              </a:rPr>
              <a:t>Elder financial abuse</a:t>
            </a:r>
            <a:r>
              <a:rPr lang="en-US" sz="2800" dirty="0">
                <a:solidFill>
                  <a:schemeClr val="tx1"/>
                </a:solidFill>
                <a:latin typeface="Source Sans Pro" panose="020B0503030403020204" pitchFamily="34" charset="0"/>
                <a:ea typeface="Source Sans Pro" panose="020B0503030403020204" pitchFamily="34" charset="0"/>
              </a:rPr>
              <a:t> - trust relationship</a:t>
            </a:r>
          </a:p>
          <a:p>
            <a:pPr marL="457200" indent="-457200">
              <a:buFont typeface="Arial" panose="020B0604020202020204" pitchFamily="34" charset="0"/>
              <a:buChar char="•"/>
            </a:pPr>
            <a:r>
              <a:rPr lang="en-US" sz="2800" b="1" dirty="0">
                <a:solidFill>
                  <a:schemeClr val="tx1"/>
                </a:solidFill>
                <a:latin typeface="Source Sans Pro" panose="020B0503030403020204" pitchFamily="34" charset="0"/>
                <a:ea typeface="Source Sans Pro" panose="020B0503030403020204" pitchFamily="34" charset="0"/>
              </a:rPr>
              <a:t>Elder financial fraud </a:t>
            </a:r>
            <a:r>
              <a:rPr lang="en-US" sz="2800" dirty="0">
                <a:solidFill>
                  <a:schemeClr val="tx1"/>
                </a:solidFill>
                <a:latin typeface="Source Sans Pro" panose="020B0503030403020204" pitchFamily="34" charset="0"/>
                <a:ea typeface="Source Sans Pro" panose="020B0503030403020204" pitchFamily="34" charset="0"/>
              </a:rPr>
              <a:t>- stranger</a:t>
            </a:r>
          </a:p>
          <a:p>
            <a:endParaRPr lang="en-US" dirty="0"/>
          </a:p>
        </p:txBody>
      </p:sp>
    </p:spTree>
    <p:extLst>
      <p:ext uri="{BB962C8B-B14F-4D97-AF65-F5344CB8AC3E}">
        <p14:creationId xmlns:p14="http://schemas.microsoft.com/office/powerpoint/2010/main" val="3215653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68C4-0820-6382-2A06-F62B2CDE8A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DA5B45-5564-463A-DE94-1805CF6171F2}"/>
              </a:ext>
            </a:extLst>
          </p:cNvPr>
          <p:cNvSpPr>
            <a:spLocks noGrp="1"/>
          </p:cNvSpPr>
          <p:nvPr>
            <p:ph type="title"/>
          </p:nvPr>
        </p:nvSpPr>
        <p:spPr>
          <a:xfrm>
            <a:off x="417442" y="281179"/>
            <a:ext cx="11330610" cy="666474"/>
          </a:xfrm>
        </p:spPr>
        <p:txBody>
          <a:bodyPr>
            <a:noAutofit/>
          </a:bodyPr>
          <a:lstStyle/>
          <a:p>
            <a:r>
              <a:rPr lang="en-US" sz="4400" dirty="0">
                <a:solidFill>
                  <a:schemeClr val="bg1"/>
                </a:solidFill>
              </a:rPr>
              <a:t>What is Elder Financial Fraud?</a:t>
            </a:r>
          </a:p>
        </p:txBody>
      </p:sp>
      <p:sp>
        <p:nvSpPr>
          <p:cNvPr id="4" name="Text Placeholder 3">
            <a:extLst>
              <a:ext uri="{FF2B5EF4-FFF2-40B4-BE49-F238E27FC236}">
                <a16:creationId xmlns:a16="http://schemas.microsoft.com/office/drawing/2014/main" id="{24C52142-770D-D58B-6CDF-E4D2523CCF1C}"/>
              </a:ext>
            </a:extLst>
          </p:cNvPr>
          <p:cNvSpPr>
            <a:spLocks noGrp="1"/>
          </p:cNvSpPr>
          <p:nvPr>
            <p:ph type="body" idx="1"/>
          </p:nvPr>
        </p:nvSpPr>
        <p:spPr>
          <a:xfrm>
            <a:off x="338138" y="1860698"/>
            <a:ext cx="11409914" cy="4543594"/>
          </a:xfrm>
        </p:spPr>
        <p:txBody>
          <a:bodyPr>
            <a:normAutofit/>
          </a:bodyPr>
          <a:lstStyle/>
          <a:p>
            <a:pPr marL="342900" indent="-342900">
              <a:buFont typeface="Arial" panose="020B0604020202020204" pitchFamily="34" charset="0"/>
              <a:buChar char="•"/>
            </a:pPr>
            <a:r>
              <a:rPr lang="en-US" sz="2800" dirty="0"/>
              <a:t>The act of obtaining money, property, or other benefits through deception or misrepresentation</a:t>
            </a:r>
          </a:p>
          <a:p>
            <a:pPr marL="342900" indent="-342900">
              <a:buFont typeface="Arial" panose="020B0604020202020204" pitchFamily="34" charset="0"/>
              <a:buChar char="•"/>
            </a:pPr>
            <a:r>
              <a:rPr lang="en-US" sz="2800" dirty="0"/>
              <a:t>Schemes commonly referred to as “scams” are a form of fraud</a:t>
            </a:r>
          </a:p>
          <a:p>
            <a:pPr marL="342900" indent="-342900">
              <a:buFont typeface="Arial" panose="020B0604020202020204" pitchFamily="34" charset="0"/>
              <a:buChar char="•"/>
            </a:pPr>
            <a:r>
              <a:rPr lang="en-US" sz="2800" dirty="0"/>
              <a:t>Throughout this training, the term “fraud” will be used to describe scams and other deceptive schemes targeting older adults</a:t>
            </a:r>
          </a:p>
          <a:p>
            <a:pPr>
              <a:lnSpc>
                <a:spcPct val="107000"/>
              </a:lnSpc>
              <a:spcBef>
                <a:spcPts val="0"/>
              </a:spcBef>
              <a:spcAft>
                <a:spcPts val="800"/>
              </a:spcAft>
            </a:pPr>
            <a:endParaRPr lang="en-US" sz="2800" b="1" dirty="0">
              <a:solidFill>
                <a:schemeClr val="tx1"/>
              </a:solidFill>
              <a:latin typeface="Source Sans Pro" panose="020B0503030403020204" pitchFamily="34" charset="0"/>
              <a:ea typeface="Source Sans Pro" panose="020B0503030403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209452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C383-59B2-32FE-F09B-D79FB81126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F72ABB-397E-902A-BAFE-BF476FAB11B7}"/>
              </a:ext>
            </a:extLst>
          </p:cNvPr>
          <p:cNvSpPr>
            <a:spLocks noGrp="1"/>
          </p:cNvSpPr>
          <p:nvPr>
            <p:ph type="title"/>
          </p:nvPr>
        </p:nvSpPr>
        <p:spPr>
          <a:xfrm>
            <a:off x="430695" y="238975"/>
            <a:ext cx="11330610" cy="666474"/>
          </a:xfrm>
        </p:spPr>
        <p:txBody>
          <a:bodyPr>
            <a:noAutofit/>
          </a:bodyPr>
          <a:lstStyle/>
          <a:p>
            <a:r>
              <a:rPr lang="en-US" sz="4400" dirty="0">
                <a:solidFill>
                  <a:schemeClr val="bg1"/>
                </a:solidFill>
              </a:rPr>
              <a:t>Elder Financial Fraud </a:t>
            </a:r>
          </a:p>
        </p:txBody>
      </p:sp>
      <p:sp>
        <p:nvSpPr>
          <p:cNvPr id="4" name="Text Placeholder 3">
            <a:extLst>
              <a:ext uri="{FF2B5EF4-FFF2-40B4-BE49-F238E27FC236}">
                <a16:creationId xmlns:a16="http://schemas.microsoft.com/office/drawing/2014/main" id="{4D2AB2DF-2240-A23F-6CE8-E9279B494AA0}"/>
              </a:ext>
            </a:extLst>
          </p:cNvPr>
          <p:cNvSpPr>
            <a:spLocks noGrp="1"/>
          </p:cNvSpPr>
          <p:nvPr>
            <p:ph type="body" idx="1"/>
          </p:nvPr>
        </p:nvSpPr>
        <p:spPr>
          <a:xfrm>
            <a:off x="328232" y="1594625"/>
            <a:ext cx="11330610" cy="4586818"/>
          </a:xfrm>
        </p:spPr>
        <p:txBody>
          <a:bodyPr>
            <a:normAutofit fontScale="55000" lnSpcReduction="20000"/>
          </a:bodyPr>
          <a:lstStyle/>
          <a:p>
            <a:r>
              <a:rPr lang="en-US" sz="3000" dirty="0"/>
              <a:t>Is particularly challenging for victims and law enforcement because:</a:t>
            </a:r>
          </a:p>
          <a:p>
            <a:pPr marL="457200" indent="-457200">
              <a:buFont typeface="Arial" panose="020B0604020202020204" pitchFamily="34" charset="0"/>
              <a:buChar char="•"/>
            </a:pPr>
            <a:r>
              <a:rPr lang="en-US" sz="3000" dirty="0"/>
              <a:t>Perpetrators appear to come out of nowhere, targeting unsuspecting victims in the privacy of their own homes</a:t>
            </a:r>
          </a:p>
          <a:p>
            <a:pPr marL="457200" indent="-457200">
              <a:buFont typeface="Arial" panose="020B0604020202020204" pitchFamily="34" charset="0"/>
              <a:buChar char="•"/>
            </a:pPr>
            <a:r>
              <a:rPr lang="en-US" sz="3000" dirty="0"/>
              <a:t>Perpetrator is often in another state or country, impossible to locate once theft is accomplished</a:t>
            </a:r>
          </a:p>
          <a:p>
            <a:pPr marL="457200" indent="-457200">
              <a:buFont typeface="Arial" panose="020B0604020202020204" pitchFamily="34" charset="0"/>
              <a:buChar char="•"/>
            </a:pPr>
            <a:r>
              <a:rPr lang="en-US" sz="3000" dirty="0"/>
              <a:t>Burden is on victim to report, explain what happened, attempt to repair ruined credit, protect accounts, recover stolen funds</a:t>
            </a:r>
          </a:p>
          <a:p>
            <a:pPr marL="457200" indent="-457200">
              <a:buFont typeface="Arial" panose="020B0604020202020204" pitchFamily="34" charset="0"/>
              <a:buChar char="•"/>
            </a:pPr>
            <a:r>
              <a:rPr lang="en-US" sz="3000" dirty="0"/>
              <a:t>Stolen funds are rarely recovered</a:t>
            </a:r>
          </a:p>
          <a:p>
            <a:pPr marL="457200" indent="-457200">
              <a:buFont typeface="Arial" panose="020B0604020202020204" pitchFamily="34" charset="0"/>
              <a:buChar char="•"/>
            </a:pPr>
            <a:r>
              <a:rPr lang="en-US" sz="3000" dirty="0"/>
              <a:t>Perpetrators often use sophisticated tactics to induce victims to turn over their assets or financial information. Common tactics are lying, developing trust, manipulation, grooming, creating a sense of urgency and fear, pretending to be an authority figure, and creating a sense of emotional pressure in order to facilitate the fraud</a:t>
            </a:r>
            <a:r>
              <a:rPr lang="en-US" dirty="0"/>
              <a:t>.</a:t>
            </a:r>
            <a:endParaRPr lang="en-US" sz="3000" dirty="0"/>
          </a:p>
          <a:p>
            <a:pPr marL="457200" indent="-457200">
              <a:buFont typeface="Arial" panose="020B0604020202020204" pitchFamily="34" charset="0"/>
              <a:buChar char="•"/>
            </a:pPr>
            <a:r>
              <a:rPr lang="en-US" sz="3000" dirty="0"/>
              <a:t>To those untrained on responding to these cases, they can incorrectly appear to be consensual or “civil” and not criminal in nature</a:t>
            </a:r>
          </a:p>
          <a:p>
            <a:pPr marL="457200" indent="-457200">
              <a:buFont typeface="Arial" panose="020B0604020202020204" pitchFamily="34" charset="0"/>
              <a:buChar char="•"/>
            </a:pPr>
            <a:endParaRPr lang="en-US" sz="3000" dirty="0"/>
          </a:p>
        </p:txBody>
      </p:sp>
    </p:spTree>
    <p:extLst>
      <p:ext uri="{BB962C8B-B14F-4D97-AF65-F5344CB8AC3E}">
        <p14:creationId xmlns:p14="http://schemas.microsoft.com/office/powerpoint/2010/main" val="22311894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A74F7-FA55-4521-3903-2E73FC530E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80FEA4-9024-D669-1860-05B82247790B}"/>
              </a:ext>
            </a:extLst>
          </p:cNvPr>
          <p:cNvSpPr>
            <a:spLocks noGrp="1"/>
          </p:cNvSpPr>
          <p:nvPr>
            <p:ph type="title"/>
          </p:nvPr>
        </p:nvSpPr>
        <p:spPr>
          <a:xfrm>
            <a:off x="430695" y="253043"/>
            <a:ext cx="11330610" cy="666474"/>
          </a:xfrm>
        </p:spPr>
        <p:txBody>
          <a:bodyPr>
            <a:noAutofit/>
          </a:bodyPr>
          <a:lstStyle/>
          <a:p>
            <a:r>
              <a:rPr lang="en-US" sz="4400" dirty="0">
                <a:solidFill>
                  <a:schemeClr val="bg1"/>
                </a:solidFill>
              </a:rPr>
              <a:t>Fraud Vulnerability</a:t>
            </a:r>
          </a:p>
        </p:txBody>
      </p:sp>
      <p:sp>
        <p:nvSpPr>
          <p:cNvPr id="4" name="Text Placeholder 3">
            <a:extLst>
              <a:ext uri="{FF2B5EF4-FFF2-40B4-BE49-F238E27FC236}">
                <a16:creationId xmlns:a16="http://schemas.microsoft.com/office/drawing/2014/main" id="{5CEC12B9-4AEB-C03F-ADE3-33FAA2A3926C}"/>
              </a:ext>
            </a:extLst>
          </p:cNvPr>
          <p:cNvSpPr>
            <a:spLocks noGrp="1"/>
          </p:cNvSpPr>
          <p:nvPr>
            <p:ph type="body" idx="1"/>
          </p:nvPr>
        </p:nvSpPr>
        <p:spPr>
          <a:xfrm>
            <a:off x="417442" y="1918666"/>
            <a:ext cx="11330610" cy="3905937"/>
          </a:xfrm>
        </p:spPr>
        <p:txBody>
          <a:bodyPr>
            <a:normAutofit/>
          </a:bodyPr>
          <a:lstStyle/>
          <a:p>
            <a:r>
              <a:rPr lang="en-US" sz="2600" dirty="0">
                <a:latin typeface="Source Sans Pro" panose="020B0503030403020204" pitchFamily="34" charset="0"/>
                <a:ea typeface="Source Sans Pro" panose="020B0503030403020204" pitchFamily="34" charset="0"/>
              </a:rPr>
              <a:t>Fraud is perpetrated against people of all ages. All of us, especially when we are lonely, ill, or grieving, are vulnerable to them.</a:t>
            </a:r>
          </a:p>
          <a:p>
            <a:r>
              <a:rPr lang="en-US" sz="2600" dirty="0">
                <a:latin typeface="Source Sans Pro" panose="020B0503030403020204" pitchFamily="34" charset="0"/>
                <a:ea typeface="Source Sans Pro" panose="020B0503030403020204" pitchFamily="34" charset="0"/>
              </a:rPr>
              <a:t>Victims of scams  typically feel great shame when they realize they have been victimized. This shame is  often compounded when they feel blamed by their families, law enforcement, or APS.</a:t>
            </a:r>
          </a:p>
          <a:p>
            <a:r>
              <a:rPr lang="en-US" sz="2600" dirty="0">
                <a:latin typeface="Source Sans Pro" panose="020B0503030403020204" pitchFamily="34" charset="0"/>
                <a:ea typeface="Source Sans Pro" panose="020B0503030403020204" pitchFamily="34" charset="0"/>
              </a:rPr>
              <a:t>It is vitally important that law enforcement refrain from victim blaming when speaking to victims and their families.</a:t>
            </a:r>
          </a:p>
          <a:p>
            <a:endParaRPr lang="en-US" dirty="0"/>
          </a:p>
        </p:txBody>
      </p:sp>
    </p:spTree>
    <p:extLst>
      <p:ext uri="{BB962C8B-B14F-4D97-AF65-F5344CB8AC3E}">
        <p14:creationId xmlns:p14="http://schemas.microsoft.com/office/powerpoint/2010/main" val="1499586178"/>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2F664A05B71549BE66940DDA801FC6" ma:contentTypeVersion="6" ma:contentTypeDescription="Create a new document." ma:contentTypeScope="" ma:versionID="8ea2038df7a8065198462711002d5453">
  <xsd:schema xmlns:xsd="http://www.w3.org/2001/XMLSchema" xmlns:xs="http://www.w3.org/2001/XMLSchema" xmlns:p="http://schemas.microsoft.com/office/2006/metadata/properties" xmlns:ns3="2d88e0d7-f36f-46f0-9852-63dd72d30ca5" targetNamespace="http://schemas.microsoft.com/office/2006/metadata/properties" ma:root="true" ma:fieldsID="a647bd98c79cf602b10fde1eb25004ab" ns3:_="">
    <xsd:import namespace="2d88e0d7-f36f-46f0-9852-63dd72d30ca5"/>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8e0d7-f36f-46f0-9852-63dd72d30c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d88e0d7-f36f-46f0-9852-63dd72d30ca5" xsi:nil="true"/>
  </documentManagement>
</p:properties>
</file>

<file path=customXml/itemProps1.xml><?xml version="1.0" encoding="utf-8"?>
<ds:datastoreItem xmlns:ds="http://schemas.openxmlformats.org/officeDocument/2006/customXml" ds:itemID="{6034C113-EE30-43DF-AFFE-09DC34AE8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8e0d7-f36f-46f0-9852-63dd72d30c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15A473-1D54-40AC-B876-C96B16BDC5A0}">
  <ds:schemaRefs>
    <ds:schemaRef ds:uri="http://schemas.microsoft.com/sharepoint/v3/contenttype/forms"/>
  </ds:schemaRefs>
</ds:datastoreItem>
</file>

<file path=customXml/itemProps3.xml><?xml version="1.0" encoding="utf-8"?>
<ds:datastoreItem xmlns:ds="http://schemas.openxmlformats.org/officeDocument/2006/customXml" ds:itemID="{12A46D1C-8FB5-4509-9A60-D6FA5779994F}">
  <ds:schemaRef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2d88e0d7-f36f-46f0-9852-63dd72d30ca5"/>
    <ds:schemaRef ds:uri="http://schemas.microsoft.com/office/2006/metadata/properties"/>
  </ds:schemaRefs>
</ds:datastoreItem>
</file>

<file path=docMetadata/LabelInfo.xml><?xml version="1.0" encoding="utf-8"?>
<clbl:labelList xmlns:clbl="http://schemas.microsoft.com/office/2020/mipLabelMetadata">
  <clbl:label id="{15ef12a1-af58-44c4-b029-712fc0605570}" enabled="0" method="" siteId="{15ef12a1-af58-44c4-b029-712fc0605570}" removed="1"/>
  <clbl:label id="{daf69420-7356-43ce-989f-cc1324b6da61}" enabled="1" method="Privileged" siteId="{a63249ac-3e0b-4a24-9e0c-c90ab9891e30}" removed="0"/>
</clbl:labelList>
</file>

<file path=docProps/app.xml><?xml version="1.0" encoding="utf-8"?>
<Properties xmlns="http://schemas.openxmlformats.org/officeDocument/2006/extended-properties" xmlns:vt="http://schemas.openxmlformats.org/officeDocument/2006/docPropsVTypes">
  <Template>office theme</Template>
  <TotalTime>49753</TotalTime>
  <Words>3683</Words>
  <Application>Microsoft Macintosh PowerPoint</Application>
  <PresentationFormat>Widescreen</PresentationFormat>
  <Paragraphs>359</Paragraphs>
  <Slides>45</Slides>
  <Notes>28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Aptos</vt:lpstr>
      <vt:lpstr>Aptos Display</vt:lpstr>
      <vt:lpstr>Arial</vt:lpstr>
      <vt:lpstr>Arial,Sans-Serif</vt:lpstr>
      <vt:lpstr>Calibri</vt:lpstr>
      <vt:lpstr>Calisto MT</vt:lpstr>
      <vt:lpstr>Source Sans Pro</vt:lpstr>
      <vt:lpstr>Symbol</vt:lpstr>
      <vt:lpstr>office theme</vt:lpstr>
      <vt:lpstr>3_Office Theme</vt:lpstr>
      <vt:lpstr>5_Office Theme</vt:lpstr>
      <vt:lpstr>PowerPoint Presentation</vt:lpstr>
      <vt:lpstr>Case Study</vt:lpstr>
      <vt:lpstr>Case Study</vt:lpstr>
      <vt:lpstr>Case Study</vt:lpstr>
      <vt:lpstr>Case Study</vt:lpstr>
      <vt:lpstr>What is Elder Financial Exploitation?</vt:lpstr>
      <vt:lpstr>What is Elder Financial Fraud?</vt:lpstr>
      <vt:lpstr>Elder Financial Fraud </vt:lpstr>
      <vt:lpstr>Fraud Vulnerability</vt:lpstr>
      <vt:lpstr>Fraud Reports Are Increasing </vt:lpstr>
      <vt:lpstr>PowerPoint Presentation</vt:lpstr>
      <vt:lpstr>PowerPoint Presentation</vt:lpstr>
      <vt:lpstr>Common Characteristics of Older Victims of Financial Fraud</vt:lpstr>
      <vt:lpstr>Common Types of Elder Fraud</vt:lpstr>
      <vt:lpstr>Common Types of Elder Fraud/Scams</vt:lpstr>
      <vt:lpstr>Common Types of Elder Fraud/Scams</vt:lpstr>
      <vt:lpstr>Perpetrator Tactics</vt:lpstr>
      <vt:lpstr>How is Elder Financial Fraud Perpetrated?</vt:lpstr>
      <vt:lpstr>Why Older Victims Often Don’t Report</vt:lpstr>
      <vt:lpstr>Impact of These Crimes on Older Victims </vt:lpstr>
      <vt:lpstr>Investigative Pitfalls</vt:lpstr>
      <vt:lpstr>Common Assumptions About Elder Fraud</vt:lpstr>
      <vt:lpstr>Acts of Financial Fraud May Be Civil, But They Are Also Criminal</vt:lpstr>
      <vt:lpstr>Common Assumptions About Elder Fraud</vt:lpstr>
      <vt:lpstr>It’s a Crime to Obtain Money By Deception</vt:lpstr>
      <vt:lpstr>Common Assumptions About Elder Fraud</vt:lpstr>
      <vt:lpstr>Not All Fraud Is International</vt:lpstr>
      <vt:lpstr>Even if International, Local Law Enforcement Can Play a Crucial Role</vt:lpstr>
      <vt:lpstr>Regardless of Where the Crime Originates, Local Law Enforcement Can Play a Crucial Role</vt:lpstr>
      <vt:lpstr>Common Assumptions About Elder Fraud</vt:lpstr>
      <vt:lpstr>People with Dementia Are Able to Be  Effective Witnesses</vt:lpstr>
      <vt:lpstr>Don’t Skip the Interview: Victims with Cognitive Impairment</vt:lpstr>
      <vt:lpstr>Trauma-informed Interviewing</vt:lpstr>
      <vt:lpstr>Trauma-informed Interviewing</vt:lpstr>
      <vt:lpstr>Common Assumptions About Elder Fraud</vt:lpstr>
      <vt:lpstr>These Crimes Can Often Be Proved at Trial Even if the  Victim Can’t Testify</vt:lpstr>
      <vt:lpstr>These Crimes Can Often Be Proved at Trial Even if the  Victim Can’t Testify</vt:lpstr>
      <vt:lpstr>Other Relevant Evidence to Obtain  in a Fraud / Scam Investigation</vt:lpstr>
      <vt:lpstr>Practice Tips</vt:lpstr>
      <vt:lpstr>Reporting Resources for Law Enforcement and Victims </vt:lpstr>
      <vt:lpstr>Elder Abuse Multidisciplinary Teams (MDTs)</vt:lpstr>
      <vt:lpstr>Elder Abuse Multidisciplinary Team Members</vt:lpstr>
      <vt:lpstr>The Role MDTs Can Play in Cases of Elder Financial Fraud</vt:lpstr>
      <vt:lpstr>EAGLE Resources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 Lori</dc:creator>
  <cp:lastModifiedBy>Xu, Michael</cp:lastModifiedBy>
  <cp:revision>89</cp:revision>
  <dcterms:created xsi:type="dcterms:W3CDTF">2024-10-11T21:00:52Z</dcterms:created>
  <dcterms:modified xsi:type="dcterms:W3CDTF">2026-06-18T21:46:12Z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theme:8\3_Office Theme:5\5_Office Theme:5\4_Office Theme:8</vt:lpwstr>
  </property>
  <property fmtid="{D5CDD505-2E9C-101B-9397-08002B2CF9AE}" pid="3" name="ClassificationContentMarkingFooterText">
    <vt:lpwstr>CONFIDENTIAL</vt:lpwstr>
  </property>
  <property fmtid="{D5CDD505-2E9C-101B-9397-08002B2CF9AE}" pid="4" name="ContentTypeId">
    <vt:lpwstr>0x010100B62F664A05B71549BE66940DDA801FC6</vt:lpwstr>
  </property>
</Properties>
</file>