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57" r:id="rId5"/>
    <p:sldMasterId id="2147483800" r:id="rId6"/>
  </p:sldMasterIdLst>
  <p:notesMasterIdLst>
    <p:notesMasterId r:id="rId41"/>
  </p:notesMasterIdLst>
  <p:sldIdLst>
    <p:sldId id="594" r:id="rId7"/>
    <p:sldId id="2820" r:id="rId8"/>
    <p:sldId id="2813" r:id="rId9"/>
    <p:sldId id="2812" r:id="rId10"/>
    <p:sldId id="2766" r:id="rId11"/>
    <p:sldId id="2814" r:id="rId12"/>
    <p:sldId id="2815" r:id="rId13"/>
    <p:sldId id="2816" r:id="rId14"/>
    <p:sldId id="2753" r:id="rId15"/>
    <p:sldId id="2798" r:id="rId16"/>
    <p:sldId id="2805" r:id="rId17"/>
    <p:sldId id="2796" r:id="rId18"/>
    <p:sldId id="2770" r:id="rId19"/>
    <p:sldId id="2817" r:id="rId20"/>
    <p:sldId id="2786" r:id="rId21"/>
    <p:sldId id="2788" r:id="rId22"/>
    <p:sldId id="2806" r:id="rId23"/>
    <p:sldId id="2787" r:id="rId24"/>
    <p:sldId id="2818" r:id="rId25"/>
    <p:sldId id="2819" r:id="rId26"/>
    <p:sldId id="2762" r:id="rId27"/>
    <p:sldId id="2763" r:id="rId28"/>
    <p:sldId id="2771" r:id="rId29"/>
    <p:sldId id="2772" r:id="rId30"/>
    <p:sldId id="2774" r:id="rId31"/>
    <p:sldId id="2790" r:id="rId32"/>
    <p:sldId id="2794" r:id="rId33"/>
    <p:sldId id="2776" r:id="rId34"/>
    <p:sldId id="2775" r:id="rId35"/>
    <p:sldId id="2785" r:id="rId36"/>
    <p:sldId id="2731" r:id="rId37"/>
    <p:sldId id="2779" r:id="rId38"/>
    <p:sldId id="2728" r:id="rId39"/>
    <p:sldId id="2751"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01A255-0E94-CE51-6174-DA2D4AD6C19D}" name="Smith, Chantelle C. (CIV)" initials="CS" userId="S::Chantelle.C.Smith@usdoj.gov::c066b542-38d3-43d0-aaea-1c2d4bf6f0f9" providerId="AD"/>
  <p188:author id="{AD860C76-7598-3D91-6A59-0EBD7920F50C}" name="Mars, Lori" initials="LM" userId="S::Lori.Mars@med.usc.edu::39e815f0-e8ae-4a1d-af48-4768fc0eb72e" providerId="AD"/>
  <p188:author id="{3E543778-5978-2936-751F-8C76AB870EC6}" name="Esquivel, Richard" initials="" userId="S::Richard.Esquivel@med.usc.edu::eb936f9d-8ca5-4546-9ec1-018c4a38da5c" providerId="AD"/>
  <p188:author id="{41B7E78E-1D04-A4E9-7CF9-C0274434F9D9}" name="pulrey@kingcounty.gov" initials="pu" userId="S::urn:spo:guest#pulrey@kingcounty.gov::" providerId="AD"/>
  <p188:author id="{F9EAF595-5C6A-9907-2DF0-8A98EF026714}" name="Ulrey, Page" initials="PU" userId="S::pulrey@kingcounty.gov::06e7f62a-1ac4-4c4b-881a-916ce9eced76" providerId="AD"/>
  <p188:author id="{14CF8BD3-B803-B6D9-7AAD-EFEE67AE28EF}" name="Jackson, Shelly L. (CIV)" initials="SJ" userId="S::Shelly.L.Jackson@usdoj.gov::d986328a-4920-46ce-89dc-9dbcfdda6e0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a:srgbClr val="0017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93" autoAdjust="0"/>
    <p:restoredTop sz="74062" autoAdjust="0"/>
  </p:normalViewPr>
  <p:slideViewPr>
    <p:cSldViewPr snapToGrid="0">
      <p:cViewPr varScale="1">
        <p:scale>
          <a:sx n="92" d="100"/>
          <a:sy n="92" d="100"/>
        </p:scale>
        <p:origin x="104" y="312"/>
      </p:cViewPr>
      <p:guideLst/>
    </p:cSldViewPr>
  </p:slideViewPr>
  <p:notesTextViewPr>
    <p:cViewPr>
      <p:scale>
        <a:sx n="1" d="1"/>
        <a:sy n="1" d="1"/>
      </p:scale>
      <p:origin x="0" y="0"/>
    </p:cViewPr>
  </p:notesTextViewPr>
  <p:sorterViewPr>
    <p:cViewPr>
      <p:scale>
        <a:sx n="99" d="100"/>
        <a:sy n="99" d="100"/>
      </p:scale>
      <p:origin x="0" y="-69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viewProps" Target="viewProp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microsoft.com/office/2016/11/relationships/changesInfo" Target="changesInfos/changesInfo1.xml"/><Relationship Id="rId20" Type="http://schemas.openxmlformats.org/officeDocument/2006/relationships/slide" Target="slides/slide14.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Xu, Michael" userId="da041231-08ec-4176-a8c5-32dc46e6c5e2" providerId="ADAL" clId="{D3530047-2AF4-C242-BE83-75795B43B24D}"/>
    <pc:docChg chg="undo custSel modSld">
      <pc:chgData name="Xu, Michael" userId="da041231-08ec-4176-a8c5-32dc46e6c5e2" providerId="ADAL" clId="{D3530047-2AF4-C242-BE83-75795B43B24D}" dt="2026-06-18T21:49:03.159" v="28" actId="14100"/>
      <pc:docMkLst>
        <pc:docMk/>
      </pc:docMkLst>
      <pc:sldChg chg="modSp mod">
        <pc:chgData name="Xu, Michael" userId="da041231-08ec-4176-a8c5-32dc46e6c5e2" providerId="ADAL" clId="{D3530047-2AF4-C242-BE83-75795B43B24D}" dt="2026-06-18T21:49:03.159" v="28" actId="14100"/>
        <pc:sldMkLst>
          <pc:docMk/>
          <pc:sldMk cId="614867752" sldId="594"/>
        </pc:sldMkLst>
        <pc:spChg chg="mod">
          <ac:chgData name="Xu, Michael" userId="da041231-08ec-4176-a8c5-32dc46e6c5e2" providerId="ADAL" clId="{D3530047-2AF4-C242-BE83-75795B43B24D}" dt="2026-06-18T21:48:40.835" v="21" actId="1076"/>
          <ac:spMkLst>
            <pc:docMk/>
            <pc:sldMk cId="614867752" sldId="594"/>
            <ac:spMk id="12" creationId="{695521A6-7513-054B-9414-737D402264DC}"/>
          </ac:spMkLst>
        </pc:spChg>
        <pc:spChg chg="mod">
          <ac:chgData name="Xu, Michael" userId="da041231-08ec-4176-a8c5-32dc46e6c5e2" providerId="ADAL" clId="{D3530047-2AF4-C242-BE83-75795B43B24D}" dt="2026-06-18T21:48:40.835" v="21" actId="1076"/>
          <ac:spMkLst>
            <pc:docMk/>
            <pc:sldMk cId="614867752" sldId="594"/>
            <ac:spMk id="18" creationId="{F98548BE-13D1-EE47-AF62-99906C6927FA}"/>
          </ac:spMkLst>
        </pc:spChg>
        <pc:picChg chg="mod modCrop">
          <ac:chgData name="Xu, Michael" userId="da041231-08ec-4176-a8c5-32dc46e6c5e2" providerId="ADAL" clId="{D3530047-2AF4-C242-BE83-75795B43B24D}" dt="2026-06-18T21:49:03.159" v="28" actId="14100"/>
          <ac:picMkLst>
            <pc:docMk/>
            <pc:sldMk cId="614867752" sldId="594"/>
            <ac:picMk id="2" creationId="{E014DF45-742D-DCCB-6E4C-7A16B748043E}"/>
          </ac:picMkLst>
        </pc:picChg>
      </pc:sldChg>
      <pc:sldChg chg="modSp mod">
        <pc:chgData name="Xu, Michael" userId="da041231-08ec-4176-a8c5-32dc46e6c5e2" providerId="ADAL" clId="{D3530047-2AF4-C242-BE83-75795B43B24D}" dt="2026-06-18T21:48:16.325" v="18" actId="1076"/>
        <pc:sldMkLst>
          <pc:docMk/>
          <pc:sldMk cId="2465615218" sldId="2728"/>
        </pc:sldMkLst>
        <pc:spChg chg="mod">
          <ac:chgData name="Xu, Michael" userId="da041231-08ec-4176-a8c5-32dc46e6c5e2" providerId="ADAL" clId="{D3530047-2AF4-C242-BE83-75795B43B24D}" dt="2026-06-18T21:48:16.325" v="18" actId="1076"/>
          <ac:spMkLst>
            <pc:docMk/>
            <pc:sldMk cId="2465615218" sldId="2728"/>
            <ac:spMk id="3" creationId="{7DE31862-0404-F543-81DB-CDEA8992E543}"/>
          </ac:spMkLst>
        </pc:spChg>
      </pc:sldChg>
      <pc:sldChg chg="modSp mod">
        <pc:chgData name="Xu, Michael" userId="da041231-08ec-4176-a8c5-32dc46e6c5e2" providerId="ADAL" clId="{D3530047-2AF4-C242-BE83-75795B43B24D}" dt="2026-06-18T21:48:21.468" v="19" actId="1076"/>
        <pc:sldMkLst>
          <pc:docMk/>
          <pc:sldMk cId="3808477108" sldId="2751"/>
        </pc:sldMkLst>
        <pc:spChg chg="mod">
          <ac:chgData name="Xu, Michael" userId="da041231-08ec-4176-a8c5-32dc46e6c5e2" providerId="ADAL" clId="{D3530047-2AF4-C242-BE83-75795B43B24D}" dt="2026-06-18T21:48:21.468" v="19" actId="1076"/>
          <ac:spMkLst>
            <pc:docMk/>
            <pc:sldMk cId="3808477108" sldId="2751"/>
            <ac:spMk id="3" creationId="{C7B5C7DD-450D-3543-A31B-35AC7F170DCE}"/>
          </ac:spMkLst>
        </pc:spChg>
      </pc:sldChg>
      <pc:sldChg chg="modSp mod">
        <pc:chgData name="Xu, Michael" userId="da041231-08ec-4176-a8c5-32dc46e6c5e2" providerId="ADAL" clId="{D3530047-2AF4-C242-BE83-75795B43B24D}" dt="2026-06-18T21:47:52.106" v="12" actId="1076"/>
        <pc:sldMkLst>
          <pc:docMk/>
          <pc:sldMk cId="1010896844" sldId="2763"/>
        </pc:sldMkLst>
        <pc:spChg chg="mod">
          <ac:chgData name="Xu, Michael" userId="da041231-08ec-4176-a8c5-32dc46e6c5e2" providerId="ADAL" clId="{D3530047-2AF4-C242-BE83-75795B43B24D}" dt="2026-06-18T21:47:52.106" v="12" actId="1076"/>
          <ac:spMkLst>
            <pc:docMk/>
            <pc:sldMk cId="1010896844" sldId="2763"/>
            <ac:spMk id="3" creationId="{899DB9D8-B3DB-C20F-590F-1CA3F646B514}"/>
          </ac:spMkLst>
        </pc:spChg>
      </pc:sldChg>
      <pc:sldChg chg="modSp mod">
        <pc:chgData name="Xu, Michael" userId="da041231-08ec-4176-a8c5-32dc46e6c5e2" providerId="ADAL" clId="{D3530047-2AF4-C242-BE83-75795B43B24D}" dt="2026-06-18T21:46:59.603" v="2" actId="20577"/>
        <pc:sldMkLst>
          <pc:docMk/>
          <pc:sldMk cId="3662914432" sldId="2766"/>
        </pc:sldMkLst>
        <pc:spChg chg="mod">
          <ac:chgData name="Xu, Michael" userId="da041231-08ec-4176-a8c5-32dc46e6c5e2" providerId="ADAL" clId="{D3530047-2AF4-C242-BE83-75795B43B24D}" dt="2026-06-18T21:46:59.603" v="2" actId="20577"/>
          <ac:spMkLst>
            <pc:docMk/>
            <pc:sldMk cId="3662914432" sldId="2766"/>
            <ac:spMk id="3" creationId="{F97EE56F-7B39-ABF4-112D-16343B401C77}"/>
          </ac:spMkLst>
        </pc:spChg>
      </pc:sldChg>
      <pc:sldChg chg="modSp mod">
        <pc:chgData name="Xu, Michael" userId="da041231-08ec-4176-a8c5-32dc46e6c5e2" providerId="ADAL" clId="{D3530047-2AF4-C242-BE83-75795B43B24D}" dt="2026-06-18T21:47:55.563" v="13" actId="1076"/>
        <pc:sldMkLst>
          <pc:docMk/>
          <pc:sldMk cId="555371101" sldId="2771"/>
        </pc:sldMkLst>
        <pc:spChg chg="mod">
          <ac:chgData name="Xu, Michael" userId="da041231-08ec-4176-a8c5-32dc46e6c5e2" providerId="ADAL" clId="{D3530047-2AF4-C242-BE83-75795B43B24D}" dt="2026-06-18T21:47:55.563" v="13" actId="1076"/>
          <ac:spMkLst>
            <pc:docMk/>
            <pc:sldMk cId="555371101" sldId="2771"/>
            <ac:spMk id="3" creationId="{8B5F2DA2-61B2-05FB-FFB0-3F5FB412DB37}"/>
          </ac:spMkLst>
        </pc:spChg>
      </pc:sldChg>
      <pc:sldChg chg="modSp mod">
        <pc:chgData name="Xu, Michael" userId="da041231-08ec-4176-a8c5-32dc46e6c5e2" providerId="ADAL" clId="{D3530047-2AF4-C242-BE83-75795B43B24D}" dt="2026-06-18T21:47:58.354" v="14" actId="1076"/>
        <pc:sldMkLst>
          <pc:docMk/>
          <pc:sldMk cId="251999737" sldId="2772"/>
        </pc:sldMkLst>
        <pc:spChg chg="mod">
          <ac:chgData name="Xu, Michael" userId="da041231-08ec-4176-a8c5-32dc46e6c5e2" providerId="ADAL" clId="{D3530047-2AF4-C242-BE83-75795B43B24D}" dt="2026-06-18T21:47:58.354" v="14" actId="1076"/>
          <ac:spMkLst>
            <pc:docMk/>
            <pc:sldMk cId="251999737" sldId="2772"/>
            <ac:spMk id="3" creationId="{724CA3E4-177E-7580-6023-760464274AE3}"/>
          </ac:spMkLst>
        </pc:spChg>
      </pc:sldChg>
      <pc:sldChg chg="modSp mod">
        <pc:chgData name="Xu, Michael" userId="da041231-08ec-4176-a8c5-32dc46e6c5e2" providerId="ADAL" clId="{D3530047-2AF4-C242-BE83-75795B43B24D}" dt="2026-06-18T21:48:01.912" v="15" actId="1076"/>
        <pc:sldMkLst>
          <pc:docMk/>
          <pc:sldMk cId="1000664330" sldId="2774"/>
        </pc:sldMkLst>
        <pc:spChg chg="mod">
          <ac:chgData name="Xu, Michael" userId="da041231-08ec-4176-a8c5-32dc46e6c5e2" providerId="ADAL" clId="{D3530047-2AF4-C242-BE83-75795B43B24D}" dt="2026-06-18T21:48:01.912" v="15" actId="1076"/>
          <ac:spMkLst>
            <pc:docMk/>
            <pc:sldMk cId="1000664330" sldId="2774"/>
            <ac:spMk id="3" creationId="{3C7F9A5D-2B54-05A1-9FC6-D0D308AAF367}"/>
          </ac:spMkLst>
        </pc:spChg>
      </pc:sldChg>
      <pc:sldChg chg="modSp mod">
        <pc:chgData name="Xu, Michael" userId="da041231-08ec-4176-a8c5-32dc46e6c5e2" providerId="ADAL" clId="{D3530047-2AF4-C242-BE83-75795B43B24D}" dt="2026-06-18T21:48:11.207" v="17" actId="1076"/>
        <pc:sldMkLst>
          <pc:docMk/>
          <pc:sldMk cId="402141765" sldId="2775"/>
        </pc:sldMkLst>
        <pc:spChg chg="mod">
          <ac:chgData name="Xu, Michael" userId="da041231-08ec-4176-a8c5-32dc46e6c5e2" providerId="ADAL" clId="{D3530047-2AF4-C242-BE83-75795B43B24D}" dt="2026-06-18T21:48:11.207" v="17" actId="1076"/>
          <ac:spMkLst>
            <pc:docMk/>
            <pc:sldMk cId="402141765" sldId="2775"/>
            <ac:spMk id="3" creationId="{9F67FADE-9AB5-90B0-715D-34F27F5F8EDB}"/>
          </ac:spMkLst>
        </pc:spChg>
      </pc:sldChg>
      <pc:sldChg chg="modSp mod">
        <pc:chgData name="Xu, Michael" userId="da041231-08ec-4176-a8c5-32dc46e6c5e2" providerId="ADAL" clId="{D3530047-2AF4-C242-BE83-75795B43B24D}" dt="2026-06-18T21:47:33.929" v="5" actId="1076"/>
        <pc:sldMkLst>
          <pc:docMk/>
          <pc:sldMk cId="1728035611" sldId="2786"/>
        </pc:sldMkLst>
        <pc:spChg chg="mod">
          <ac:chgData name="Xu, Michael" userId="da041231-08ec-4176-a8c5-32dc46e6c5e2" providerId="ADAL" clId="{D3530047-2AF4-C242-BE83-75795B43B24D}" dt="2026-06-18T21:47:33.929" v="5" actId="1076"/>
          <ac:spMkLst>
            <pc:docMk/>
            <pc:sldMk cId="1728035611" sldId="2786"/>
            <ac:spMk id="3" creationId="{E79B2EC3-9B71-5158-9369-1363769FA4A8}"/>
          </ac:spMkLst>
        </pc:spChg>
      </pc:sldChg>
      <pc:sldChg chg="modSp mod">
        <pc:chgData name="Xu, Michael" userId="da041231-08ec-4176-a8c5-32dc46e6c5e2" providerId="ADAL" clId="{D3530047-2AF4-C242-BE83-75795B43B24D}" dt="2026-06-18T21:47:42.930" v="9" actId="1076"/>
        <pc:sldMkLst>
          <pc:docMk/>
          <pc:sldMk cId="3724788763" sldId="2787"/>
        </pc:sldMkLst>
        <pc:spChg chg="mod">
          <ac:chgData name="Xu, Michael" userId="da041231-08ec-4176-a8c5-32dc46e6c5e2" providerId="ADAL" clId="{D3530047-2AF4-C242-BE83-75795B43B24D}" dt="2026-06-18T21:47:42.930" v="9" actId="1076"/>
          <ac:spMkLst>
            <pc:docMk/>
            <pc:sldMk cId="3724788763" sldId="2787"/>
            <ac:spMk id="3" creationId="{E60034FD-F568-6814-14CD-7B6F1C314E58}"/>
          </ac:spMkLst>
        </pc:spChg>
      </pc:sldChg>
      <pc:sldChg chg="modSp mod">
        <pc:chgData name="Xu, Michael" userId="da041231-08ec-4176-a8c5-32dc46e6c5e2" providerId="ADAL" clId="{D3530047-2AF4-C242-BE83-75795B43B24D}" dt="2026-06-18T21:47:36.663" v="6" actId="1076"/>
        <pc:sldMkLst>
          <pc:docMk/>
          <pc:sldMk cId="1395976902" sldId="2788"/>
        </pc:sldMkLst>
        <pc:spChg chg="mod">
          <ac:chgData name="Xu, Michael" userId="da041231-08ec-4176-a8c5-32dc46e6c5e2" providerId="ADAL" clId="{D3530047-2AF4-C242-BE83-75795B43B24D}" dt="2026-06-18T21:47:36.663" v="6" actId="1076"/>
          <ac:spMkLst>
            <pc:docMk/>
            <pc:sldMk cId="1395976902" sldId="2788"/>
            <ac:spMk id="3" creationId="{F1C531A1-D473-B440-D75A-D1C06A06691B}"/>
          </ac:spMkLst>
        </pc:spChg>
      </pc:sldChg>
      <pc:sldChg chg="modSp mod">
        <pc:chgData name="Xu, Michael" userId="da041231-08ec-4176-a8c5-32dc46e6c5e2" providerId="ADAL" clId="{D3530047-2AF4-C242-BE83-75795B43B24D}" dt="2026-06-18T21:48:06.657" v="16" actId="1076"/>
        <pc:sldMkLst>
          <pc:docMk/>
          <pc:sldMk cId="3019754566" sldId="2794"/>
        </pc:sldMkLst>
        <pc:spChg chg="mod">
          <ac:chgData name="Xu, Michael" userId="da041231-08ec-4176-a8c5-32dc46e6c5e2" providerId="ADAL" clId="{D3530047-2AF4-C242-BE83-75795B43B24D}" dt="2026-06-18T21:48:06.657" v="16" actId="1076"/>
          <ac:spMkLst>
            <pc:docMk/>
            <pc:sldMk cId="3019754566" sldId="2794"/>
            <ac:spMk id="3" creationId="{9324699F-9125-709F-37DC-B03F2E88BFAF}"/>
          </ac:spMkLst>
        </pc:spChg>
      </pc:sldChg>
      <pc:sldChg chg="modSp mod">
        <pc:chgData name="Xu, Michael" userId="da041231-08ec-4176-a8c5-32dc46e6c5e2" providerId="ADAL" clId="{D3530047-2AF4-C242-BE83-75795B43B24D}" dt="2026-06-18T21:47:29" v="4" actId="1076"/>
        <pc:sldMkLst>
          <pc:docMk/>
          <pc:sldMk cId="539088885" sldId="2805"/>
        </pc:sldMkLst>
        <pc:spChg chg="mod">
          <ac:chgData name="Xu, Michael" userId="da041231-08ec-4176-a8c5-32dc46e6c5e2" providerId="ADAL" clId="{D3530047-2AF4-C242-BE83-75795B43B24D}" dt="2026-06-18T21:47:29" v="4" actId="1076"/>
          <ac:spMkLst>
            <pc:docMk/>
            <pc:sldMk cId="539088885" sldId="2805"/>
            <ac:spMk id="3" creationId="{AE0971E5-52F6-5BE7-1581-9DDCA785BA74}"/>
          </ac:spMkLst>
        </pc:spChg>
      </pc:sldChg>
      <pc:sldChg chg="modSp mod">
        <pc:chgData name="Xu, Michael" userId="da041231-08ec-4176-a8c5-32dc46e6c5e2" providerId="ADAL" clId="{D3530047-2AF4-C242-BE83-75795B43B24D}" dt="2026-06-18T21:47:39.942" v="7" actId="1076"/>
        <pc:sldMkLst>
          <pc:docMk/>
          <pc:sldMk cId="1793243823" sldId="2806"/>
        </pc:sldMkLst>
        <pc:spChg chg="mod">
          <ac:chgData name="Xu, Michael" userId="da041231-08ec-4176-a8c5-32dc46e6c5e2" providerId="ADAL" clId="{D3530047-2AF4-C242-BE83-75795B43B24D}" dt="2026-06-18T21:47:39.942" v="7" actId="1076"/>
          <ac:spMkLst>
            <pc:docMk/>
            <pc:sldMk cId="1793243823" sldId="2806"/>
            <ac:spMk id="3" creationId="{2E95E454-A729-3F41-1273-405D17F22D22}"/>
          </ac:spMkLst>
        </pc:spChg>
      </pc:sldChg>
      <pc:sldChg chg="modSp mod">
        <pc:chgData name="Xu, Michael" userId="da041231-08ec-4176-a8c5-32dc46e6c5e2" providerId="ADAL" clId="{D3530047-2AF4-C242-BE83-75795B43B24D}" dt="2026-06-18T21:47:46.688" v="10" actId="1076"/>
        <pc:sldMkLst>
          <pc:docMk/>
          <pc:sldMk cId="274044939" sldId="2819"/>
        </pc:sldMkLst>
        <pc:spChg chg="mod">
          <ac:chgData name="Xu, Michael" userId="da041231-08ec-4176-a8c5-32dc46e6c5e2" providerId="ADAL" clId="{D3530047-2AF4-C242-BE83-75795B43B24D}" dt="2026-06-18T21:47:46.688" v="10" actId="1076"/>
          <ac:spMkLst>
            <pc:docMk/>
            <pc:sldMk cId="274044939" sldId="2819"/>
            <ac:spMk id="3" creationId="{DDF3CD20-92D5-C90C-9FB9-363300D09C6A}"/>
          </ac:spMkLst>
        </pc:spChg>
      </pc:sldChg>
      <pc:sldChg chg="modSp mod">
        <pc:chgData name="Xu, Michael" userId="da041231-08ec-4176-a8c5-32dc46e6c5e2" providerId="ADAL" clId="{D3530047-2AF4-C242-BE83-75795B43B24D}" dt="2026-06-18T21:47:07.539" v="3" actId="1076"/>
        <pc:sldMkLst>
          <pc:docMk/>
          <pc:sldMk cId="3142977010" sldId="2820"/>
        </pc:sldMkLst>
        <pc:spChg chg="mod">
          <ac:chgData name="Xu, Michael" userId="da041231-08ec-4176-a8c5-32dc46e6c5e2" providerId="ADAL" clId="{D3530047-2AF4-C242-BE83-75795B43B24D}" dt="2026-06-18T21:47:07.539" v="3" actId="1076"/>
          <ac:spMkLst>
            <pc:docMk/>
            <pc:sldMk cId="3142977010" sldId="2820"/>
            <ac:spMk id="3" creationId="{43417AE3-0751-6621-5E77-C10D81F77E4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778DEE3-B991-46D9-AD37-2D27FC4FFF9A}"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US"/>
        </a:p>
      </dgm:t>
    </dgm:pt>
    <dgm:pt modelId="{E61ABDC2-8EC0-4F16-9748-EB6BC7A5154B}">
      <dgm:prSet phldrT="[Text]"/>
      <dgm:spPr/>
      <dgm:t>
        <a:bodyPr/>
        <a:lstStyle/>
        <a:p>
          <a:pPr>
            <a:buFont typeface="Arial" panose="020B0604020202020204" pitchFamily="34" charset="0"/>
            <a:buChar char="•"/>
          </a:pPr>
          <a:r>
            <a:rPr lang="en-US" dirty="0">
              <a:latin typeface="Source Sans Pro" panose="020B0503030403020204" pitchFamily="34" charset="0"/>
              <a:ea typeface="Source Sans Pro" panose="020B0503030403020204" pitchFamily="34" charset="0"/>
            </a:rPr>
            <a:t>Jennifer, 79, recently diagnosed with Alzheimer’s disease, moved into an assisted living facility 1 1/2 years ago. She has one son, Mark, who is 55. He has not had a job since graduating from college. He is financially dependent on Jennifer.</a:t>
          </a:r>
          <a:endParaRPr lang="en-US" dirty="0"/>
        </a:p>
      </dgm:t>
    </dgm:pt>
    <dgm:pt modelId="{62A3026A-A71E-4C60-BC80-185E7D263C46}" type="parTrans" cxnId="{7EFC4E2C-7826-4E1D-A346-C31FE47CC531}">
      <dgm:prSet/>
      <dgm:spPr/>
      <dgm:t>
        <a:bodyPr/>
        <a:lstStyle/>
        <a:p>
          <a:endParaRPr lang="en-US"/>
        </a:p>
      </dgm:t>
    </dgm:pt>
    <dgm:pt modelId="{1928A0CD-2242-4B78-9664-8BB2FCBD6A25}" type="sibTrans" cxnId="{7EFC4E2C-7826-4E1D-A346-C31FE47CC531}">
      <dgm:prSet/>
      <dgm:spPr/>
      <dgm:t>
        <a:bodyPr/>
        <a:lstStyle/>
        <a:p>
          <a:endParaRPr lang="en-US"/>
        </a:p>
      </dgm:t>
    </dgm:pt>
    <dgm:pt modelId="{ED152A68-E3F9-46E4-8A59-476914B91E9B}">
      <dgm:prSet phldrT="[Text]"/>
      <dgm:spPr/>
      <dgm:t>
        <a:bodyPr/>
        <a:lstStyle/>
        <a:p>
          <a:pPr>
            <a:buFont typeface="Arial" panose="020B0604020202020204" pitchFamily="34" charset="0"/>
            <a:buChar char="•"/>
          </a:pPr>
          <a:r>
            <a:rPr lang="en-US" dirty="0">
              <a:latin typeface="Source Sans Pro" panose="020B0503030403020204" pitchFamily="34" charset="0"/>
              <a:ea typeface="Source Sans Pro" panose="020B0503030403020204" pitchFamily="34" charset="0"/>
            </a:rPr>
            <a:t>After six months of non-payment, the facility reports the case to Adult Protective Services (APS). APS reports the case to the police. </a:t>
          </a:r>
          <a:endParaRPr lang="en-US" dirty="0"/>
        </a:p>
      </dgm:t>
    </dgm:pt>
    <dgm:pt modelId="{D3CA350C-B440-4635-ACF2-A6546B18BAF6}" type="parTrans" cxnId="{B84DAA96-7F03-48CD-A082-C72B29E80394}">
      <dgm:prSet/>
      <dgm:spPr/>
      <dgm:t>
        <a:bodyPr/>
        <a:lstStyle/>
        <a:p>
          <a:endParaRPr lang="en-US"/>
        </a:p>
      </dgm:t>
    </dgm:pt>
    <dgm:pt modelId="{98B7F737-0286-47C6-8A9C-CDDEC018EBE6}" type="sibTrans" cxnId="{B84DAA96-7F03-48CD-A082-C72B29E80394}">
      <dgm:prSet/>
      <dgm:spPr/>
      <dgm:t>
        <a:bodyPr/>
        <a:lstStyle/>
        <a:p>
          <a:endParaRPr lang="en-US"/>
        </a:p>
      </dgm:t>
    </dgm:pt>
    <dgm:pt modelId="{EFDB1C65-637B-41EE-9A81-59E5AE81D422}">
      <dgm:prSet/>
      <dgm:spPr/>
      <dgm:t>
        <a:bodyPr/>
        <a:lstStyle/>
        <a:p>
          <a:r>
            <a:rPr lang="en-US" dirty="0">
              <a:latin typeface="Source Sans Pro" panose="020B0503030403020204" pitchFamily="34" charset="0"/>
              <a:ea typeface="Source Sans Pro" panose="020B0503030403020204" pitchFamily="34" charset="0"/>
            </a:rPr>
            <a:t>About  a year after Jennifer moved into the facility, Mark stopped paying her bills. He refused to return the facility’s calls and respond to notices requesting payment.  </a:t>
          </a:r>
        </a:p>
      </dgm:t>
    </dgm:pt>
    <dgm:pt modelId="{FDE487C3-2063-41FA-B061-0DC3A5EF901B}" type="parTrans" cxnId="{00FC9243-C861-491F-A3A5-2459A53C44BD}">
      <dgm:prSet/>
      <dgm:spPr/>
      <dgm:t>
        <a:bodyPr/>
        <a:lstStyle/>
        <a:p>
          <a:endParaRPr lang="en-US"/>
        </a:p>
      </dgm:t>
    </dgm:pt>
    <dgm:pt modelId="{7EA17F48-D476-423A-88BA-C7BCC3029727}" type="sibTrans" cxnId="{00FC9243-C861-491F-A3A5-2459A53C44BD}">
      <dgm:prSet/>
      <dgm:spPr/>
      <dgm:t>
        <a:bodyPr/>
        <a:lstStyle/>
        <a:p>
          <a:endParaRPr lang="en-US"/>
        </a:p>
      </dgm:t>
    </dgm:pt>
    <dgm:pt modelId="{278A8700-3A43-4550-8299-65EFE6A06297}" type="pres">
      <dgm:prSet presAssocID="{9778DEE3-B991-46D9-AD37-2D27FC4FFF9A}" presName="Name0" presStyleCnt="0">
        <dgm:presLayoutVars>
          <dgm:dir/>
          <dgm:resizeHandles val="exact"/>
        </dgm:presLayoutVars>
      </dgm:prSet>
      <dgm:spPr/>
    </dgm:pt>
    <dgm:pt modelId="{6DDF38C9-4B7C-4D38-BB0E-75AE3D66D8A5}" type="pres">
      <dgm:prSet presAssocID="{E61ABDC2-8EC0-4F16-9748-EB6BC7A5154B}" presName="node" presStyleLbl="node1" presStyleIdx="0" presStyleCnt="3">
        <dgm:presLayoutVars>
          <dgm:bulletEnabled val="1"/>
        </dgm:presLayoutVars>
      </dgm:prSet>
      <dgm:spPr/>
    </dgm:pt>
    <dgm:pt modelId="{A1DFD990-DE02-48BD-8B28-343B84A34851}" type="pres">
      <dgm:prSet presAssocID="{1928A0CD-2242-4B78-9664-8BB2FCBD6A25}" presName="sibTrans" presStyleLbl="sibTrans2D1" presStyleIdx="0" presStyleCnt="2"/>
      <dgm:spPr/>
    </dgm:pt>
    <dgm:pt modelId="{FD8B7787-D9A7-458C-924B-561B8EA76B94}" type="pres">
      <dgm:prSet presAssocID="{1928A0CD-2242-4B78-9664-8BB2FCBD6A25}" presName="connectorText" presStyleLbl="sibTrans2D1" presStyleIdx="0" presStyleCnt="2"/>
      <dgm:spPr/>
    </dgm:pt>
    <dgm:pt modelId="{EDF013E8-9E4A-4F8F-8790-BE9FA3F54304}" type="pres">
      <dgm:prSet presAssocID="{EFDB1C65-637B-41EE-9A81-59E5AE81D422}" presName="node" presStyleLbl="node1" presStyleIdx="1" presStyleCnt="3">
        <dgm:presLayoutVars>
          <dgm:bulletEnabled val="1"/>
        </dgm:presLayoutVars>
      </dgm:prSet>
      <dgm:spPr/>
    </dgm:pt>
    <dgm:pt modelId="{4F611708-2B04-4349-BE68-D2E573B5B0F4}" type="pres">
      <dgm:prSet presAssocID="{7EA17F48-D476-423A-88BA-C7BCC3029727}" presName="sibTrans" presStyleLbl="sibTrans2D1" presStyleIdx="1" presStyleCnt="2"/>
      <dgm:spPr/>
    </dgm:pt>
    <dgm:pt modelId="{98775A0A-6BA6-4C4B-97E6-0BC7DADD8D8B}" type="pres">
      <dgm:prSet presAssocID="{7EA17F48-D476-423A-88BA-C7BCC3029727}" presName="connectorText" presStyleLbl="sibTrans2D1" presStyleIdx="1" presStyleCnt="2"/>
      <dgm:spPr/>
    </dgm:pt>
    <dgm:pt modelId="{EEDB3510-42DF-4AC5-AD58-767EF57E931E}" type="pres">
      <dgm:prSet presAssocID="{ED152A68-E3F9-46E4-8A59-476914B91E9B}" presName="node" presStyleLbl="node1" presStyleIdx="2" presStyleCnt="3">
        <dgm:presLayoutVars>
          <dgm:bulletEnabled val="1"/>
        </dgm:presLayoutVars>
      </dgm:prSet>
      <dgm:spPr/>
    </dgm:pt>
  </dgm:ptLst>
  <dgm:cxnLst>
    <dgm:cxn modelId="{D7216508-594D-4949-8B1F-5043C31D6DDD}" type="presOf" srcId="{7EA17F48-D476-423A-88BA-C7BCC3029727}" destId="{98775A0A-6BA6-4C4B-97E6-0BC7DADD8D8B}" srcOrd="1" destOrd="0" presId="urn:microsoft.com/office/officeart/2005/8/layout/process1"/>
    <dgm:cxn modelId="{7EFC4E2C-7826-4E1D-A346-C31FE47CC531}" srcId="{9778DEE3-B991-46D9-AD37-2D27FC4FFF9A}" destId="{E61ABDC2-8EC0-4F16-9748-EB6BC7A5154B}" srcOrd="0" destOrd="0" parTransId="{62A3026A-A71E-4C60-BC80-185E7D263C46}" sibTransId="{1928A0CD-2242-4B78-9664-8BB2FCBD6A25}"/>
    <dgm:cxn modelId="{7F74893E-0465-4195-B017-9634EF34A450}" type="presOf" srcId="{ED152A68-E3F9-46E4-8A59-476914B91E9B}" destId="{EEDB3510-42DF-4AC5-AD58-767EF57E931E}" srcOrd="0" destOrd="0" presId="urn:microsoft.com/office/officeart/2005/8/layout/process1"/>
    <dgm:cxn modelId="{00FC9243-C861-491F-A3A5-2459A53C44BD}" srcId="{9778DEE3-B991-46D9-AD37-2D27FC4FFF9A}" destId="{EFDB1C65-637B-41EE-9A81-59E5AE81D422}" srcOrd="1" destOrd="0" parTransId="{FDE487C3-2063-41FA-B061-0DC3A5EF901B}" sibTransId="{7EA17F48-D476-423A-88BA-C7BCC3029727}"/>
    <dgm:cxn modelId="{E7D8C793-B35F-46C4-B750-4F6747CBFD59}" type="presOf" srcId="{9778DEE3-B991-46D9-AD37-2D27FC4FFF9A}" destId="{278A8700-3A43-4550-8299-65EFE6A06297}" srcOrd="0" destOrd="0" presId="urn:microsoft.com/office/officeart/2005/8/layout/process1"/>
    <dgm:cxn modelId="{B84DAA96-7F03-48CD-A082-C72B29E80394}" srcId="{9778DEE3-B991-46D9-AD37-2D27FC4FFF9A}" destId="{ED152A68-E3F9-46E4-8A59-476914B91E9B}" srcOrd="2" destOrd="0" parTransId="{D3CA350C-B440-4635-ACF2-A6546B18BAF6}" sibTransId="{98B7F737-0286-47C6-8A9C-CDDEC018EBE6}"/>
    <dgm:cxn modelId="{627F56A8-DC9E-4067-B8A3-DCBDC465FB0D}" type="presOf" srcId="{7EA17F48-D476-423A-88BA-C7BCC3029727}" destId="{4F611708-2B04-4349-BE68-D2E573B5B0F4}" srcOrd="0" destOrd="0" presId="urn:microsoft.com/office/officeart/2005/8/layout/process1"/>
    <dgm:cxn modelId="{6FA599C8-D57A-49A9-98FC-6FF6F1748BEB}" type="presOf" srcId="{1928A0CD-2242-4B78-9664-8BB2FCBD6A25}" destId="{FD8B7787-D9A7-458C-924B-561B8EA76B94}" srcOrd="1" destOrd="0" presId="urn:microsoft.com/office/officeart/2005/8/layout/process1"/>
    <dgm:cxn modelId="{FD919ACD-5E87-4BD8-966F-8E7B0D053652}" type="presOf" srcId="{E61ABDC2-8EC0-4F16-9748-EB6BC7A5154B}" destId="{6DDF38C9-4B7C-4D38-BB0E-75AE3D66D8A5}" srcOrd="0" destOrd="0" presId="urn:microsoft.com/office/officeart/2005/8/layout/process1"/>
    <dgm:cxn modelId="{09A3F0DB-1FB5-4D5B-9F93-3484DCA181AB}" type="presOf" srcId="{1928A0CD-2242-4B78-9664-8BB2FCBD6A25}" destId="{A1DFD990-DE02-48BD-8B28-343B84A34851}" srcOrd="0" destOrd="0" presId="urn:microsoft.com/office/officeart/2005/8/layout/process1"/>
    <dgm:cxn modelId="{5D762CF8-A448-4F3E-9C0F-800BF946E9C0}" type="presOf" srcId="{EFDB1C65-637B-41EE-9A81-59E5AE81D422}" destId="{EDF013E8-9E4A-4F8F-8790-BE9FA3F54304}" srcOrd="0" destOrd="0" presId="urn:microsoft.com/office/officeart/2005/8/layout/process1"/>
    <dgm:cxn modelId="{BECA4AF3-4492-4251-B128-2BB54F242A16}" type="presParOf" srcId="{278A8700-3A43-4550-8299-65EFE6A06297}" destId="{6DDF38C9-4B7C-4D38-BB0E-75AE3D66D8A5}" srcOrd="0" destOrd="0" presId="urn:microsoft.com/office/officeart/2005/8/layout/process1"/>
    <dgm:cxn modelId="{4E733BA6-5A2F-47BB-97D6-E9DC51048838}" type="presParOf" srcId="{278A8700-3A43-4550-8299-65EFE6A06297}" destId="{A1DFD990-DE02-48BD-8B28-343B84A34851}" srcOrd="1" destOrd="0" presId="urn:microsoft.com/office/officeart/2005/8/layout/process1"/>
    <dgm:cxn modelId="{CA505762-12B5-4B91-90EC-3EBE337890F8}" type="presParOf" srcId="{A1DFD990-DE02-48BD-8B28-343B84A34851}" destId="{FD8B7787-D9A7-458C-924B-561B8EA76B94}" srcOrd="0" destOrd="0" presId="urn:microsoft.com/office/officeart/2005/8/layout/process1"/>
    <dgm:cxn modelId="{48D71C6B-4332-498A-8CE8-B3CCD0F336F0}" type="presParOf" srcId="{278A8700-3A43-4550-8299-65EFE6A06297}" destId="{EDF013E8-9E4A-4F8F-8790-BE9FA3F54304}" srcOrd="2" destOrd="0" presId="urn:microsoft.com/office/officeart/2005/8/layout/process1"/>
    <dgm:cxn modelId="{464A8E6F-9FE5-4926-A508-65A3E9798666}" type="presParOf" srcId="{278A8700-3A43-4550-8299-65EFE6A06297}" destId="{4F611708-2B04-4349-BE68-D2E573B5B0F4}" srcOrd="3" destOrd="0" presId="urn:microsoft.com/office/officeart/2005/8/layout/process1"/>
    <dgm:cxn modelId="{EB80B075-AF98-4321-897A-179FCE4202E7}" type="presParOf" srcId="{4F611708-2B04-4349-BE68-D2E573B5B0F4}" destId="{98775A0A-6BA6-4C4B-97E6-0BC7DADD8D8B}" srcOrd="0" destOrd="0" presId="urn:microsoft.com/office/officeart/2005/8/layout/process1"/>
    <dgm:cxn modelId="{9D3982DF-1AC3-4CB3-A421-5E8CD1BAFE22}" type="presParOf" srcId="{278A8700-3A43-4550-8299-65EFE6A06297}" destId="{EEDB3510-42DF-4AC5-AD58-767EF57E931E}"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DF38C9-4B7C-4D38-BB0E-75AE3D66D8A5}">
      <dsp:nvSpPr>
        <dsp:cNvPr id="0" name=""/>
        <dsp:cNvSpPr/>
      </dsp:nvSpPr>
      <dsp:spPr>
        <a:xfrm>
          <a:off x="10492" y="1407592"/>
          <a:ext cx="3136056" cy="26754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US" sz="1800" kern="1200" dirty="0">
              <a:latin typeface="Source Sans Pro" panose="020B0503030403020204" pitchFamily="34" charset="0"/>
              <a:ea typeface="Source Sans Pro" panose="020B0503030403020204" pitchFamily="34" charset="0"/>
            </a:rPr>
            <a:t>Jennifer, 79, recently diagnosed with Alzheimer’s disease, moved into an assisted living facility 1 1/2 years ago. She has one son, Mark, who is 55. He has not had a job since graduating from college. He is financially dependent on Jennifer.</a:t>
          </a:r>
          <a:endParaRPr lang="en-US" sz="1800" kern="1200" dirty="0"/>
        </a:p>
      </dsp:txBody>
      <dsp:txXfrm>
        <a:off x="88853" y="1485953"/>
        <a:ext cx="2979334" cy="2518726"/>
      </dsp:txXfrm>
    </dsp:sp>
    <dsp:sp modelId="{A1DFD990-DE02-48BD-8B28-343B84A34851}">
      <dsp:nvSpPr>
        <dsp:cNvPr id="0" name=""/>
        <dsp:cNvSpPr/>
      </dsp:nvSpPr>
      <dsp:spPr>
        <a:xfrm>
          <a:off x="3460154" y="2356445"/>
          <a:ext cx="664844" cy="7777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460154" y="2511993"/>
        <a:ext cx="465391" cy="466646"/>
      </dsp:txXfrm>
    </dsp:sp>
    <dsp:sp modelId="{EDF013E8-9E4A-4F8F-8790-BE9FA3F54304}">
      <dsp:nvSpPr>
        <dsp:cNvPr id="0" name=""/>
        <dsp:cNvSpPr/>
      </dsp:nvSpPr>
      <dsp:spPr>
        <a:xfrm>
          <a:off x="4400971" y="1407592"/>
          <a:ext cx="3136056" cy="26754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latin typeface="Source Sans Pro" panose="020B0503030403020204" pitchFamily="34" charset="0"/>
              <a:ea typeface="Source Sans Pro" panose="020B0503030403020204" pitchFamily="34" charset="0"/>
            </a:rPr>
            <a:t>About  a year after Jennifer moved into the facility, Mark stopped paying her bills. He refused to return the facility’s calls and respond to notices requesting payment.  </a:t>
          </a:r>
        </a:p>
      </dsp:txBody>
      <dsp:txXfrm>
        <a:off x="4479332" y="1485953"/>
        <a:ext cx="2979334" cy="2518726"/>
      </dsp:txXfrm>
    </dsp:sp>
    <dsp:sp modelId="{4F611708-2B04-4349-BE68-D2E573B5B0F4}">
      <dsp:nvSpPr>
        <dsp:cNvPr id="0" name=""/>
        <dsp:cNvSpPr/>
      </dsp:nvSpPr>
      <dsp:spPr>
        <a:xfrm>
          <a:off x="7850633" y="2356445"/>
          <a:ext cx="664844" cy="77774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850633" y="2511993"/>
        <a:ext cx="465391" cy="466646"/>
      </dsp:txXfrm>
    </dsp:sp>
    <dsp:sp modelId="{EEDB3510-42DF-4AC5-AD58-767EF57E931E}">
      <dsp:nvSpPr>
        <dsp:cNvPr id="0" name=""/>
        <dsp:cNvSpPr/>
      </dsp:nvSpPr>
      <dsp:spPr>
        <a:xfrm>
          <a:off x="8791450" y="1407592"/>
          <a:ext cx="3136056" cy="267544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Arial" panose="020B0604020202020204" pitchFamily="34" charset="0"/>
            <a:buNone/>
          </a:pPr>
          <a:r>
            <a:rPr lang="en-US" sz="1800" kern="1200" dirty="0">
              <a:latin typeface="Source Sans Pro" panose="020B0503030403020204" pitchFamily="34" charset="0"/>
              <a:ea typeface="Source Sans Pro" panose="020B0503030403020204" pitchFamily="34" charset="0"/>
            </a:rPr>
            <a:t>After six months of non-payment, the facility reports the case to Adult Protective Services (APS). APS reports the case to the police. </a:t>
          </a:r>
          <a:endParaRPr lang="en-US" sz="1800" kern="1200" dirty="0"/>
        </a:p>
      </dsp:txBody>
      <dsp:txXfrm>
        <a:off x="8869811" y="1485953"/>
        <a:ext cx="2979334" cy="2518726"/>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BCDD4C-E2DA-4203-9AEA-6266A0AB03D9}" type="datetimeFigureOut">
              <a:t>6/18/26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35FD4D-F6A5-4795-BE5F-4A6A356B6295}" type="slidenum">
              <a:t>‹#›</a:t>
            </a:fld>
            <a:endParaRPr lang="en-US"/>
          </a:p>
        </p:txBody>
      </p:sp>
    </p:spTree>
    <p:extLst>
      <p:ext uri="{BB962C8B-B14F-4D97-AF65-F5344CB8AC3E}">
        <p14:creationId xmlns:p14="http://schemas.microsoft.com/office/powerpoint/2010/main" val="2662027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1</a:t>
            </a:fld>
            <a:endParaRPr lang="en-US" dirty="0"/>
          </a:p>
        </p:txBody>
      </p:sp>
    </p:spTree>
    <p:extLst>
      <p:ext uri="{BB962C8B-B14F-4D97-AF65-F5344CB8AC3E}">
        <p14:creationId xmlns:p14="http://schemas.microsoft.com/office/powerpoint/2010/main" val="871959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11</a:t>
            </a:fld>
            <a:endParaRPr lang="en-US"/>
          </a:p>
        </p:txBody>
      </p:sp>
    </p:spTree>
    <p:extLst>
      <p:ext uri="{BB962C8B-B14F-4D97-AF65-F5344CB8AC3E}">
        <p14:creationId xmlns:p14="http://schemas.microsoft.com/office/powerpoint/2010/main" val="1595845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Trainer Prompt: </a:t>
            </a:r>
            <a:r>
              <a:rPr lang="en-US" i="0" dirty="0"/>
              <a:t>Is it likely consent will be raised in this case? Do you need to consider it as you conduct your investigation? Why is it important to do so?</a:t>
            </a:r>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12</a:t>
            </a:fld>
            <a:endParaRPr lang="en-US"/>
          </a:p>
        </p:txBody>
      </p:sp>
    </p:spTree>
    <p:extLst>
      <p:ext uri="{BB962C8B-B14F-4D97-AF65-F5344CB8AC3E}">
        <p14:creationId xmlns:p14="http://schemas.microsoft.com/office/powerpoint/2010/main" val="733541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D2C6C-9E98-218D-A255-E234EAB948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D4FDF4-19AD-52D2-93C5-6E0378368C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EC76F70-5CE7-D044-30B0-88D1740F1BD4}"/>
              </a:ext>
            </a:extLst>
          </p:cNvPr>
          <p:cNvSpPr>
            <a:spLocks noGrp="1"/>
          </p:cNvSpPr>
          <p:nvPr>
            <p:ph type="body" idx="1"/>
          </p:nvPr>
        </p:nvSpPr>
        <p:spPr/>
        <p:txBody>
          <a:bodyPr/>
          <a:lstStyle/>
          <a:p>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more information, see EAGLE’s Interviewing Older Adult’s page and fact sheets: https://eagle.usc.edu/law-enforcement-resources/interviewing-older-adults/</a:t>
            </a:r>
            <a:endParaRPr lang="en-US" dirty="0"/>
          </a:p>
        </p:txBody>
      </p:sp>
      <p:sp>
        <p:nvSpPr>
          <p:cNvPr id="4" name="Slide Number Placeholder 3">
            <a:extLst>
              <a:ext uri="{FF2B5EF4-FFF2-40B4-BE49-F238E27FC236}">
                <a16:creationId xmlns:a16="http://schemas.microsoft.com/office/drawing/2014/main" id="{A30100F4-2B9F-37ED-589C-81AD5129D092}"/>
              </a:ext>
            </a:extLst>
          </p:cNvPr>
          <p:cNvSpPr>
            <a:spLocks noGrp="1"/>
          </p:cNvSpPr>
          <p:nvPr>
            <p:ph type="sldNum" sz="quarter" idx="5"/>
          </p:nvPr>
        </p:nvSpPr>
        <p:spPr/>
        <p:txBody>
          <a:bodyPr/>
          <a:lstStyle/>
          <a:p>
            <a:fld id="{1C35FD4D-F6A5-4795-BE5F-4A6A356B6295}" type="slidenum">
              <a:rPr lang="en-US" smtClean="0"/>
              <a:t>13</a:t>
            </a:fld>
            <a:endParaRPr lang="en-US"/>
          </a:p>
        </p:txBody>
      </p:sp>
    </p:spTree>
    <p:extLst>
      <p:ext uri="{BB962C8B-B14F-4D97-AF65-F5344CB8AC3E}">
        <p14:creationId xmlns:p14="http://schemas.microsoft.com/office/powerpoint/2010/main" val="2544604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8D1CC0-557C-D203-3451-B438EDEBEE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6D5289-C2C6-D0D1-D699-C1BDCFBDBF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2192286-87DB-7EE1-B8CE-653A8877D88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Trainer Prompt:</a:t>
            </a:r>
            <a:r>
              <a:rPr lang="en-US" sz="1200" kern="1200" dirty="0">
                <a:solidFill>
                  <a:schemeClr val="tx1"/>
                </a:solidFill>
                <a:effectLst/>
                <a:latin typeface="+mn-lt"/>
                <a:ea typeface="+mn-ea"/>
                <a:cs typeface="+mn-cs"/>
              </a:rPr>
              <a:t> Does the existence of a POA change your view and analysis of the case? Does it change how you approach the case? What does the presence of a POA change—or not change?</a:t>
            </a:r>
          </a:p>
          <a:p>
            <a:endParaRPr lang="en-US" dirty="0"/>
          </a:p>
        </p:txBody>
      </p:sp>
      <p:sp>
        <p:nvSpPr>
          <p:cNvPr id="4" name="Slide Number Placeholder 3">
            <a:extLst>
              <a:ext uri="{FF2B5EF4-FFF2-40B4-BE49-F238E27FC236}">
                <a16:creationId xmlns:a16="http://schemas.microsoft.com/office/drawing/2014/main" id="{D505539B-4973-F856-0380-C347349946B9}"/>
              </a:ext>
            </a:extLst>
          </p:cNvPr>
          <p:cNvSpPr>
            <a:spLocks noGrp="1"/>
          </p:cNvSpPr>
          <p:nvPr>
            <p:ph type="sldNum" sz="quarter" idx="5"/>
          </p:nvPr>
        </p:nvSpPr>
        <p:spPr/>
        <p:txBody>
          <a:bodyPr/>
          <a:lstStyle/>
          <a:p>
            <a:fld id="{1C35FD4D-F6A5-4795-BE5F-4A6A356B6295}" type="slidenum">
              <a:rPr lang="en-US" smtClean="0"/>
              <a:t>15</a:t>
            </a:fld>
            <a:endParaRPr lang="en-US"/>
          </a:p>
        </p:txBody>
      </p:sp>
    </p:spTree>
    <p:extLst>
      <p:ext uri="{BB962C8B-B14F-4D97-AF65-F5344CB8AC3E}">
        <p14:creationId xmlns:p14="http://schemas.microsoft.com/office/powerpoint/2010/main" val="39502791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5782C-8344-773B-7923-A5CCF9A7DD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C93959-21F1-8341-AB23-76B7A00016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A426B3-7DB6-0AD3-E7E6-8A2FBAEC910C}"/>
              </a:ext>
            </a:extLst>
          </p:cNvPr>
          <p:cNvSpPr>
            <a:spLocks noGrp="1"/>
          </p:cNvSpPr>
          <p:nvPr>
            <p:ph type="body" idx="1"/>
          </p:nvPr>
        </p:nvSpPr>
        <p:spPr/>
        <p:txBody>
          <a:bodyPr/>
          <a:lstStyle/>
          <a:p>
            <a:r>
              <a:rPr lang="en-US" b="0" i="1" dirty="0">
                <a:latin typeface="Arial"/>
                <a:cs typeface="Arial"/>
              </a:rPr>
              <a:t>Trainer Prompt:</a:t>
            </a:r>
            <a:r>
              <a:rPr lang="en-US" b="1" dirty="0">
                <a:latin typeface="Arial"/>
                <a:cs typeface="Arial"/>
              </a:rPr>
              <a:t> </a:t>
            </a:r>
          </a:p>
          <a:p>
            <a:pPr marL="171450" indent="-171450">
              <a:buFont typeface="Arial" panose="020B0604020202020204" pitchFamily="34" charset="0"/>
              <a:buChar char="•"/>
            </a:pPr>
            <a:r>
              <a:rPr lang="en-US" dirty="0">
                <a:latin typeface="Arial"/>
                <a:cs typeface="Arial"/>
              </a:rPr>
              <a:t>Even if a gift or loan is allowed under the gifting provision, it may still be a breach of the agent’s fiduciary duty if it is not in the victim’s best interest, i.e., gifts exceed federal gifting limits, creating a taxable event or tax liability for the victim, gifts that leave the victim without adequate resources, etc.. </a:t>
            </a:r>
          </a:p>
          <a:p>
            <a:endParaRPr lang="en-US" dirty="0"/>
          </a:p>
        </p:txBody>
      </p:sp>
      <p:sp>
        <p:nvSpPr>
          <p:cNvPr id="4" name="Slide Number Placeholder 3">
            <a:extLst>
              <a:ext uri="{FF2B5EF4-FFF2-40B4-BE49-F238E27FC236}">
                <a16:creationId xmlns:a16="http://schemas.microsoft.com/office/drawing/2014/main" id="{143DBBF3-F223-0E84-ECAF-E0FABE9EA2F8}"/>
              </a:ext>
            </a:extLst>
          </p:cNvPr>
          <p:cNvSpPr>
            <a:spLocks noGrp="1"/>
          </p:cNvSpPr>
          <p:nvPr>
            <p:ph type="sldNum" sz="quarter" idx="5"/>
          </p:nvPr>
        </p:nvSpPr>
        <p:spPr/>
        <p:txBody>
          <a:bodyPr/>
          <a:lstStyle/>
          <a:p>
            <a:fld id="{1C35FD4D-F6A5-4795-BE5F-4A6A356B6295}" type="slidenum">
              <a:rPr lang="en-US" smtClean="0"/>
              <a:t>16</a:t>
            </a:fld>
            <a:endParaRPr lang="en-US"/>
          </a:p>
        </p:txBody>
      </p:sp>
    </p:spTree>
    <p:extLst>
      <p:ext uri="{BB962C8B-B14F-4D97-AF65-F5344CB8AC3E}">
        <p14:creationId xmlns:p14="http://schemas.microsoft.com/office/powerpoint/2010/main" val="41526045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90B5E0-5F7A-F0D2-E998-FBD660EC4B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C054C-8862-1CCB-552E-6A3E48A275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839132B-68FE-ECD8-B50C-55694145D3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AF72BF-EF30-ACB2-4466-77279A9FEBB8}"/>
              </a:ext>
            </a:extLst>
          </p:cNvPr>
          <p:cNvSpPr>
            <a:spLocks noGrp="1"/>
          </p:cNvSpPr>
          <p:nvPr>
            <p:ph type="sldNum" sz="quarter" idx="5"/>
          </p:nvPr>
        </p:nvSpPr>
        <p:spPr/>
        <p:txBody>
          <a:bodyPr/>
          <a:lstStyle/>
          <a:p>
            <a:fld id="{1C35FD4D-F6A5-4795-BE5F-4A6A356B6295}" type="slidenum">
              <a:rPr lang="en-US" smtClean="0"/>
              <a:t>17</a:t>
            </a:fld>
            <a:endParaRPr lang="en-US"/>
          </a:p>
        </p:txBody>
      </p:sp>
    </p:spTree>
    <p:extLst>
      <p:ext uri="{BB962C8B-B14F-4D97-AF65-F5344CB8AC3E}">
        <p14:creationId xmlns:p14="http://schemas.microsoft.com/office/powerpoint/2010/main" val="9065977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535ED-E3C1-C069-0FE3-DC561F41EE0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28BE9A-2A9E-E8AA-1148-55BC6C535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10C116-E5DA-E0BA-E3B2-878668EC9B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B0FD7E-EAE4-E01E-7DD7-0A562E512830}"/>
              </a:ext>
            </a:extLst>
          </p:cNvPr>
          <p:cNvSpPr>
            <a:spLocks noGrp="1"/>
          </p:cNvSpPr>
          <p:nvPr>
            <p:ph type="sldNum" sz="quarter" idx="5"/>
          </p:nvPr>
        </p:nvSpPr>
        <p:spPr/>
        <p:txBody>
          <a:bodyPr/>
          <a:lstStyle/>
          <a:p>
            <a:fld id="{1C35FD4D-F6A5-4795-BE5F-4A6A356B6295}" type="slidenum">
              <a:rPr lang="en-US" smtClean="0"/>
              <a:t>18</a:t>
            </a:fld>
            <a:endParaRPr lang="en-US"/>
          </a:p>
        </p:txBody>
      </p:sp>
    </p:spTree>
    <p:extLst>
      <p:ext uri="{BB962C8B-B14F-4D97-AF65-F5344CB8AC3E}">
        <p14:creationId xmlns:p14="http://schemas.microsoft.com/office/powerpoint/2010/main" val="304348487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7FBF53-4264-5735-7271-1479C3FFC9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3118FF-9A4D-043F-E2AC-B21128536E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96D68F-DFA7-2F87-A150-823905DB1769}"/>
              </a:ext>
            </a:extLst>
          </p:cNvPr>
          <p:cNvSpPr>
            <a:spLocks noGrp="1"/>
          </p:cNvSpPr>
          <p:nvPr>
            <p:ph type="body" idx="1"/>
          </p:nvPr>
        </p:nvSpPr>
        <p:spPr/>
        <p:txBody>
          <a:bodyPr/>
          <a:lstStyle/>
          <a:p>
            <a:r>
              <a:rPr lang="en-US" i="1" dirty="0"/>
              <a:t>Trainer’s Prompt:  </a:t>
            </a:r>
            <a:r>
              <a:rPr lang="en-US" dirty="0"/>
              <a:t> </a:t>
            </a:r>
          </a:p>
          <a:p>
            <a:pPr marL="171450" indent="-171450">
              <a:buFont typeface="Arial" panose="020B0604020202020204" pitchFamily="34" charset="0"/>
              <a:buChar char="•"/>
            </a:pPr>
            <a:r>
              <a:rPr lang="en-US" dirty="0"/>
              <a:t>Abuse of fiduciary duty (embezzlement)</a:t>
            </a:r>
          </a:p>
          <a:p>
            <a:pPr marL="0" indent="0">
              <a:buFont typeface="Arial" panose="020B0604020202020204" pitchFamily="34" charset="0"/>
              <a:buNone/>
            </a:pPr>
            <a:endParaRPr lang="en-US" dirty="0"/>
          </a:p>
          <a:p>
            <a:r>
              <a:rPr lang="en-US" dirty="0"/>
              <a:t>·       </a:t>
            </a:r>
          </a:p>
          <a:p>
            <a:r>
              <a:rPr lang="en-US" i="1" dirty="0"/>
              <a:t>Prompt</a:t>
            </a:r>
            <a:r>
              <a:rPr lang="en-US" dirty="0"/>
              <a:t>:</a:t>
            </a:r>
          </a:p>
          <a:p>
            <a:pPr marL="171450" indent="-171450">
              <a:buFont typeface="Arial" panose="020B0604020202020204" pitchFamily="34" charset="0"/>
              <a:buChar char="•"/>
            </a:pPr>
            <a:r>
              <a:rPr lang="en-US" dirty="0"/>
              <a:t>Consent</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r>
              <a:rPr lang="en-US" dirty="0"/>
              <a:t>Discussion: why is it important to think about the likely defense/s prior to conducting your investigation?</a:t>
            </a:r>
          </a:p>
          <a:p>
            <a:endParaRPr lang="en-US" dirty="0"/>
          </a:p>
        </p:txBody>
      </p:sp>
      <p:sp>
        <p:nvSpPr>
          <p:cNvPr id="4" name="Slide Number Placeholder 3">
            <a:extLst>
              <a:ext uri="{FF2B5EF4-FFF2-40B4-BE49-F238E27FC236}">
                <a16:creationId xmlns:a16="http://schemas.microsoft.com/office/drawing/2014/main" id="{D6AFA524-226D-05E1-B2A9-1FD57B60C922}"/>
              </a:ext>
            </a:extLst>
          </p:cNvPr>
          <p:cNvSpPr>
            <a:spLocks noGrp="1"/>
          </p:cNvSpPr>
          <p:nvPr>
            <p:ph type="sldNum" sz="quarter" idx="5"/>
          </p:nvPr>
        </p:nvSpPr>
        <p:spPr/>
        <p:txBody>
          <a:bodyPr/>
          <a:lstStyle/>
          <a:p>
            <a:fld id="{1C35FD4D-F6A5-4795-BE5F-4A6A356B6295}" type="slidenum">
              <a:rPr lang="en-US" smtClean="0"/>
              <a:t>20</a:t>
            </a:fld>
            <a:endParaRPr lang="en-US"/>
          </a:p>
        </p:txBody>
      </p:sp>
    </p:spTree>
    <p:extLst>
      <p:ext uri="{BB962C8B-B14F-4D97-AF65-F5344CB8AC3E}">
        <p14:creationId xmlns:p14="http://schemas.microsoft.com/office/powerpoint/2010/main" val="41765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82FFA-D21F-6DAD-3082-FD0D7FE813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5A8344-BD52-ED1A-22F1-FDA24059FC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6A4A69-6D81-0DE3-6675-4B9F12478E5A}"/>
              </a:ext>
            </a:extLst>
          </p:cNvPr>
          <p:cNvSpPr>
            <a:spLocks noGrp="1"/>
          </p:cNvSpPr>
          <p:nvPr>
            <p:ph type="body" idx="1"/>
          </p:nvPr>
        </p:nvSpPr>
        <p:spPr/>
        <p:txBody>
          <a:bodyPr/>
          <a:lstStyle/>
          <a:p>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more information, see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EAGLE’s Evidence Collection Checklist: https://eagle.usc.edu/evidence-collection-checklist/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EAGLE’s First Responder Checklist: https://eagle.usc.edu/first-responder-checklist/</a:t>
            </a:r>
            <a:endParaRPr lang="en-US" dirty="0"/>
          </a:p>
        </p:txBody>
      </p:sp>
      <p:sp>
        <p:nvSpPr>
          <p:cNvPr id="4" name="Slide Number Placeholder 3">
            <a:extLst>
              <a:ext uri="{FF2B5EF4-FFF2-40B4-BE49-F238E27FC236}">
                <a16:creationId xmlns:a16="http://schemas.microsoft.com/office/drawing/2014/main" id="{DBBBB971-B60F-01C0-1E3C-9205A0F7841D}"/>
              </a:ext>
            </a:extLst>
          </p:cNvPr>
          <p:cNvSpPr>
            <a:spLocks noGrp="1"/>
          </p:cNvSpPr>
          <p:nvPr>
            <p:ph type="sldNum" sz="quarter" idx="5"/>
          </p:nvPr>
        </p:nvSpPr>
        <p:spPr/>
        <p:txBody>
          <a:bodyPr/>
          <a:lstStyle/>
          <a:p>
            <a:fld id="{1C35FD4D-F6A5-4795-BE5F-4A6A356B6295}" type="slidenum">
              <a:rPr lang="en-US" smtClean="0"/>
              <a:t>21</a:t>
            </a:fld>
            <a:endParaRPr lang="en-US"/>
          </a:p>
        </p:txBody>
      </p:sp>
    </p:spTree>
    <p:extLst>
      <p:ext uri="{BB962C8B-B14F-4D97-AF65-F5344CB8AC3E}">
        <p14:creationId xmlns:p14="http://schemas.microsoft.com/office/powerpoint/2010/main" val="935047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36F4D6-A2BB-059B-AFCB-067D214E60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A69981-6CB5-0404-6E38-416754CB23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F09E87-EC82-8572-15EC-54307C3DB1E8}"/>
              </a:ext>
            </a:extLst>
          </p:cNvPr>
          <p:cNvSpPr>
            <a:spLocks noGrp="1"/>
          </p:cNvSpPr>
          <p:nvPr>
            <p:ph type="body" idx="1"/>
          </p:nvPr>
        </p:nvSpPr>
        <p:spPr/>
        <p:txBody>
          <a:bodyPr/>
          <a:lstStyle/>
          <a:p>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more information, see EAGLE’s Evidence Collection Checklist: https://eagle.usc.edu/evidence-collection-checklist/</a:t>
            </a:r>
            <a:endParaRPr lang="en-US" dirty="0"/>
          </a:p>
        </p:txBody>
      </p:sp>
      <p:sp>
        <p:nvSpPr>
          <p:cNvPr id="4" name="Slide Number Placeholder 3">
            <a:extLst>
              <a:ext uri="{FF2B5EF4-FFF2-40B4-BE49-F238E27FC236}">
                <a16:creationId xmlns:a16="http://schemas.microsoft.com/office/drawing/2014/main" id="{32C37859-24DC-DBB4-AFDD-DFEA2FF2C133}"/>
              </a:ext>
            </a:extLst>
          </p:cNvPr>
          <p:cNvSpPr>
            <a:spLocks noGrp="1"/>
          </p:cNvSpPr>
          <p:nvPr>
            <p:ph type="sldNum" sz="quarter" idx="5"/>
          </p:nvPr>
        </p:nvSpPr>
        <p:spPr/>
        <p:txBody>
          <a:bodyPr/>
          <a:lstStyle/>
          <a:p>
            <a:fld id="{1C35FD4D-F6A5-4795-BE5F-4A6A356B6295}" type="slidenum">
              <a:rPr lang="en-US" smtClean="0"/>
              <a:t>22</a:t>
            </a:fld>
            <a:endParaRPr lang="en-US"/>
          </a:p>
        </p:txBody>
      </p:sp>
    </p:spTree>
    <p:extLst>
      <p:ext uri="{BB962C8B-B14F-4D97-AF65-F5344CB8AC3E}">
        <p14:creationId xmlns:p14="http://schemas.microsoft.com/office/powerpoint/2010/main" val="24897400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2</a:t>
            </a:fld>
            <a:endParaRPr lang="en-US"/>
          </a:p>
        </p:txBody>
      </p:sp>
    </p:spTree>
    <p:extLst>
      <p:ext uri="{BB962C8B-B14F-4D97-AF65-F5344CB8AC3E}">
        <p14:creationId xmlns:p14="http://schemas.microsoft.com/office/powerpoint/2010/main" val="9290260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21972-B64A-1FFE-B169-A356BA8758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7408F4-C9F7-A6A0-59D5-5B7C6CDE3F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246C5D-D194-8FD7-7085-83540854B1E4}"/>
              </a:ext>
            </a:extLst>
          </p:cNvPr>
          <p:cNvSpPr>
            <a:spLocks noGrp="1"/>
          </p:cNvSpPr>
          <p:nvPr>
            <p:ph type="body" idx="1"/>
          </p:nvPr>
        </p:nvSpPr>
        <p:spPr/>
        <p:txBody>
          <a:bodyPr/>
          <a:lstStyle/>
          <a:p>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more information, visit EAGLE’s Interviewing Older Adult’s page: https://eagle.usc.edu/law-enforcement-resources/interviewing-older-adults/</a:t>
            </a:r>
            <a:endParaRPr lang="en-US" dirty="0"/>
          </a:p>
        </p:txBody>
      </p:sp>
      <p:sp>
        <p:nvSpPr>
          <p:cNvPr id="4" name="Slide Number Placeholder 3">
            <a:extLst>
              <a:ext uri="{FF2B5EF4-FFF2-40B4-BE49-F238E27FC236}">
                <a16:creationId xmlns:a16="http://schemas.microsoft.com/office/drawing/2014/main" id="{657F4924-4450-9C74-780D-FAC485A110FA}"/>
              </a:ext>
            </a:extLst>
          </p:cNvPr>
          <p:cNvSpPr>
            <a:spLocks noGrp="1"/>
          </p:cNvSpPr>
          <p:nvPr>
            <p:ph type="sldNum" sz="quarter" idx="5"/>
          </p:nvPr>
        </p:nvSpPr>
        <p:spPr/>
        <p:txBody>
          <a:bodyPr/>
          <a:lstStyle/>
          <a:p>
            <a:fld id="{1C35FD4D-F6A5-4795-BE5F-4A6A356B6295}" type="slidenum">
              <a:rPr lang="en-US" smtClean="0"/>
              <a:t>23</a:t>
            </a:fld>
            <a:endParaRPr lang="en-US"/>
          </a:p>
        </p:txBody>
      </p:sp>
    </p:spTree>
    <p:extLst>
      <p:ext uri="{BB962C8B-B14F-4D97-AF65-F5344CB8AC3E}">
        <p14:creationId xmlns:p14="http://schemas.microsoft.com/office/powerpoint/2010/main" val="39604784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9FFFD5-A4CF-B559-1F8C-03D54DB6BB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618D74-2F71-9F05-9548-86272BC601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5F05E3-6E7A-2194-0538-7F7507770D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354684-FF10-78EF-5791-8120C1E989D3}"/>
              </a:ext>
            </a:extLst>
          </p:cNvPr>
          <p:cNvSpPr>
            <a:spLocks noGrp="1"/>
          </p:cNvSpPr>
          <p:nvPr>
            <p:ph type="sldNum" sz="quarter" idx="5"/>
          </p:nvPr>
        </p:nvSpPr>
        <p:spPr/>
        <p:txBody>
          <a:bodyPr/>
          <a:lstStyle/>
          <a:p>
            <a:fld id="{1C35FD4D-F6A5-4795-BE5F-4A6A356B6295}" type="slidenum">
              <a:rPr lang="en-US" smtClean="0"/>
              <a:t>24</a:t>
            </a:fld>
            <a:endParaRPr lang="en-US"/>
          </a:p>
        </p:txBody>
      </p:sp>
    </p:spTree>
    <p:extLst>
      <p:ext uri="{BB962C8B-B14F-4D97-AF65-F5344CB8AC3E}">
        <p14:creationId xmlns:p14="http://schemas.microsoft.com/office/powerpoint/2010/main" val="17027119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10B7AD-EEEE-0431-686C-8E624C54A6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4AEC2D-F35B-B172-E56E-911548E13B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8C4A06-0045-E853-F951-0CDD3F7FADC0}"/>
              </a:ext>
            </a:extLst>
          </p:cNvPr>
          <p:cNvSpPr>
            <a:spLocks noGrp="1"/>
          </p:cNvSpPr>
          <p:nvPr>
            <p:ph type="body" idx="1"/>
          </p:nvPr>
        </p:nvSpPr>
        <p:spPr/>
        <p:txBody>
          <a:bodyPr/>
          <a:lstStyle/>
          <a:p>
            <a:br>
              <a:rPr lang="en-US" sz="1200" b="0" i="0" kern="1200" dirty="0">
                <a:solidFill>
                  <a:schemeClr val="tx1"/>
                </a:solidFill>
                <a:effectLst/>
                <a:latin typeface="+mn-lt"/>
                <a:ea typeface="+mn-ea"/>
                <a:cs typeface="+mn-cs"/>
              </a:rPr>
            </a:br>
            <a:r>
              <a:rPr lang="en-US" sz="1200" b="0" i="0" kern="1200" dirty="0">
                <a:solidFill>
                  <a:schemeClr val="tx1"/>
                </a:solidFill>
                <a:effectLst/>
                <a:latin typeface="+mn-lt"/>
                <a:ea typeface="+mn-ea"/>
                <a:cs typeface="+mn-cs"/>
              </a:rPr>
              <a:t>For more information, see EAGLE’s Evidence Collection Checklist: https://eagle.usc.edu/evidence-collection-checklist/</a:t>
            </a:r>
            <a:endParaRPr lang="en-US" dirty="0"/>
          </a:p>
        </p:txBody>
      </p:sp>
      <p:sp>
        <p:nvSpPr>
          <p:cNvPr id="4" name="Slide Number Placeholder 3">
            <a:extLst>
              <a:ext uri="{FF2B5EF4-FFF2-40B4-BE49-F238E27FC236}">
                <a16:creationId xmlns:a16="http://schemas.microsoft.com/office/drawing/2014/main" id="{F9DF3264-7D6D-DFEE-D387-B969F57E4AAE}"/>
              </a:ext>
            </a:extLst>
          </p:cNvPr>
          <p:cNvSpPr>
            <a:spLocks noGrp="1"/>
          </p:cNvSpPr>
          <p:nvPr>
            <p:ph type="sldNum" sz="quarter" idx="5"/>
          </p:nvPr>
        </p:nvSpPr>
        <p:spPr/>
        <p:txBody>
          <a:bodyPr/>
          <a:lstStyle/>
          <a:p>
            <a:fld id="{1C35FD4D-F6A5-4795-BE5F-4A6A356B6295}" type="slidenum">
              <a:rPr lang="en-US" smtClean="0"/>
              <a:t>25</a:t>
            </a:fld>
            <a:endParaRPr lang="en-US"/>
          </a:p>
        </p:txBody>
      </p:sp>
    </p:spTree>
    <p:extLst>
      <p:ext uri="{BB962C8B-B14F-4D97-AF65-F5344CB8AC3E}">
        <p14:creationId xmlns:p14="http://schemas.microsoft.com/office/powerpoint/2010/main" val="1202872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6F5AF-90E4-1477-81D4-5796E84312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39563E-CEF1-28BA-03F4-5F129020C5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A0BE36-6BB6-3390-8028-2BDADAF7AF7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dirty="0">
                <a:solidFill>
                  <a:schemeClr val="tx1"/>
                </a:solidFill>
                <a:effectLst/>
                <a:latin typeface="+mn-lt"/>
                <a:ea typeface="+mn-ea"/>
                <a:cs typeface="+mn-cs"/>
              </a:rPr>
              <a:t>Trainer’s Prompt</a:t>
            </a:r>
            <a:r>
              <a:rPr lang="en-US" sz="1200" b="0" i="0" kern="1200" dirty="0">
                <a:solidFill>
                  <a:schemeClr val="tx1"/>
                </a:solidFill>
                <a:effectLst/>
                <a:latin typeface="+mn-lt"/>
                <a:ea typeface="+mn-ea"/>
                <a:cs typeface="+mn-cs"/>
              </a:rPr>
              <a:t>:</a:t>
            </a:r>
            <a:r>
              <a:rPr lang="en-US" b="1" dirty="0"/>
              <a:t>  </a:t>
            </a:r>
            <a:r>
              <a:rPr lang="en-US" dirty="0"/>
              <a:t>Investigator can obtain the instrument from the financial institution where POA was used as authority (bank, mortgage, etc.). Suspect  may provide it willingly to law enforcement.</a:t>
            </a:r>
          </a:p>
          <a:p>
            <a:endParaRPr lang="en-US" dirty="0"/>
          </a:p>
        </p:txBody>
      </p:sp>
      <p:sp>
        <p:nvSpPr>
          <p:cNvPr id="4" name="Slide Number Placeholder 3">
            <a:extLst>
              <a:ext uri="{FF2B5EF4-FFF2-40B4-BE49-F238E27FC236}">
                <a16:creationId xmlns:a16="http://schemas.microsoft.com/office/drawing/2014/main" id="{99C72834-75F1-F54A-2EDC-5FD1E13B2414}"/>
              </a:ext>
            </a:extLst>
          </p:cNvPr>
          <p:cNvSpPr>
            <a:spLocks noGrp="1"/>
          </p:cNvSpPr>
          <p:nvPr>
            <p:ph type="sldNum" sz="quarter" idx="5"/>
          </p:nvPr>
        </p:nvSpPr>
        <p:spPr/>
        <p:txBody>
          <a:bodyPr/>
          <a:lstStyle/>
          <a:p>
            <a:fld id="{1C35FD4D-F6A5-4795-BE5F-4A6A356B6295}" type="slidenum">
              <a:rPr lang="en-US" smtClean="0"/>
              <a:t>26</a:t>
            </a:fld>
            <a:endParaRPr lang="en-US"/>
          </a:p>
        </p:txBody>
      </p:sp>
    </p:spTree>
    <p:extLst>
      <p:ext uri="{BB962C8B-B14F-4D97-AF65-F5344CB8AC3E}">
        <p14:creationId xmlns:p14="http://schemas.microsoft.com/office/powerpoint/2010/main" val="2349191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F2813-3CD2-80DD-CDB9-E5D8C1CD4A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E54E6D-E953-4A4C-E526-A9570C71C9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0454FA-EB41-B45B-430E-C9CCFDFC2D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br>
              <a:rPr lang="en-US" sz="1200" b="0" i="0" kern="1200" dirty="0">
                <a:solidFill>
                  <a:schemeClr val="tx1"/>
                </a:solidFill>
                <a:effectLst/>
                <a:latin typeface="+mn-lt"/>
                <a:ea typeface="+mn-ea"/>
                <a:cs typeface="+mn-cs"/>
              </a:rPr>
            </a:br>
            <a:endParaRPr lang="en-US" dirty="0"/>
          </a:p>
        </p:txBody>
      </p:sp>
      <p:sp>
        <p:nvSpPr>
          <p:cNvPr id="4" name="Slide Number Placeholder 3">
            <a:extLst>
              <a:ext uri="{FF2B5EF4-FFF2-40B4-BE49-F238E27FC236}">
                <a16:creationId xmlns:a16="http://schemas.microsoft.com/office/drawing/2014/main" id="{87572AE9-B742-F846-05AE-B2358219C4EA}"/>
              </a:ext>
            </a:extLst>
          </p:cNvPr>
          <p:cNvSpPr>
            <a:spLocks noGrp="1"/>
          </p:cNvSpPr>
          <p:nvPr>
            <p:ph type="sldNum" sz="quarter" idx="5"/>
          </p:nvPr>
        </p:nvSpPr>
        <p:spPr/>
        <p:txBody>
          <a:bodyPr/>
          <a:lstStyle/>
          <a:p>
            <a:fld id="{1C35FD4D-F6A5-4795-BE5F-4A6A356B6295}" type="slidenum">
              <a:rPr lang="en-US" smtClean="0"/>
              <a:t>27</a:t>
            </a:fld>
            <a:endParaRPr lang="en-US"/>
          </a:p>
        </p:txBody>
      </p:sp>
    </p:spTree>
    <p:extLst>
      <p:ext uri="{BB962C8B-B14F-4D97-AF65-F5344CB8AC3E}">
        <p14:creationId xmlns:p14="http://schemas.microsoft.com/office/powerpoint/2010/main" val="333212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F20E6-3607-F85C-FA06-C643C0ACAB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ECB2D8-719E-C971-A68A-2F9224D178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36BF5C-5A30-2027-FAB2-54A794829BE0}"/>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For more information, visit EAGLE’s Evidence Collection Page: https://eagle.usc.edu/evidence-collection/</a:t>
            </a:r>
            <a:br>
              <a:rPr lang="en-US" sz="1200" b="0" i="0" kern="1200" dirty="0">
                <a:solidFill>
                  <a:schemeClr val="tx1"/>
                </a:solidFill>
                <a:effectLst/>
                <a:latin typeface="+mn-lt"/>
                <a:ea typeface="+mn-ea"/>
                <a:cs typeface="+mn-cs"/>
              </a:rPr>
            </a:br>
            <a:endParaRPr lang="en-US" dirty="0"/>
          </a:p>
        </p:txBody>
      </p:sp>
      <p:sp>
        <p:nvSpPr>
          <p:cNvPr id="4" name="Slide Number Placeholder 3">
            <a:extLst>
              <a:ext uri="{FF2B5EF4-FFF2-40B4-BE49-F238E27FC236}">
                <a16:creationId xmlns:a16="http://schemas.microsoft.com/office/drawing/2014/main" id="{BABD6A7E-CB0D-47B7-FD3E-6E4A3E1391BA}"/>
              </a:ext>
            </a:extLst>
          </p:cNvPr>
          <p:cNvSpPr>
            <a:spLocks noGrp="1"/>
          </p:cNvSpPr>
          <p:nvPr>
            <p:ph type="sldNum" sz="quarter" idx="5"/>
          </p:nvPr>
        </p:nvSpPr>
        <p:spPr/>
        <p:txBody>
          <a:bodyPr/>
          <a:lstStyle/>
          <a:p>
            <a:fld id="{1C35FD4D-F6A5-4795-BE5F-4A6A356B6295}" type="slidenum">
              <a:rPr lang="en-US" smtClean="0"/>
              <a:t>28</a:t>
            </a:fld>
            <a:endParaRPr lang="en-US"/>
          </a:p>
        </p:txBody>
      </p:sp>
    </p:spTree>
    <p:extLst>
      <p:ext uri="{BB962C8B-B14F-4D97-AF65-F5344CB8AC3E}">
        <p14:creationId xmlns:p14="http://schemas.microsoft.com/office/powerpoint/2010/main" val="9890662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31ECC5-B872-14B8-0451-862F742F2E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BCB412-E4D4-869F-4028-867443AB5AD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675540-BF35-6C5C-27CF-7626EABF23CF}"/>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Fusion Centers and information Sharing: https://bja.ojp.gov/program/it/national-initiatives/fusion-centers#0-0</a:t>
            </a:r>
            <a:endParaRPr lang="en-US" dirty="0"/>
          </a:p>
        </p:txBody>
      </p:sp>
      <p:sp>
        <p:nvSpPr>
          <p:cNvPr id="4" name="Slide Number Placeholder 3">
            <a:extLst>
              <a:ext uri="{FF2B5EF4-FFF2-40B4-BE49-F238E27FC236}">
                <a16:creationId xmlns:a16="http://schemas.microsoft.com/office/drawing/2014/main" id="{A4846750-BE26-B33A-3E02-59A356A9BBB3}"/>
              </a:ext>
            </a:extLst>
          </p:cNvPr>
          <p:cNvSpPr>
            <a:spLocks noGrp="1"/>
          </p:cNvSpPr>
          <p:nvPr>
            <p:ph type="sldNum" sz="quarter" idx="5"/>
          </p:nvPr>
        </p:nvSpPr>
        <p:spPr/>
        <p:txBody>
          <a:bodyPr/>
          <a:lstStyle/>
          <a:p>
            <a:fld id="{1C35FD4D-F6A5-4795-BE5F-4A6A356B6295}" type="slidenum">
              <a:rPr lang="en-US" smtClean="0"/>
              <a:t>29</a:t>
            </a:fld>
            <a:endParaRPr lang="en-US"/>
          </a:p>
        </p:txBody>
      </p:sp>
    </p:spTree>
    <p:extLst>
      <p:ext uri="{BB962C8B-B14F-4D97-AF65-F5344CB8AC3E}">
        <p14:creationId xmlns:p14="http://schemas.microsoft.com/office/powerpoint/2010/main" val="11466080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30</a:t>
            </a:fld>
            <a:endParaRPr lang="en-US"/>
          </a:p>
        </p:txBody>
      </p:sp>
    </p:spTree>
    <p:extLst>
      <p:ext uri="{BB962C8B-B14F-4D97-AF65-F5344CB8AC3E}">
        <p14:creationId xmlns:p14="http://schemas.microsoft.com/office/powerpoint/2010/main" val="8177101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a:t>Trainer’s prompt</a:t>
            </a:r>
            <a:r>
              <a:rPr lang="en-US" sz="1200" dirty="0"/>
              <a:t>: Elder abuse multidisciplinary teams improve investigation and response through collaboration and coordinated case resolution. Representatives across disciplines meet on a regular basis to collectively address complex cases of abuse. </a:t>
            </a:r>
          </a:p>
          <a:p>
            <a:endParaRPr lang="en-US" sz="1200" dirty="0"/>
          </a:p>
          <a:p>
            <a:r>
              <a:rPr lang="en-US" sz="1200" dirty="0"/>
              <a:t>Teams vary in size, structure, and purpose, often depending upon the community need and available resources. Some teams have a directed focus, such as financial abuse specialist teams (FASTs), elder death review teams (EDRTs), vulnerable adult specialist teams housed in emergency departments, and forensic centers.</a:t>
            </a:r>
          </a:p>
          <a:p>
            <a:endParaRPr lang="en-US" sz="1200" dirty="0"/>
          </a:p>
          <a:p>
            <a:r>
              <a:rPr lang="en-US" sz="1200" dirty="0"/>
              <a:t>Members may include law enforcement, prosecutors, civil attorneys, victim advocates, adult protective services, financial institutions, and medical and mental health professionals.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visit the EAGLE page on Multidisciplinary Teams: https://eagle.usc.edu/multidisciplinary-teams/</a:t>
            </a:r>
          </a:p>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31</a:t>
            </a:fld>
            <a:endParaRPr lang="en-US" dirty="0"/>
          </a:p>
        </p:txBody>
      </p:sp>
    </p:spTree>
    <p:extLst>
      <p:ext uri="{BB962C8B-B14F-4D97-AF65-F5344CB8AC3E}">
        <p14:creationId xmlns:p14="http://schemas.microsoft.com/office/powerpoint/2010/main" val="174878288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E54586-6ABC-D966-3D3A-B8CD34B742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D7FB6B-80C6-CBD8-0625-9D80E88F67E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A20D60-0C3A-B35B-F3AE-E3D71F054A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CA64C2-4DE5-CB7D-9DA1-068DFAA6D059}"/>
              </a:ext>
            </a:extLst>
          </p:cNvPr>
          <p:cNvSpPr>
            <a:spLocks noGrp="1"/>
          </p:cNvSpPr>
          <p:nvPr>
            <p:ph type="sldNum" sz="quarter" idx="5"/>
          </p:nvPr>
        </p:nvSpPr>
        <p:spPr/>
        <p:txBody>
          <a:bodyPr/>
          <a:lstStyle/>
          <a:p>
            <a:fld id="{1C35FD4D-F6A5-4795-BE5F-4A6A356B6295}" type="slidenum">
              <a:rPr lang="en-US" smtClean="0"/>
              <a:t>32</a:t>
            </a:fld>
            <a:endParaRPr lang="en-US"/>
          </a:p>
        </p:txBody>
      </p:sp>
    </p:spTree>
    <p:extLst>
      <p:ext uri="{BB962C8B-B14F-4D97-AF65-F5344CB8AC3E}">
        <p14:creationId xmlns:p14="http://schemas.microsoft.com/office/powerpoint/2010/main" val="3583573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05316-4F44-13FD-B748-11D221C69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F57656-47DB-5EDF-2A33-E91EDD034D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93F4CE-3999-D87D-AB70-675DDAA08D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What’s your initial read—civil, criminal, both, not sure?</a:t>
            </a:r>
          </a:p>
          <a:p>
            <a:endParaRPr lang="en-US" dirty="0"/>
          </a:p>
        </p:txBody>
      </p:sp>
      <p:sp>
        <p:nvSpPr>
          <p:cNvPr id="4" name="Slide Number Placeholder 3">
            <a:extLst>
              <a:ext uri="{FF2B5EF4-FFF2-40B4-BE49-F238E27FC236}">
                <a16:creationId xmlns:a16="http://schemas.microsoft.com/office/drawing/2014/main" id="{04696B73-F98E-3ECF-024E-8C93B9BA799D}"/>
              </a:ext>
            </a:extLst>
          </p:cNvPr>
          <p:cNvSpPr>
            <a:spLocks noGrp="1"/>
          </p:cNvSpPr>
          <p:nvPr>
            <p:ph type="sldNum" sz="quarter" idx="5"/>
          </p:nvPr>
        </p:nvSpPr>
        <p:spPr/>
        <p:txBody>
          <a:bodyPr/>
          <a:lstStyle/>
          <a:p>
            <a:fld id="{1C35FD4D-F6A5-4795-BE5F-4A6A356B6295}" type="slidenum">
              <a:rPr lang="en-US" smtClean="0"/>
              <a:t>3</a:t>
            </a:fld>
            <a:endParaRPr lang="en-US"/>
          </a:p>
        </p:txBody>
      </p:sp>
    </p:spTree>
    <p:extLst>
      <p:ext uri="{BB962C8B-B14F-4D97-AF65-F5344CB8AC3E}">
        <p14:creationId xmlns:p14="http://schemas.microsoft.com/office/powerpoint/2010/main" val="4773655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33</a:t>
            </a:fld>
            <a:endParaRPr lang="en-US"/>
          </a:p>
        </p:txBody>
      </p:sp>
    </p:spTree>
    <p:extLst>
      <p:ext uri="{BB962C8B-B14F-4D97-AF65-F5344CB8AC3E}">
        <p14:creationId xmlns:p14="http://schemas.microsoft.com/office/powerpoint/2010/main" val="31963990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C47A2-4DA7-B30A-45BE-72549E60E4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A256B2-83DA-8C89-EA0C-78954FED6E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8DB867-2889-E222-802D-F039C5B1761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3148D4-D399-4432-C03C-2F832C80FB1F}"/>
              </a:ext>
            </a:extLst>
          </p:cNvPr>
          <p:cNvSpPr>
            <a:spLocks noGrp="1"/>
          </p:cNvSpPr>
          <p:nvPr>
            <p:ph type="sldNum" sz="quarter" idx="5"/>
          </p:nvPr>
        </p:nvSpPr>
        <p:spPr/>
        <p:txBody>
          <a:bodyPr/>
          <a:lstStyle/>
          <a:p>
            <a:fld id="{1C35FD4D-F6A5-4795-BE5F-4A6A356B6295}" type="slidenum">
              <a:rPr lang="en-US" smtClean="0"/>
              <a:t>34</a:t>
            </a:fld>
            <a:endParaRPr lang="en-US" dirty="0"/>
          </a:p>
        </p:txBody>
      </p:sp>
    </p:spTree>
    <p:extLst>
      <p:ext uri="{BB962C8B-B14F-4D97-AF65-F5344CB8AC3E}">
        <p14:creationId xmlns:p14="http://schemas.microsoft.com/office/powerpoint/2010/main" val="2412222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B87F1-C733-9C19-B877-34E316F706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B497AC-44FA-23BF-2426-A495C4EEA5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0693FE-B127-E169-18EB-DEB326529AB2}"/>
              </a:ext>
            </a:extLst>
          </p:cNvPr>
          <p:cNvSpPr>
            <a:spLocks noGrp="1"/>
          </p:cNvSpPr>
          <p:nvPr>
            <p:ph type="body" idx="1"/>
          </p:nvPr>
        </p:nvSpPr>
        <p:spPr/>
        <p:txBody>
          <a:bodyPr/>
          <a:lstStyle/>
          <a:p>
            <a:r>
              <a:rPr lang="en-US" i="1" dirty="0"/>
              <a:t>Trainer Prompt:</a:t>
            </a:r>
            <a:endParaRPr lang="en-US" dirty="0"/>
          </a:p>
          <a:p>
            <a:pPr lvl="0"/>
            <a:r>
              <a:rPr lang="en-US" dirty="0"/>
              <a:t>What are your next steps?</a:t>
            </a:r>
          </a:p>
          <a:p>
            <a:pPr lvl="0"/>
            <a:r>
              <a:rPr lang="en-US" dirty="0"/>
              <a:t>What evidence are you prioritizing?</a:t>
            </a:r>
          </a:p>
          <a:p>
            <a:r>
              <a:rPr lang="en-US" dirty="0"/>
              <a:t>Who are you interviewing?</a:t>
            </a:r>
          </a:p>
          <a:p>
            <a:r>
              <a:rPr lang="en-US" dirty="0"/>
              <a:t>What does this look like in practice?</a:t>
            </a:r>
          </a:p>
          <a:p>
            <a:endParaRPr lang="en-US" dirty="0"/>
          </a:p>
        </p:txBody>
      </p:sp>
      <p:sp>
        <p:nvSpPr>
          <p:cNvPr id="4" name="Slide Number Placeholder 3">
            <a:extLst>
              <a:ext uri="{FF2B5EF4-FFF2-40B4-BE49-F238E27FC236}">
                <a16:creationId xmlns:a16="http://schemas.microsoft.com/office/drawing/2014/main" id="{D95AF766-8BAE-98A6-75B7-CCF2FCF5BD38}"/>
              </a:ext>
            </a:extLst>
          </p:cNvPr>
          <p:cNvSpPr>
            <a:spLocks noGrp="1"/>
          </p:cNvSpPr>
          <p:nvPr>
            <p:ph type="sldNum" sz="quarter" idx="5"/>
          </p:nvPr>
        </p:nvSpPr>
        <p:spPr/>
        <p:txBody>
          <a:bodyPr/>
          <a:lstStyle/>
          <a:p>
            <a:fld id="{1C35FD4D-F6A5-4795-BE5F-4A6A356B6295}" type="slidenum">
              <a:rPr lang="en-US" smtClean="0"/>
              <a:t>4</a:t>
            </a:fld>
            <a:endParaRPr lang="en-US"/>
          </a:p>
        </p:txBody>
      </p:sp>
    </p:spTree>
    <p:extLst>
      <p:ext uri="{BB962C8B-B14F-4D97-AF65-F5344CB8AC3E}">
        <p14:creationId xmlns:p14="http://schemas.microsoft.com/office/powerpoint/2010/main" val="19716613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more information, visit EAGLE: https://eagle.usc.edu/state-specific-laws/</a:t>
            </a:r>
          </a:p>
        </p:txBody>
      </p:sp>
      <p:sp>
        <p:nvSpPr>
          <p:cNvPr id="4" name="Slide Number Placeholder 3"/>
          <p:cNvSpPr>
            <a:spLocks noGrp="1"/>
          </p:cNvSpPr>
          <p:nvPr>
            <p:ph type="sldNum" sz="quarter" idx="5"/>
          </p:nvPr>
        </p:nvSpPr>
        <p:spPr/>
        <p:txBody>
          <a:bodyPr/>
          <a:lstStyle/>
          <a:p>
            <a:fld id="{1C35FD4D-F6A5-4795-BE5F-4A6A356B6295}" type="slidenum">
              <a:rPr lang="en-US" smtClean="0"/>
              <a:t>5</a:t>
            </a:fld>
            <a:endParaRPr lang="en-US"/>
          </a:p>
        </p:txBody>
      </p:sp>
    </p:spTree>
    <p:extLst>
      <p:ext uri="{BB962C8B-B14F-4D97-AF65-F5344CB8AC3E}">
        <p14:creationId xmlns:p14="http://schemas.microsoft.com/office/powerpoint/2010/main" val="7094438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0B89E-8F1E-4A60-1AC1-D6408EA8FEA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EBEF87-E878-4E4E-33EA-075BC2074A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A8D38F-CEF4-D319-C321-A4327A42A23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Trainer Prompt:</a:t>
            </a:r>
            <a:r>
              <a:rPr lang="en-US" sz="1200" kern="1200" dirty="0">
                <a:solidFill>
                  <a:schemeClr val="tx1"/>
                </a:solidFill>
                <a:effectLst/>
                <a:latin typeface="+mn-lt"/>
                <a:ea typeface="+mn-ea"/>
                <a:cs typeface="+mn-cs"/>
              </a:rPr>
              <a:t> What’s your initial read—civil, criminal, both, or not sure?</a:t>
            </a:r>
          </a:p>
          <a:p>
            <a:endParaRPr lang="en-US" dirty="0"/>
          </a:p>
        </p:txBody>
      </p:sp>
      <p:sp>
        <p:nvSpPr>
          <p:cNvPr id="4" name="Slide Number Placeholder 3">
            <a:extLst>
              <a:ext uri="{FF2B5EF4-FFF2-40B4-BE49-F238E27FC236}">
                <a16:creationId xmlns:a16="http://schemas.microsoft.com/office/drawing/2014/main" id="{01F010C8-1318-3854-BAC8-02CAC3629D4C}"/>
              </a:ext>
            </a:extLst>
          </p:cNvPr>
          <p:cNvSpPr>
            <a:spLocks noGrp="1"/>
          </p:cNvSpPr>
          <p:nvPr>
            <p:ph type="sldNum" sz="quarter" idx="5"/>
          </p:nvPr>
        </p:nvSpPr>
        <p:spPr/>
        <p:txBody>
          <a:bodyPr/>
          <a:lstStyle/>
          <a:p>
            <a:fld id="{1C35FD4D-F6A5-4795-BE5F-4A6A356B6295}" type="slidenum">
              <a:rPr lang="en-US" smtClean="0"/>
              <a:t>6</a:t>
            </a:fld>
            <a:endParaRPr lang="en-US"/>
          </a:p>
        </p:txBody>
      </p:sp>
    </p:spTree>
    <p:extLst>
      <p:ext uri="{BB962C8B-B14F-4D97-AF65-F5344CB8AC3E}">
        <p14:creationId xmlns:p14="http://schemas.microsoft.com/office/powerpoint/2010/main" val="1829861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43D542-F52C-10B6-775A-0B24738234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34E88C-B97A-9F98-5D61-2368EF02B6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8979FC-C7DC-39E9-A356-3377BE7FC82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Trainer Prompt:</a:t>
            </a:r>
            <a:r>
              <a:rPr lang="en-US" sz="1200" kern="1200" dirty="0">
                <a:solidFill>
                  <a:schemeClr val="tx1"/>
                </a:solidFill>
                <a:effectLst/>
                <a:latin typeface="+mn-lt"/>
                <a:ea typeface="+mn-ea"/>
                <a:cs typeface="+mn-cs"/>
              </a:rPr>
              <a:t> What’s your initial read—civil, criminal, both, or not sure?</a:t>
            </a:r>
          </a:p>
          <a:p>
            <a:endParaRPr lang="en-US" dirty="0"/>
          </a:p>
        </p:txBody>
      </p:sp>
      <p:sp>
        <p:nvSpPr>
          <p:cNvPr id="4" name="Slide Number Placeholder 3">
            <a:extLst>
              <a:ext uri="{FF2B5EF4-FFF2-40B4-BE49-F238E27FC236}">
                <a16:creationId xmlns:a16="http://schemas.microsoft.com/office/drawing/2014/main" id="{AEF38C02-717E-2DD7-9B0D-A83C71E24601}"/>
              </a:ext>
            </a:extLst>
          </p:cNvPr>
          <p:cNvSpPr>
            <a:spLocks noGrp="1"/>
          </p:cNvSpPr>
          <p:nvPr>
            <p:ph type="sldNum" sz="quarter" idx="5"/>
          </p:nvPr>
        </p:nvSpPr>
        <p:spPr/>
        <p:txBody>
          <a:bodyPr/>
          <a:lstStyle/>
          <a:p>
            <a:fld id="{1C35FD4D-F6A5-4795-BE5F-4A6A356B6295}" type="slidenum">
              <a:rPr lang="en-US" smtClean="0"/>
              <a:t>7</a:t>
            </a:fld>
            <a:endParaRPr lang="en-US"/>
          </a:p>
        </p:txBody>
      </p:sp>
    </p:spTree>
    <p:extLst>
      <p:ext uri="{BB962C8B-B14F-4D97-AF65-F5344CB8AC3E}">
        <p14:creationId xmlns:p14="http://schemas.microsoft.com/office/powerpoint/2010/main" val="2992862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35FD4D-F6A5-4795-BE5F-4A6A356B6295}" type="slidenum">
              <a:rPr lang="en-US" smtClean="0"/>
              <a:t>9</a:t>
            </a:fld>
            <a:endParaRPr lang="en-US"/>
          </a:p>
        </p:txBody>
      </p:sp>
    </p:spTree>
    <p:extLst>
      <p:ext uri="{BB962C8B-B14F-4D97-AF65-F5344CB8AC3E}">
        <p14:creationId xmlns:p14="http://schemas.microsoft.com/office/powerpoint/2010/main" val="3696586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7C1A2-DD2A-AD80-E7E0-684478351B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20616D-A099-824E-E992-B43AABCE0B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B852FD-4AAB-8CDC-11C7-6BFF5766ECF3}"/>
              </a:ext>
            </a:extLst>
          </p:cNvPr>
          <p:cNvSpPr>
            <a:spLocks noGrp="1"/>
          </p:cNvSpPr>
          <p:nvPr>
            <p:ph type="body" idx="1"/>
          </p:nvPr>
        </p:nvSpPr>
        <p:spPr/>
        <p:txBody>
          <a:bodyPr/>
          <a:lstStyle/>
          <a:p>
            <a:r>
              <a:rPr lang="en-US" i="1" dirty="0"/>
              <a:t>Trainer Prompt:</a:t>
            </a:r>
            <a:r>
              <a:rPr lang="en-US" dirty="0"/>
              <a:t> What is the most likely method in this case? How does knowing this impact your investigation?</a:t>
            </a:r>
          </a:p>
          <a:p>
            <a:endParaRPr lang="en-US" dirty="0"/>
          </a:p>
        </p:txBody>
      </p:sp>
      <p:sp>
        <p:nvSpPr>
          <p:cNvPr id="4" name="Slide Number Placeholder 3">
            <a:extLst>
              <a:ext uri="{FF2B5EF4-FFF2-40B4-BE49-F238E27FC236}">
                <a16:creationId xmlns:a16="http://schemas.microsoft.com/office/drawing/2014/main" id="{8A01808B-EA1F-DA9F-49E4-51BF858F36B5}"/>
              </a:ext>
            </a:extLst>
          </p:cNvPr>
          <p:cNvSpPr>
            <a:spLocks noGrp="1"/>
          </p:cNvSpPr>
          <p:nvPr>
            <p:ph type="sldNum" sz="quarter" idx="5"/>
          </p:nvPr>
        </p:nvSpPr>
        <p:spPr/>
        <p:txBody>
          <a:bodyPr/>
          <a:lstStyle/>
          <a:p>
            <a:fld id="{1C35FD4D-F6A5-4795-BE5F-4A6A356B6295}" type="slidenum">
              <a:rPr lang="en-US" smtClean="0"/>
              <a:t>10</a:t>
            </a:fld>
            <a:endParaRPr lang="en-US"/>
          </a:p>
        </p:txBody>
      </p:sp>
    </p:spTree>
    <p:extLst>
      <p:ext uri="{BB962C8B-B14F-4D97-AF65-F5344CB8AC3E}">
        <p14:creationId xmlns:p14="http://schemas.microsoft.com/office/powerpoint/2010/main" val="790554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6/18/26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47E7DE-6BBD-A64A-ABFF-1F2E50638755}"/>
              </a:ext>
            </a:extLst>
          </p:cNvPr>
          <p:cNvSpPr>
            <a:spLocks noGrp="1"/>
          </p:cNvSpPr>
          <p:nvPr>
            <p:ph type="dt" sz="half" idx="10"/>
          </p:nvPr>
        </p:nvSpPr>
        <p:spPr/>
        <p:txBody>
          <a:bodyPr/>
          <a:lstStyle/>
          <a:p>
            <a:fld id="{665FD332-ACE3-064E-BD0D-3D95DDE5B93F}" type="datetimeFigureOut">
              <a:rPr lang="en-US" smtClean="0"/>
              <a:t>6/18/26</a:t>
            </a:fld>
            <a:endParaRPr lang="en-US"/>
          </a:p>
        </p:txBody>
      </p:sp>
      <p:sp>
        <p:nvSpPr>
          <p:cNvPr id="5" name="Footer Placeholder 4">
            <a:extLst>
              <a:ext uri="{FF2B5EF4-FFF2-40B4-BE49-F238E27FC236}">
                <a16:creationId xmlns:a16="http://schemas.microsoft.com/office/drawing/2014/main" id="{1BC42A8E-182B-9F4D-B3C7-9EDD8A79F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985F7-FE6E-8042-88F9-A72110DACF5E}"/>
              </a:ext>
            </a:extLst>
          </p:cNvPr>
          <p:cNvSpPr>
            <a:spLocks noGrp="1"/>
          </p:cNvSpPr>
          <p:nvPr>
            <p:ph type="sldNum" sz="quarter" idx="12"/>
          </p:nvPr>
        </p:nvSpPr>
        <p:spPr/>
        <p:txBody>
          <a:bodyPr/>
          <a:lstStyle/>
          <a:p>
            <a:fld id="{F32B1D3B-AE3D-1E40-A0D2-3E32FC67085E}" type="slidenum">
              <a:rPr lang="en-US" smtClean="0"/>
              <a:t>‹#›</a:t>
            </a:fld>
            <a:endParaRPr lang="en-US"/>
          </a:p>
        </p:txBody>
      </p:sp>
      <p:sp>
        <p:nvSpPr>
          <p:cNvPr id="7" name="Picture Placeholder 16">
            <a:extLst>
              <a:ext uri="{FF2B5EF4-FFF2-40B4-BE49-F238E27FC236}">
                <a16:creationId xmlns:a16="http://schemas.microsoft.com/office/drawing/2014/main" id="{468AFE73-B208-0543-ABC0-05D8E951057A}"/>
              </a:ext>
            </a:extLst>
          </p:cNvPr>
          <p:cNvSpPr>
            <a:spLocks noGrp="1"/>
          </p:cNvSpPr>
          <p:nvPr>
            <p:ph type="pic" sz="quarter" idx="13"/>
          </p:nvPr>
        </p:nvSpPr>
        <p:spPr>
          <a:xfrm>
            <a:off x="4160324" y="-32655"/>
            <a:ext cx="8051470" cy="6934199"/>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2483" h="6906555">
                <a:moveTo>
                  <a:pt x="5523849" y="4990"/>
                </a:moveTo>
                <a:lnTo>
                  <a:pt x="7882483" y="35545"/>
                </a:lnTo>
                <a:cubicBezTo>
                  <a:pt x="7881773" y="2298593"/>
                  <a:pt x="7859749" y="4583324"/>
                  <a:pt x="7859039" y="6846372"/>
                </a:cubicBezTo>
                <a:lnTo>
                  <a:pt x="0" y="6906555"/>
                </a:lnTo>
                <a:cubicBezTo>
                  <a:pt x="5051711" y="-541341"/>
                  <a:pt x="3663996" y="18816"/>
                  <a:pt x="5523849" y="4990"/>
                </a:cubicBezTo>
                <a:close/>
              </a:path>
            </a:pathLst>
          </a:custGeom>
          <a:solidFill>
            <a:schemeClr val="bg1">
              <a:lumMod val="75000"/>
            </a:schemeClr>
          </a:solidFill>
        </p:spPr>
        <p:txBody>
          <a:bodyPr wrap="square">
            <a:noAutofit/>
          </a:bodyPr>
          <a:lstStyle/>
          <a:p>
            <a:endParaRPr lang="en-US"/>
          </a:p>
        </p:txBody>
      </p:sp>
    </p:spTree>
    <p:extLst>
      <p:ext uri="{BB962C8B-B14F-4D97-AF65-F5344CB8AC3E}">
        <p14:creationId xmlns:p14="http://schemas.microsoft.com/office/powerpoint/2010/main" val="4283182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15_Title and Content">
    <p:spTree>
      <p:nvGrpSpPr>
        <p:cNvPr id="1" name=""/>
        <p:cNvGrpSpPr/>
        <p:nvPr/>
      </p:nvGrpSpPr>
      <p:grpSpPr>
        <a:xfrm>
          <a:off x="0" y="0"/>
          <a:ext cx="0" cy="0"/>
          <a:chOff x="0" y="0"/>
          <a:chExt cx="0" cy="0"/>
        </a:xfrm>
      </p:grpSpPr>
      <p:grpSp>
        <p:nvGrpSpPr>
          <p:cNvPr id="663" name="Group 6"/>
          <p:cNvGrpSpPr/>
          <p:nvPr/>
        </p:nvGrpSpPr>
        <p:grpSpPr>
          <a:xfrm>
            <a:off x="2" y="1"/>
            <a:ext cx="11951024" cy="1249203"/>
            <a:chOff x="1" y="0"/>
            <a:chExt cx="11951023" cy="1249201"/>
          </a:xfrm>
        </p:grpSpPr>
        <p:sp>
          <p:nvSpPr>
            <p:cNvPr id="661" name="Round Single Corner Rectangle 7"/>
            <p:cNvSpPr/>
            <p:nvPr/>
          </p:nvSpPr>
          <p:spPr>
            <a:xfrm rot="10800000" flipH="1">
              <a:off x="10183087" y="3"/>
              <a:ext cx="1767938" cy="1249200"/>
            </a:xfrm>
            <a:custGeom>
              <a:avLst/>
              <a:gdLst/>
              <a:ahLst/>
              <a:cxnLst>
                <a:cxn ang="0">
                  <a:pos x="wd2" y="hd2"/>
                </a:cxn>
                <a:cxn ang="5400000">
                  <a:pos x="wd2" y="hd2"/>
                </a:cxn>
                <a:cxn ang="10800000">
                  <a:pos x="wd2" y="hd2"/>
                </a:cxn>
                <a:cxn ang="16200000">
                  <a:pos x="wd2" y="hd2"/>
                </a:cxn>
              </a:cxnLst>
              <a:rect l="0" t="0" r="r" b="b"/>
              <a:pathLst>
                <a:path w="21600" h="21419" extrusionOk="0">
                  <a:moveTo>
                    <a:pt x="0" y="65"/>
                  </a:moveTo>
                  <a:lnTo>
                    <a:pt x="6037" y="3"/>
                  </a:lnTo>
                  <a:cubicBezTo>
                    <a:pt x="7638" y="3"/>
                    <a:pt x="7767" y="-181"/>
                    <a:pt x="9641" y="2554"/>
                  </a:cubicBezTo>
                  <a:lnTo>
                    <a:pt x="21600" y="21388"/>
                  </a:lnTo>
                  <a:lnTo>
                    <a:pt x="0" y="21419"/>
                  </a:lnTo>
                  <a:lnTo>
                    <a:pt x="0" y="65"/>
                  </a:lnTo>
                  <a:close/>
                </a:path>
              </a:pathLst>
            </a:custGeom>
            <a:solidFill>
              <a:srgbClr val="0E1336"/>
            </a:solidFill>
            <a:ln w="12700" cap="flat">
              <a:noFill/>
              <a:miter lim="400000"/>
            </a:ln>
            <a:effectLst/>
          </p:spPr>
          <p:txBody>
            <a:bodyPr wrap="square" lIns="45719" tIns="45719" rIns="45719" bIns="45719" numCol="1" anchor="ctr">
              <a:noAutofit/>
            </a:bodyPr>
            <a:lstStyle/>
            <a:p>
              <a:pPr algn="ctr">
                <a:defRPr>
                  <a:solidFill>
                    <a:schemeClr val="accent3">
                      <a:lumOff val="5098"/>
                    </a:schemeClr>
                  </a:solidFill>
                </a:defRPr>
              </a:pPr>
              <a:endParaRPr/>
            </a:p>
          </p:txBody>
        </p:sp>
        <p:sp>
          <p:nvSpPr>
            <p:cNvPr id="662" name="Rectangle 10"/>
            <p:cNvSpPr/>
            <p:nvPr/>
          </p:nvSpPr>
          <p:spPr>
            <a:xfrm rot="10800000" flipH="1">
              <a:off x="1" y="0"/>
              <a:ext cx="10214142" cy="1243984"/>
            </a:xfrm>
            <a:prstGeom prst="rect">
              <a:avLst/>
            </a:prstGeom>
            <a:solidFill>
              <a:srgbClr val="0E1336"/>
            </a:solidFill>
            <a:ln w="12700" cap="flat">
              <a:noFill/>
              <a:miter lim="400000"/>
            </a:ln>
            <a:effectLst/>
          </p:spPr>
          <p:txBody>
            <a:bodyPr wrap="square" lIns="45719" tIns="45719" rIns="45719" bIns="45719" numCol="1" anchor="ctr">
              <a:noAutofit/>
            </a:bodyPr>
            <a:lstStyle/>
            <a:p>
              <a:pPr algn="ctr">
                <a:defRPr>
                  <a:solidFill>
                    <a:schemeClr val="accent3">
                      <a:lumOff val="5098"/>
                    </a:schemeClr>
                  </a:solidFill>
                </a:defRPr>
              </a:pPr>
              <a:endParaRPr/>
            </a:p>
          </p:txBody>
        </p:sp>
      </p:grpSp>
      <p:pic>
        <p:nvPicPr>
          <p:cNvPr id="664" name="Picture 7" descr="Picture 7"/>
          <p:cNvPicPr>
            <a:picLocks noChangeAspect="1"/>
          </p:cNvPicPr>
          <p:nvPr/>
        </p:nvPicPr>
        <p:blipFill>
          <a:blip r:embed="rId2"/>
          <a:srcRect l="57792" b="38579"/>
          <a:stretch>
            <a:fillRect/>
          </a:stretch>
        </p:blipFill>
        <p:spPr>
          <a:xfrm>
            <a:off x="343015" y="6376742"/>
            <a:ext cx="826568" cy="328418"/>
          </a:xfrm>
          <a:prstGeom prst="rect">
            <a:avLst/>
          </a:prstGeom>
          <a:ln w="12700">
            <a:miter lim="400000"/>
          </a:ln>
        </p:spPr>
      </p:pic>
      <p:sp>
        <p:nvSpPr>
          <p:cNvPr id="665" name="Rectangle 8"/>
          <p:cNvSpPr/>
          <p:nvPr/>
        </p:nvSpPr>
        <p:spPr>
          <a:xfrm>
            <a:off x="0" y="6236275"/>
            <a:ext cx="12192000" cy="75626"/>
          </a:xfrm>
          <a:prstGeom prst="rect">
            <a:avLst/>
          </a:prstGeom>
          <a:solidFill>
            <a:srgbClr val="835C2F"/>
          </a:solidFill>
          <a:ln w="12700">
            <a:miter lim="400000"/>
          </a:ln>
        </p:spPr>
        <p:txBody>
          <a:bodyPr lIns="45719" rIns="45719" anchor="ctr"/>
          <a:lstStyle/>
          <a:p>
            <a:pPr algn="ctr">
              <a:defRPr>
                <a:solidFill>
                  <a:schemeClr val="accent3">
                    <a:lumOff val="5098"/>
                  </a:schemeClr>
                </a:solidFill>
              </a:defRPr>
            </a:pPr>
            <a:endParaRPr/>
          </a:p>
        </p:txBody>
      </p:sp>
      <p:sp>
        <p:nvSpPr>
          <p:cNvPr id="666" name="Slide Number"/>
          <p:cNvSpPr txBox="1">
            <a:spLocks noGrp="1"/>
          </p:cNvSpPr>
          <p:nvPr>
            <p:ph type="sldNum" sz="quarter" idx="2"/>
          </p:nvPr>
        </p:nvSpPr>
        <p:spPr>
          <a:xfrm>
            <a:off x="11467770" y="6404292"/>
            <a:ext cx="273656" cy="269241"/>
          </a:xfrm>
          <a:prstGeom prst="rect">
            <a:avLst/>
          </a:prstGeom>
        </p:spPr>
        <p:txBody>
          <a:bodyPr/>
          <a:lstStyle>
            <a:lvl1pPr>
              <a:defRPr>
                <a:solidFill>
                  <a:srgbClr val="835C2F"/>
                </a:solidFill>
                <a:latin typeface="Source Sans Pro"/>
                <a:ea typeface="Source Sans Pro"/>
                <a:cs typeface="Source Sans Pro"/>
                <a:sym typeface="Source Sans Pro"/>
              </a:defRPr>
            </a:lvl1pPr>
          </a:lstStyle>
          <a:p>
            <a:fld id="{86CB4B4D-7CA3-9044-876B-883B54F8677D}" type="slidenum">
              <a:t>‹#›</a:t>
            </a:fld>
            <a:endParaRPr/>
          </a:p>
        </p:txBody>
      </p:sp>
      <p:sp>
        <p:nvSpPr>
          <p:cNvPr id="667" name="Title Text"/>
          <p:cNvSpPr txBox="1">
            <a:spLocks noGrp="1"/>
          </p:cNvSpPr>
          <p:nvPr>
            <p:ph type="title"/>
          </p:nvPr>
        </p:nvSpPr>
        <p:spPr>
          <a:xfrm>
            <a:off x="417442" y="546100"/>
            <a:ext cx="11330610" cy="666474"/>
          </a:xfrm>
          <a:prstGeom prst="rect">
            <a:avLst/>
          </a:prstGeom>
        </p:spPr>
        <p:txBody>
          <a:bodyPr lIns="45719" tIns="45719" rIns="45719" bIns="45719" anchor="t"/>
          <a:lstStyle>
            <a:lvl1pPr>
              <a:defRPr sz="3200">
                <a:solidFill>
                  <a:schemeClr val="accent3">
                    <a:lumOff val="5098"/>
                  </a:schemeClr>
                </a:solidFill>
                <a:latin typeface="Source Sans Pro"/>
                <a:ea typeface="Source Sans Pro"/>
                <a:cs typeface="Source Sans Pro"/>
                <a:sym typeface="Source Sans Pro"/>
              </a:defRPr>
            </a:lvl1pPr>
          </a:lstStyle>
          <a:p>
            <a:r>
              <a:t>Title Text</a:t>
            </a:r>
          </a:p>
        </p:txBody>
      </p:sp>
      <p:sp>
        <p:nvSpPr>
          <p:cNvPr id="668" name="Body Level One…"/>
          <p:cNvSpPr txBox="1">
            <a:spLocks noGrp="1"/>
          </p:cNvSpPr>
          <p:nvPr>
            <p:ph type="body" idx="1"/>
          </p:nvPr>
        </p:nvSpPr>
        <p:spPr>
          <a:xfrm>
            <a:off x="417442" y="1918666"/>
            <a:ext cx="11330610" cy="4258298"/>
          </a:xfrm>
          <a:prstGeom prst="rect">
            <a:avLst/>
          </a:prstGeom>
        </p:spPr>
        <p:txBody>
          <a:bodyPr>
            <a:normAutofit/>
          </a:bodyPr>
          <a:lstStyle>
            <a:lvl1pPr marL="0" indent="0">
              <a:lnSpc>
                <a:spcPct val="100000"/>
              </a:lnSpc>
              <a:spcBef>
                <a:spcPts val="1200"/>
              </a:spcBef>
              <a:buClrTx/>
              <a:buSzTx/>
              <a:buFontTx/>
              <a:buNone/>
              <a:defRPr sz="2000">
                <a:solidFill>
                  <a:srgbClr val="000000"/>
                </a:solidFill>
                <a:latin typeface="Source Sans Pro"/>
                <a:ea typeface="Source Sans Pro"/>
                <a:cs typeface="Source Sans Pro"/>
                <a:sym typeface="Source Sans Pro"/>
              </a:defRPr>
            </a:lvl1pPr>
            <a:lvl2pPr marL="254000" indent="-254000">
              <a:lnSpc>
                <a:spcPct val="100000"/>
              </a:lnSpc>
              <a:spcBef>
                <a:spcPts val="1200"/>
              </a:spcBef>
              <a:buClrTx/>
              <a:buFontTx/>
              <a:defRPr sz="2000">
                <a:solidFill>
                  <a:srgbClr val="000000"/>
                </a:solidFill>
                <a:latin typeface="Source Sans Pro"/>
                <a:ea typeface="Source Sans Pro"/>
                <a:cs typeface="Source Sans Pro"/>
                <a:sym typeface="Source Sans Pro"/>
              </a:defRPr>
            </a:lvl2pPr>
            <a:lvl3pPr marL="742950" indent="-285750">
              <a:lnSpc>
                <a:spcPct val="100000"/>
              </a:lnSpc>
              <a:spcBef>
                <a:spcPts val="1200"/>
              </a:spcBef>
              <a:buClrTx/>
              <a:buFontTx/>
              <a:defRPr sz="2000">
                <a:solidFill>
                  <a:srgbClr val="000000"/>
                </a:solidFill>
                <a:latin typeface="Source Sans Pro"/>
                <a:ea typeface="Source Sans Pro"/>
                <a:cs typeface="Source Sans Pro"/>
                <a:sym typeface="Source Sans Pro"/>
              </a:defRPr>
            </a:lvl3pPr>
            <a:lvl4pPr marL="1058091" indent="-326571">
              <a:lnSpc>
                <a:spcPct val="100000"/>
              </a:lnSpc>
              <a:spcBef>
                <a:spcPts val="1200"/>
              </a:spcBef>
              <a:buClrTx/>
              <a:buFontTx/>
              <a:defRPr sz="2000">
                <a:solidFill>
                  <a:srgbClr val="000000"/>
                </a:solidFill>
                <a:latin typeface="Source Sans Pro"/>
                <a:ea typeface="Source Sans Pro"/>
                <a:cs typeface="Source Sans Pro"/>
                <a:sym typeface="Source Sans Pro"/>
              </a:defRPr>
            </a:lvl4pPr>
            <a:lvl5pPr marL="1386839" indent="-381000">
              <a:lnSpc>
                <a:spcPct val="100000"/>
              </a:lnSpc>
              <a:spcBef>
                <a:spcPts val="1200"/>
              </a:spcBef>
              <a:buClrTx/>
              <a:buFontTx/>
              <a:defRPr sz="2000">
                <a:solidFill>
                  <a:srgbClr val="000000"/>
                </a:solidFill>
                <a:latin typeface="Source Sans Pro"/>
                <a:ea typeface="Source Sans Pro"/>
                <a:cs typeface="Source Sans Pro"/>
                <a:sym typeface="Source Sans Pro"/>
              </a:defRPr>
            </a:lvl5pPr>
          </a:lstStyle>
          <a:p>
            <a:r>
              <a:t>Body Level One</a:t>
            </a:r>
          </a:p>
          <a:p>
            <a:pPr lvl="1"/>
            <a:r>
              <a:t>Body Level Two</a:t>
            </a:r>
          </a:p>
          <a:p>
            <a:pPr lvl="2"/>
            <a:r>
              <a:t>Body Level Three</a:t>
            </a:r>
          </a:p>
          <a:p>
            <a:pPr lvl="3"/>
            <a:r>
              <a:t>Body Level Four</a:t>
            </a:r>
          </a:p>
          <a:p>
            <a:pPr lvl="4"/>
            <a:r>
              <a:t>Body Level Five</a:t>
            </a:r>
          </a:p>
        </p:txBody>
      </p:sp>
      <p:sp>
        <p:nvSpPr>
          <p:cNvPr id="669" name="Text Placeholder 2"/>
          <p:cNvSpPr>
            <a:spLocks noGrp="1"/>
          </p:cNvSpPr>
          <p:nvPr>
            <p:ph type="body" sz="quarter" idx="21"/>
          </p:nvPr>
        </p:nvSpPr>
        <p:spPr>
          <a:xfrm>
            <a:off x="417442" y="1391477"/>
            <a:ext cx="11323985" cy="527189"/>
          </a:xfrm>
          <a:prstGeom prst="rect">
            <a:avLst/>
          </a:prstGeom>
        </p:spPr>
        <p:txBody>
          <a:bodyPr anchor="b">
            <a:normAutofit/>
          </a:bodyPr>
          <a:lstStyle/>
          <a:p>
            <a:pPr marL="0" indent="0">
              <a:lnSpc>
                <a:spcPct val="100000"/>
              </a:lnSpc>
              <a:spcBef>
                <a:spcPts val="1200"/>
              </a:spcBef>
              <a:buClrTx/>
              <a:buSzTx/>
              <a:buFontTx/>
              <a:buNone/>
              <a:defRPr b="1">
                <a:solidFill>
                  <a:srgbClr val="835C2F"/>
                </a:solidFill>
                <a:latin typeface="Source Sans Pro"/>
                <a:ea typeface="Source Sans Pro"/>
                <a:cs typeface="Source Sans Pro"/>
                <a:sym typeface="Source Sans Pro"/>
              </a:defRPr>
            </a:pPr>
            <a:endParaRPr/>
          </a:p>
        </p:txBody>
      </p:sp>
    </p:spTree>
    <p:extLst>
      <p:ext uri="{BB962C8B-B14F-4D97-AF65-F5344CB8AC3E}">
        <p14:creationId xmlns:p14="http://schemas.microsoft.com/office/powerpoint/2010/main" val="1419684164"/>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8746A-90A0-2B4E-BD81-6F268155B357}"/>
              </a:ext>
            </a:extLst>
          </p:cNvPr>
          <p:cNvSpPr>
            <a:spLocks noGrp="1"/>
          </p:cNvSpPr>
          <p:nvPr>
            <p:ph type="title"/>
          </p:nvPr>
        </p:nvSpPr>
        <p:spPr>
          <a:xfrm>
            <a:off x="417442" y="1709738"/>
            <a:ext cx="10930008"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813B529-8DC1-084E-BA78-6135912FE8D1}"/>
              </a:ext>
            </a:extLst>
          </p:cNvPr>
          <p:cNvSpPr>
            <a:spLocks noGrp="1"/>
          </p:cNvSpPr>
          <p:nvPr>
            <p:ph type="body" idx="1"/>
          </p:nvPr>
        </p:nvSpPr>
        <p:spPr>
          <a:xfrm>
            <a:off x="417442" y="4589463"/>
            <a:ext cx="10930008" cy="1500187"/>
          </a:xfrm>
        </p:spPr>
        <p:txBody>
          <a:bodyPr/>
          <a:lstStyle>
            <a:lvl1pPr marL="0" indent="0">
              <a:buNone/>
              <a:defRPr sz="2400">
                <a:solidFill>
                  <a:srgbClr val="835C2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50575F1B-3A1E-F647-9117-002BA82FA75D}"/>
              </a:ext>
            </a:extLst>
          </p:cNvPr>
          <p:cNvSpPr>
            <a:spLocks noGrp="1"/>
          </p:cNvSpPr>
          <p:nvPr>
            <p:ph type="sldNum" sz="quarter" idx="12"/>
          </p:nvPr>
        </p:nvSpPr>
        <p:spPr/>
        <p:txBody>
          <a:bodyPr/>
          <a:lstStyle/>
          <a:p>
            <a:fld id="{F32B1D3B-AE3D-1E40-A0D2-3E32FC67085E}" type="slidenum">
              <a:rPr lang="en-US" smtClean="0"/>
              <a:t>‹#›</a:t>
            </a:fld>
            <a:endParaRPr lang="en-US"/>
          </a:p>
        </p:txBody>
      </p:sp>
    </p:spTree>
    <p:extLst>
      <p:ext uri="{BB962C8B-B14F-4D97-AF65-F5344CB8AC3E}">
        <p14:creationId xmlns:p14="http://schemas.microsoft.com/office/powerpoint/2010/main" val="8971249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B247E7DE-6BBD-A64A-ABFF-1F2E50638755}"/>
              </a:ext>
            </a:extLst>
          </p:cNvPr>
          <p:cNvSpPr>
            <a:spLocks noGrp="1"/>
          </p:cNvSpPr>
          <p:nvPr>
            <p:ph type="dt" sz="half" idx="10"/>
          </p:nvPr>
        </p:nvSpPr>
        <p:spPr/>
        <p:txBody>
          <a:bodyPr/>
          <a:lstStyle/>
          <a:p>
            <a:fld id="{665FD332-ACE3-064E-BD0D-3D95DDE5B93F}" type="datetimeFigureOut">
              <a:rPr lang="en-US" smtClean="0"/>
              <a:t>6/18/26</a:t>
            </a:fld>
            <a:endParaRPr lang="en-US"/>
          </a:p>
        </p:txBody>
      </p:sp>
      <p:sp>
        <p:nvSpPr>
          <p:cNvPr id="5" name="Footer Placeholder 4">
            <a:extLst>
              <a:ext uri="{FF2B5EF4-FFF2-40B4-BE49-F238E27FC236}">
                <a16:creationId xmlns:a16="http://schemas.microsoft.com/office/drawing/2014/main" id="{1BC42A8E-182B-9F4D-B3C7-9EDD8A79FD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1985F7-FE6E-8042-88F9-A72110DACF5E}"/>
              </a:ext>
            </a:extLst>
          </p:cNvPr>
          <p:cNvSpPr>
            <a:spLocks noGrp="1"/>
          </p:cNvSpPr>
          <p:nvPr>
            <p:ph type="sldNum" sz="quarter" idx="12"/>
          </p:nvPr>
        </p:nvSpPr>
        <p:spPr/>
        <p:txBody>
          <a:bodyPr/>
          <a:lstStyle/>
          <a:p>
            <a:fld id="{F32B1D3B-AE3D-1E40-A0D2-3E32FC67085E}" type="slidenum">
              <a:rPr lang="en-US" smtClean="0"/>
              <a:t>‹#›</a:t>
            </a:fld>
            <a:endParaRPr lang="en-US"/>
          </a:p>
        </p:txBody>
      </p:sp>
      <p:sp>
        <p:nvSpPr>
          <p:cNvPr id="7" name="Picture Placeholder 16">
            <a:extLst>
              <a:ext uri="{FF2B5EF4-FFF2-40B4-BE49-F238E27FC236}">
                <a16:creationId xmlns:a16="http://schemas.microsoft.com/office/drawing/2014/main" id="{468AFE73-B208-0543-ABC0-05D8E951057A}"/>
              </a:ext>
            </a:extLst>
          </p:cNvPr>
          <p:cNvSpPr>
            <a:spLocks noGrp="1"/>
          </p:cNvSpPr>
          <p:nvPr>
            <p:ph type="pic" sz="quarter" idx="13"/>
          </p:nvPr>
        </p:nvSpPr>
        <p:spPr>
          <a:xfrm>
            <a:off x="4160324" y="-32655"/>
            <a:ext cx="8051470" cy="6934199"/>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82483" h="6906555">
                <a:moveTo>
                  <a:pt x="5523849" y="4990"/>
                </a:moveTo>
                <a:lnTo>
                  <a:pt x="7882483" y="35545"/>
                </a:lnTo>
                <a:cubicBezTo>
                  <a:pt x="7881773" y="2298593"/>
                  <a:pt x="7859749" y="4583324"/>
                  <a:pt x="7859039" y="6846372"/>
                </a:cubicBezTo>
                <a:lnTo>
                  <a:pt x="0" y="6906555"/>
                </a:lnTo>
                <a:cubicBezTo>
                  <a:pt x="5051711" y="-541341"/>
                  <a:pt x="3663996" y="18816"/>
                  <a:pt x="5523849" y="4990"/>
                </a:cubicBezTo>
                <a:close/>
              </a:path>
            </a:pathLst>
          </a:custGeom>
          <a:solidFill>
            <a:schemeClr val="bg1">
              <a:lumMod val="75000"/>
            </a:schemeClr>
          </a:solidFill>
        </p:spPr>
        <p:txBody>
          <a:bodyPr wrap="square">
            <a:noAutofit/>
          </a:bodyPr>
          <a:lstStyle/>
          <a:p>
            <a:endParaRPr lang="en-US"/>
          </a:p>
        </p:txBody>
      </p:sp>
    </p:spTree>
    <p:extLst>
      <p:ext uri="{BB962C8B-B14F-4D97-AF65-F5344CB8AC3E}">
        <p14:creationId xmlns:p14="http://schemas.microsoft.com/office/powerpoint/2010/main" val="2662833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rgbClr val="0F1336"/>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383476-A833-3541-B2C6-E0272F1873FF}"/>
              </a:ext>
            </a:extLst>
          </p:cNvPr>
          <p:cNvSpPr/>
          <p:nvPr userDrawn="1"/>
        </p:nvSpPr>
        <p:spPr>
          <a:xfrm>
            <a:off x="44450" y="6330281"/>
            <a:ext cx="1463675" cy="464219"/>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1">
            <a:extLst>
              <a:ext uri="{FF2B5EF4-FFF2-40B4-BE49-F238E27FC236}">
                <a16:creationId xmlns:a16="http://schemas.microsoft.com/office/drawing/2014/main" id="{CCF184D0-FF74-3A44-8E04-35F874915838}"/>
              </a:ext>
            </a:extLst>
          </p:cNvPr>
          <p:cNvSpPr>
            <a:spLocks noGrp="1"/>
          </p:cNvSpPr>
          <p:nvPr>
            <p:ph type="title"/>
          </p:nvPr>
        </p:nvSpPr>
        <p:spPr>
          <a:xfrm>
            <a:off x="417442" y="1709738"/>
            <a:ext cx="7930691" cy="2852737"/>
          </a:xfrm>
        </p:spPr>
        <p:txBody>
          <a:bodyPr anchor="b"/>
          <a:lstStyle>
            <a:lvl1pPr>
              <a:defRPr sz="6000">
                <a:solidFill>
                  <a:srgbClr val="835C2F"/>
                </a:solidFill>
              </a:defRPr>
            </a:lvl1pPr>
          </a:lstStyle>
          <a:p>
            <a:r>
              <a:rPr lang="en-US"/>
              <a:t>Click to edit Master title style</a:t>
            </a:r>
          </a:p>
        </p:txBody>
      </p:sp>
      <p:sp>
        <p:nvSpPr>
          <p:cNvPr id="9" name="Text Placeholder 2">
            <a:extLst>
              <a:ext uri="{FF2B5EF4-FFF2-40B4-BE49-F238E27FC236}">
                <a16:creationId xmlns:a16="http://schemas.microsoft.com/office/drawing/2014/main" id="{A8AB0DC6-250C-E040-BC25-96391FFC8055}"/>
              </a:ext>
            </a:extLst>
          </p:cNvPr>
          <p:cNvSpPr>
            <a:spLocks noGrp="1"/>
          </p:cNvSpPr>
          <p:nvPr>
            <p:ph type="body" idx="1"/>
          </p:nvPr>
        </p:nvSpPr>
        <p:spPr>
          <a:xfrm>
            <a:off x="417442" y="4589463"/>
            <a:ext cx="7168691"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descr="A black and white logo&#10;&#10;Description automatically generated with medium confidence">
            <a:extLst>
              <a:ext uri="{FF2B5EF4-FFF2-40B4-BE49-F238E27FC236}">
                <a16:creationId xmlns:a16="http://schemas.microsoft.com/office/drawing/2014/main" id="{2C7D2D65-0D21-BF4B-9BB9-D605BAADC0BC}"/>
              </a:ext>
            </a:extLst>
          </p:cNvPr>
          <p:cNvPicPr>
            <a:picLocks noChangeAspect="1"/>
          </p:cNvPicPr>
          <p:nvPr userDrawn="1"/>
        </p:nvPicPr>
        <p:blipFill rotWithShape="1">
          <a:blip r:embed="rId2"/>
          <a:srcRect l="56953" t="6872" b="37083"/>
          <a:stretch/>
        </p:blipFill>
        <p:spPr>
          <a:xfrm>
            <a:off x="310789" y="6442075"/>
            <a:ext cx="875487" cy="276225"/>
          </a:xfrm>
          <a:prstGeom prst="rect">
            <a:avLst/>
          </a:prstGeom>
        </p:spPr>
      </p:pic>
      <p:sp>
        <p:nvSpPr>
          <p:cNvPr id="12" name="Picture Placeholder 16">
            <a:extLst>
              <a:ext uri="{FF2B5EF4-FFF2-40B4-BE49-F238E27FC236}">
                <a16:creationId xmlns:a16="http://schemas.microsoft.com/office/drawing/2014/main" id="{AC6B4C5C-1F2B-9443-B024-7C61CE7B575A}"/>
              </a:ext>
            </a:extLst>
          </p:cNvPr>
          <p:cNvSpPr>
            <a:spLocks noGrp="1"/>
          </p:cNvSpPr>
          <p:nvPr>
            <p:ph type="pic" sz="quarter" idx="13"/>
          </p:nvPr>
        </p:nvSpPr>
        <p:spPr>
          <a:xfrm>
            <a:off x="7424903" y="0"/>
            <a:ext cx="4809301" cy="6887117"/>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4532728 w 7336834"/>
              <a:gd name="connsiteY0" fmla="*/ 0 h 6858196"/>
              <a:gd name="connsiteX1" fmla="*/ 5726747 w 7336834"/>
              <a:gd name="connsiteY1" fmla="*/ 9629 h 6858196"/>
              <a:gd name="connsiteX2" fmla="*/ 7336834 w 7336834"/>
              <a:gd name="connsiteY2" fmla="*/ 6830541 h 6858196"/>
              <a:gd name="connsiteX3" fmla="*/ 0 w 7336834"/>
              <a:gd name="connsiteY3" fmla="*/ 6858196 h 6858196"/>
              <a:gd name="connsiteX4" fmla="*/ 4532728 w 7336834"/>
              <a:gd name="connsiteY4" fmla="*/ 0 h 6858196"/>
              <a:gd name="connsiteX0" fmla="*/ 4532728 w 5726747"/>
              <a:gd name="connsiteY0" fmla="*/ 0 h 6858196"/>
              <a:gd name="connsiteX1" fmla="*/ 5726747 w 5726747"/>
              <a:gd name="connsiteY1" fmla="*/ 9629 h 6858196"/>
              <a:gd name="connsiteX2" fmla="*/ 4692847 w 5726747"/>
              <a:gd name="connsiteY2" fmla="*/ 6851722 h 6858196"/>
              <a:gd name="connsiteX3" fmla="*/ 0 w 5726747"/>
              <a:gd name="connsiteY3" fmla="*/ 6858196 h 6858196"/>
              <a:gd name="connsiteX4" fmla="*/ 4532728 w 5726747"/>
              <a:gd name="connsiteY4" fmla="*/ 0 h 6858196"/>
              <a:gd name="connsiteX0" fmla="*/ 4532728 w 4914814"/>
              <a:gd name="connsiteY0" fmla="*/ 0 h 6858196"/>
              <a:gd name="connsiteX1" fmla="*/ 4914814 w 4914814"/>
              <a:gd name="connsiteY1" fmla="*/ 20220 h 6858196"/>
              <a:gd name="connsiteX2" fmla="*/ 4692847 w 4914814"/>
              <a:gd name="connsiteY2" fmla="*/ 6851722 h 6858196"/>
              <a:gd name="connsiteX3" fmla="*/ 0 w 4914814"/>
              <a:gd name="connsiteY3" fmla="*/ 6858196 h 6858196"/>
              <a:gd name="connsiteX4" fmla="*/ 4532728 w 4914814"/>
              <a:gd name="connsiteY4" fmla="*/ 0 h 6858196"/>
              <a:gd name="connsiteX0" fmla="*/ 4532728 w 4692847"/>
              <a:gd name="connsiteY0" fmla="*/ 0 h 6858196"/>
              <a:gd name="connsiteX1" fmla="*/ 4633760 w 4692847"/>
              <a:gd name="connsiteY1" fmla="*/ 20220 h 6858196"/>
              <a:gd name="connsiteX2" fmla="*/ 4692847 w 4692847"/>
              <a:gd name="connsiteY2" fmla="*/ 6851722 h 6858196"/>
              <a:gd name="connsiteX3" fmla="*/ 0 w 4692847"/>
              <a:gd name="connsiteY3" fmla="*/ 6858196 h 6858196"/>
              <a:gd name="connsiteX4" fmla="*/ 4532728 w 4692847"/>
              <a:gd name="connsiteY4" fmla="*/ 0 h 6858196"/>
              <a:gd name="connsiteX0" fmla="*/ 4532728 w 4692847"/>
              <a:gd name="connsiteY0" fmla="*/ 0 h 6858196"/>
              <a:gd name="connsiteX1" fmla="*/ 4388645 w 4692847"/>
              <a:gd name="connsiteY1" fmla="*/ 20220 h 6858196"/>
              <a:gd name="connsiteX2" fmla="*/ 4692847 w 4692847"/>
              <a:gd name="connsiteY2" fmla="*/ 6851722 h 6858196"/>
              <a:gd name="connsiteX3" fmla="*/ 0 w 4692847"/>
              <a:gd name="connsiteY3" fmla="*/ 6858196 h 6858196"/>
              <a:gd name="connsiteX4" fmla="*/ 4532728 w 4692847"/>
              <a:gd name="connsiteY4" fmla="*/ 0 h 6858196"/>
              <a:gd name="connsiteX0" fmla="*/ 4532728 w 4708362"/>
              <a:gd name="connsiteY0" fmla="*/ 1465 h 6859661"/>
              <a:gd name="connsiteX1" fmla="*/ 4708362 w 4708362"/>
              <a:gd name="connsiteY1" fmla="*/ 0 h 6859661"/>
              <a:gd name="connsiteX2" fmla="*/ 4692847 w 4708362"/>
              <a:gd name="connsiteY2" fmla="*/ 6853187 h 6859661"/>
              <a:gd name="connsiteX3" fmla="*/ 0 w 4708362"/>
              <a:gd name="connsiteY3" fmla="*/ 6859661 h 6859661"/>
              <a:gd name="connsiteX4" fmla="*/ 4532728 w 4708362"/>
              <a:gd name="connsiteY4" fmla="*/ 1465 h 68596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08362" h="6859661">
                <a:moveTo>
                  <a:pt x="4532728" y="1465"/>
                </a:moveTo>
                <a:lnTo>
                  <a:pt x="4708362" y="0"/>
                </a:lnTo>
                <a:cubicBezTo>
                  <a:pt x="4703190" y="2284396"/>
                  <a:pt x="4698019" y="4568791"/>
                  <a:pt x="4692847" y="6853187"/>
                </a:cubicBezTo>
                <a:lnTo>
                  <a:pt x="0" y="6859661"/>
                </a:lnTo>
                <a:cubicBezTo>
                  <a:pt x="2984206" y="886320"/>
                  <a:pt x="3003249" y="15292"/>
                  <a:pt x="4532728" y="1465"/>
                </a:cubicBezTo>
                <a:close/>
              </a:path>
            </a:pathLst>
          </a:custGeom>
          <a:solidFill>
            <a:schemeClr val="bg1">
              <a:lumMod val="75000"/>
            </a:schemeClr>
          </a:solidFill>
        </p:spPr>
        <p:txBody>
          <a:bodyPr wrap="square">
            <a:noAutofit/>
          </a:bodyPr>
          <a:lstStyle/>
          <a:p>
            <a:endParaRPr lang="en-US"/>
          </a:p>
        </p:txBody>
      </p:sp>
    </p:spTree>
    <p:extLst>
      <p:ext uri="{BB962C8B-B14F-4D97-AF65-F5344CB8AC3E}">
        <p14:creationId xmlns:p14="http://schemas.microsoft.com/office/powerpoint/2010/main" val="1813313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D9970B-5C65-F646-9C04-727974EADD43}"/>
              </a:ext>
            </a:extLst>
          </p:cNvPr>
          <p:cNvSpPr>
            <a:spLocks noGrp="1"/>
          </p:cNvSpPr>
          <p:nvPr>
            <p:ph type="sldNum" sz="quarter" idx="12"/>
          </p:nvPr>
        </p:nvSpPr>
        <p:spPr/>
        <p:txBody>
          <a:bodyPr/>
          <a:lstStyle/>
          <a:p>
            <a:fld id="{F32B1D3B-AE3D-1E40-A0D2-3E32FC67085E}" type="slidenum">
              <a:rPr lang="en-US" smtClean="0"/>
              <a:t>‹#›</a:t>
            </a:fld>
            <a:endParaRPr lang="en-US"/>
          </a:p>
        </p:txBody>
      </p:sp>
    </p:spTree>
    <p:extLst>
      <p:ext uri="{BB962C8B-B14F-4D97-AF65-F5344CB8AC3E}">
        <p14:creationId xmlns:p14="http://schemas.microsoft.com/office/powerpoint/2010/main" val="1878513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7_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96B73-F813-5244-B243-F2C7FADD9346}"/>
              </a:ext>
            </a:extLst>
          </p:cNvPr>
          <p:cNvSpPr>
            <a:spLocks noGrp="1"/>
          </p:cNvSpPr>
          <p:nvPr>
            <p:ph type="title"/>
          </p:nvPr>
        </p:nvSpPr>
        <p:spPr>
          <a:xfrm>
            <a:off x="417442" y="546100"/>
            <a:ext cx="8290459" cy="666474"/>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7A080F57-0EC6-C14C-A4A6-4FA91DB3718E}"/>
              </a:ext>
            </a:extLst>
          </p:cNvPr>
          <p:cNvSpPr>
            <a:spLocks noGrp="1"/>
          </p:cNvSpPr>
          <p:nvPr>
            <p:ph sz="half" idx="1"/>
          </p:nvPr>
        </p:nvSpPr>
        <p:spPr>
          <a:xfrm>
            <a:off x="417442"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9A72F9-DEA9-DB4F-BD68-9333D4954445}"/>
              </a:ext>
            </a:extLst>
          </p:cNvPr>
          <p:cNvSpPr>
            <a:spLocks noGrp="1"/>
          </p:cNvSpPr>
          <p:nvPr>
            <p:ph sz="half" idx="2"/>
          </p:nvPr>
        </p:nvSpPr>
        <p:spPr>
          <a:xfrm>
            <a:off x="4695093"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ext Placeholder 2">
            <a:extLst>
              <a:ext uri="{FF2B5EF4-FFF2-40B4-BE49-F238E27FC236}">
                <a16:creationId xmlns:a16="http://schemas.microsoft.com/office/drawing/2014/main" id="{98F0A95E-2668-6C4B-A669-A4D60C524B55}"/>
              </a:ext>
            </a:extLst>
          </p:cNvPr>
          <p:cNvSpPr>
            <a:spLocks noGrp="1"/>
          </p:cNvSpPr>
          <p:nvPr>
            <p:ph type="body" idx="13"/>
          </p:nvPr>
        </p:nvSpPr>
        <p:spPr>
          <a:xfrm>
            <a:off x="417442" y="1570382"/>
            <a:ext cx="4020667"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a:extLst>
              <a:ext uri="{FF2B5EF4-FFF2-40B4-BE49-F238E27FC236}">
                <a16:creationId xmlns:a16="http://schemas.microsoft.com/office/drawing/2014/main" id="{BD6664A9-8AB7-AA47-8808-A4816D1565F7}"/>
              </a:ext>
            </a:extLst>
          </p:cNvPr>
          <p:cNvSpPr>
            <a:spLocks noGrp="1"/>
          </p:cNvSpPr>
          <p:nvPr>
            <p:ph type="body" sz="quarter" idx="3"/>
          </p:nvPr>
        </p:nvSpPr>
        <p:spPr>
          <a:xfrm>
            <a:off x="4695093" y="1570382"/>
            <a:ext cx="4012808"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Picture Placeholder 16">
            <a:extLst>
              <a:ext uri="{FF2B5EF4-FFF2-40B4-BE49-F238E27FC236}">
                <a16:creationId xmlns:a16="http://schemas.microsoft.com/office/drawing/2014/main" id="{2C7C8C5D-EFE2-084F-93FA-C9F708E3C4F0}"/>
              </a:ext>
            </a:extLst>
          </p:cNvPr>
          <p:cNvSpPr>
            <a:spLocks noGrp="1"/>
          </p:cNvSpPr>
          <p:nvPr>
            <p:ph type="pic" sz="quarter" idx="15"/>
          </p:nvPr>
        </p:nvSpPr>
        <p:spPr>
          <a:xfrm>
            <a:off x="7674558" y="2995271"/>
            <a:ext cx="4543176" cy="3874705"/>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 name="connsiteX0" fmla="*/ 5491908 w 7850542"/>
              <a:gd name="connsiteY0" fmla="*/ 12788 h 6854170"/>
              <a:gd name="connsiteX1" fmla="*/ 7850542 w 7850542"/>
              <a:gd name="connsiteY1" fmla="*/ 43343 h 6854170"/>
              <a:gd name="connsiteX2" fmla="*/ 7827098 w 7850542"/>
              <a:gd name="connsiteY2" fmla="*/ 6854170 h 6854170"/>
              <a:gd name="connsiteX3" fmla="*/ 0 w 7850542"/>
              <a:gd name="connsiteY3" fmla="*/ 6762704 h 6854170"/>
              <a:gd name="connsiteX4" fmla="*/ 5491908 w 7850542"/>
              <a:gd name="connsiteY4" fmla="*/ 12788 h 6854170"/>
              <a:gd name="connsiteX0" fmla="*/ 5491908 w 7850542"/>
              <a:gd name="connsiteY0" fmla="*/ 12790 h 6762706"/>
              <a:gd name="connsiteX1" fmla="*/ 7850542 w 7850542"/>
              <a:gd name="connsiteY1" fmla="*/ 43345 h 6762706"/>
              <a:gd name="connsiteX2" fmla="*/ 7528978 w 7850542"/>
              <a:gd name="connsiteY2" fmla="*/ 6312567 h 6762706"/>
              <a:gd name="connsiteX3" fmla="*/ 0 w 7850542"/>
              <a:gd name="connsiteY3" fmla="*/ 6762706 h 6762706"/>
              <a:gd name="connsiteX4" fmla="*/ 5491908 w 7850542"/>
              <a:gd name="connsiteY4" fmla="*/ 12790 h 6762706"/>
              <a:gd name="connsiteX0" fmla="*/ 5491908 w 7850542"/>
              <a:gd name="connsiteY0" fmla="*/ 12790 h 6762706"/>
              <a:gd name="connsiteX1" fmla="*/ 7850542 w 7850542"/>
              <a:gd name="connsiteY1" fmla="*/ 43345 h 6762706"/>
              <a:gd name="connsiteX2" fmla="*/ 7805805 w 7850542"/>
              <a:gd name="connsiteY2" fmla="*/ 6756684 h 6762706"/>
              <a:gd name="connsiteX3" fmla="*/ 0 w 7850542"/>
              <a:gd name="connsiteY3" fmla="*/ 6762706 h 6762706"/>
              <a:gd name="connsiteX4" fmla="*/ 5491908 w 7850542"/>
              <a:gd name="connsiteY4" fmla="*/ 12790 h 6762706"/>
              <a:gd name="connsiteX0" fmla="*/ 5491908 w 7807954"/>
              <a:gd name="connsiteY0" fmla="*/ 12790 h 6762706"/>
              <a:gd name="connsiteX1" fmla="*/ 7807954 w 7807954"/>
              <a:gd name="connsiteY1" fmla="*/ 16 h 6762706"/>
              <a:gd name="connsiteX2" fmla="*/ 7805805 w 7807954"/>
              <a:gd name="connsiteY2" fmla="*/ 6756684 h 6762706"/>
              <a:gd name="connsiteX3" fmla="*/ 0 w 7807954"/>
              <a:gd name="connsiteY3" fmla="*/ 6762706 h 6762706"/>
              <a:gd name="connsiteX4" fmla="*/ 5491908 w 7807954"/>
              <a:gd name="connsiteY4" fmla="*/ 12790 h 6762706"/>
              <a:gd name="connsiteX0" fmla="*/ 5534498 w 7807954"/>
              <a:gd name="connsiteY0" fmla="*/ 10819 h 6793231"/>
              <a:gd name="connsiteX1" fmla="*/ 7807954 w 7807954"/>
              <a:gd name="connsiteY1" fmla="*/ 30541 h 6793231"/>
              <a:gd name="connsiteX2" fmla="*/ 7805805 w 7807954"/>
              <a:gd name="connsiteY2" fmla="*/ 6787209 h 6793231"/>
              <a:gd name="connsiteX3" fmla="*/ 0 w 7807954"/>
              <a:gd name="connsiteY3" fmla="*/ 6793231 h 6793231"/>
              <a:gd name="connsiteX4" fmla="*/ 5534498 w 7807954"/>
              <a:gd name="connsiteY4" fmla="*/ 10819 h 6793231"/>
              <a:gd name="connsiteX0" fmla="*/ 5534498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34498 w 7829249"/>
              <a:gd name="connsiteY4" fmla="*/ 10819 h 67932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29249" h="6793231">
                <a:moveTo>
                  <a:pt x="5534498" y="10819"/>
                </a:moveTo>
                <a:lnTo>
                  <a:pt x="7829249" y="19710"/>
                </a:lnTo>
                <a:cubicBezTo>
                  <a:pt x="7828539" y="2282758"/>
                  <a:pt x="7806515" y="4524161"/>
                  <a:pt x="7805805" y="6787209"/>
                </a:cubicBezTo>
                <a:lnTo>
                  <a:pt x="0" y="6793231"/>
                </a:lnTo>
                <a:cubicBezTo>
                  <a:pt x="5051711" y="-654665"/>
                  <a:pt x="3674645" y="24645"/>
                  <a:pt x="5534498" y="10819"/>
                </a:cubicBezTo>
                <a:close/>
              </a:path>
            </a:pathLst>
          </a:custGeom>
          <a:solidFill>
            <a:schemeClr val="bg1">
              <a:lumMod val="75000"/>
            </a:schemeClr>
          </a:solidFill>
        </p:spPr>
        <p:txBody>
          <a:bodyPr wrap="square">
            <a:noAutofit/>
          </a:bodyPr>
          <a:lstStyle/>
          <a:p>
            <a:endParaRPr lang="en-US"/>
          </a:p>
        </p:txBody>
      </p:sp>
      <p:sp>
        <p:nvSpPr>
          <p:cNvPr id="7" name="Slide Number Placeholder 6">
            <a:extLst>
              <a:ext uri="{FF2B5EF4-FFF2-40B4-BE49-F238E27FC236}">
                <a16:creationId xmlns:a16="http://schemas.microsoft.com/office/drawing/2014/main" id="{516BC75A-BF57-4E46-99AA-445FFBB3E852}"/>
              </a:ext>
            </a:extLst>
          </p:cNvPr>
          <p:cNvSpPr>
            <a:spLocks noGrp="1"/>
          </p:cNvSpPr>
          <p:nvPr>
            <p:ph type="sldNum" sz="quarter" idx="12"/>
          </p:nvPr>
        </p:nvSpPr>
        <p:spPr/>
        <p:txBody>
          <a:bodyPr/>
          <a:lstStyle>
            <a:lvl1pPr>
              <a:defRPr>
                <a:solidFill>
                  <a:schemeClr val="bg1"/>
                </a:solidFill>
              </a:defRPr>
            </a:lvl1pPr>
          </a:lstStyle>
          <a:p>
            <a:fld id="{F32B1D3B-AE3D-1E40-A0D2-3E32FC67085E}" type="slidenum">
              <a:rPr lang="en-US" smtClean="0"/>
              <a:pPr/>
              <a:t>‹#›</a:t>
            </a:fld>
            <a:endParaRPr lang="en-US"/>
          </a:p>
        </p:txBody>
      </p:sp>
    </p:spTree>
    <p:extLst>
      <p:ext uri="{BB962C8B-B14F-4D97-AF65-F5344CB8AC3E}">
        <p14:creationId xmlns:p14="http://schemas.microsoft.com/office/powerpoint/2010/main" val="4070974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x">
  <p:cSld name="15_Title and Content">
    <p:spTree>
      <p:nvGrpSpPr>
        <p:cNvPr id="1" name=""/>
        <p:cNvGrpSpPr/>
        <p:nvPr/>
      </p:nvGrpSpPr>
      <p:grpSpPr>
        <a:xfrm>
          <a:off x="0" y="0"/>
          <a:ext cx="0" cy="0"/>
          <a:chOff x="0" y="0"/>
          <a:chExt cx="0" cy="0"/>
        </a:xfrm>
      </p:grpSpPr>
      <p:grpSp>
        <p:nvGrpSpPr>
          <p:cNvPr id="663" name="Group 6"/>
          <p:cNvGrpSpPr/>
          <p:nvPr/>
        </p:nvGrpSpPr>
        <p:grpSpPr>
          <a:xfrm>
            <a:off x="2" y="1"/>
            <a:ext cx="11951024" cy="1249203"/>
            <a:chOff x="1" y="0"/>
            <a:chExt cx="11951023" cy="1249201"/>
          </a:xfrm>
        </p:grpSpPr>
        <p:sp>
          <p:nvSpPr>
            <p:cNvPr id="661" name="Round Single Corner Rectangle 7"/>
            <p:cNvSpPr/>
            <p:nvPr/>
          </p:nvSpPr>
          <p:spPr>
            <a:xfrm rot="10800000" flipH="1">
              <a:off x="10183087" y="3"/>
              <a:ext cx="1767938" cy="1249200"/>
            </a:xfrm>
            <a:custGeom>
              <a:avLst/>
              <a:gdLst/>
              <a:ahLst/>
              <a:cxnLst>
                <a:cxn ang="0">
                  <a:pos x="wd2" y="hd2"/>
                </a:cxn>
                <a:cxn ang="5400000">
                  <a:pos x="wd2" y="hd2"/>
                </a:cxn>
                <a:cxn ang="10800000">
                  <a:pos x="wd2" y="hd2"/>
                </a:cxn>
                <a:cxn ang="16200000">
                  <a:pos x="wd2" y="hd2"/>
                </a:cxn>
              </a:cxnLst>
              <a:rect l="0" t="0" r="r" b="b"/>
              <a:pathLst>
                <a:path w="21600" h="21419" extrusionOk="0">
                  <a:moveTo>
                    <a:pt x="0" y="65"/>
                  </a:moveTo>
                  <a:lnTo>
                    <a:pt x="6037" y="3"/>
                  </a:lnTo>
                  <a:cubicBezTo>
                    <a:pt x="7638" y="3"/>
                    <a:pt x="7767" y="-181"/>
                    <a:pt x="9641" y="2554"/>
                  </a:cubicBezTo>
                  <a:lnTo>
                    <a:pt x="21600" y="21388"/>
                  </a:lnTo>
                  <a:lnTo>
                    <a:pt x="0" y="21419"/>
                  </a:lnTo>
                  <a:lnTo>
                    <a:pt x="0" y="65"/>
                  </a:lnTo>
                  <a:close/>
                </a:path>
              </a:pathLst>
            </a:custGeom>
            <a:solidFill>
              <a:srgbClr val="0E1336"/>
            </a:solidFill>
            <a:ln w="12700" cap="flat">
              <a:noFill/>
              <a:miter lim="400000"/>
            </a:ln>
            <a:effectLst/>
          </p:spPr>
          <p:txBody>
            <a:bodyPr wrap="square" lIns="45719" tIns="45719" rIns="45719" bIns="45719" numCol="1" anchor="ctr">
              <a:noAutofit/>
            </a:bodyPr>
            <a:lstStyle/>
            <a:p>
              <a:pPr algn="ctr">
                <a:defRPr>
                  <a:solidFill>
                    <a:schemeClr val="accent3">
                      <a:lumOff val="5098"/>
                    </a:schemeClr>
                  </a:solidFill>
                </a:defRPr>
              </a:pPr>
              <a:endParaRPr/>
            </a:p>
          </p:txBody>
        </p:sp>
        <p:sp>
          <p:nvSpPr>
            <p:cNvPr id="662" name="Rectangle 10"/>
            <p:cNvSpPr/>
            <p:nvPr/>
          </p:nvSpPr>
          <p:spPr>
            <a:xfrm rot="10800000" flipH="1">
              <a:off x="1" y="0"/>
              <a:ext cx="10214142" cy="1243984"/>
            </a:xfrm>
            <a:prstGeom prst="rect">
              <a:avLst/>
            </a:prstGeom>
            <a:solidFill>
              <a:srgbClr val="0E1336"/>
            </a:solidFill>
            <a:ln w="12700" cap="flat">
              <a:noFill/>
              <a:miter lim="400000"/>
            </a:ln>
            <a:effectLst/>
          </p:spPr>
          <p:txBody>
            <a:bodyPr wrap="square" lIns="45719" tIns="45719" rIns="45719" bIns="45719" numCol="1" anchor="ctr">
              <a:noAutofit/>
            </a:bodyPr>
            <a:lstStyle/>
            <a:p>
              <a:pPr algn="ctr">
                <a:defRPr>
                  <a:solidFill>
                    <a:schemeClr val="accent3">
                      <a:lumOff val="5098"/>
                    </a:schemeClr>
                  </a:solidFill>
                </a:defRPr>
              </a:pPr>
              <a:endParaRPr/>
            </a:p>
          </p:txBody>
        </p:sp>
      </p:grpSp>
      <p:pic>
        <p:nvPicPr>
          <p:cNvPr id="664" name="Picture 7" descr="Picture 7"/>
          <p:cNvPicPr>
            <a:picLocks noChangeAspect="1"/>
          </p:cNvPicPr>
          <p:nvPr/>
        </p:nvPicPr>
        <p:blipFill>
          <a:blip r:embed="rId2"/>
          <a:srcRect l="57792" b="38579"/>
          <a:stretch>
            <a:fillRect/>
          </a:stretch>
        </p:blipFill>
        <p:spPr>
          <a:xfrm>
            <a:off x="343015" y="6376742"/>
            <a:ext cx="826568" cy="328418"/>
          </a:xfrm>
          <a:prstGeom prst="rect">
            <a:avLst/>
          </a:prstGeom>
          <a:ln w="12700">
            <a:miter lim="400000"/>
          </a:ln>
        </p:spPr>
      </p:pic>
      <p:sp>
        <p:nvSpPr>
          <p:cNvPr id="665" name="Rectangle 8"/>
          <p:cNvSpPr/>
          <p:nvPr/>
        </p:nvSpPr>
        <p:spPr>
          <a:xfrm>
            <a:off x="0" y="6236275"/>
            <a:ext cx="12192000" cy="75626"/>
          </a:xfrm>
          <a:prstGeom prst="rect">
            <a:avLst/>
          </a:prstGeom>
          <a:solidFill>
            <a:srgbClr val="835C2F"/>
          </a:solidFill>
          <a:ln w="12700">
            <a:miter lim="400000"/>
          </a:ln>
        </p:spPr>
        <p:txBody>
          <a:bodyPr lIns="45719" rIns="45719" anchor="ctr"/>
          <a:lstStyle/>
          <a:p>
            <a:pPr algn="ctr">
              <a:defRPr>
                <a:solidFill>
                  <a:schemeClr val="accent3">
                    <a:lumOff val="5098"/>
                  </a:schemeClr>
                </a:solidFill>
              </a:defRPr>
            </a:pPr>
            <a:endParaRPr/>
          </a:p>
        </p:txBody>
      </p:sp>
      <p:sp>
        <p:nvSpPr>
          <p:cNvPr id="666" name="Slide Number"/>
          <p:cNvSpPr txBox="1">
            <a:spLocks noGrp="1"/>
          </p:cNvSpPr>
          <p:nvPr>
            <p:ph type="sldNum" sz="quarter" idx="2"/>
          </p:nvPr>
        </p:nvSpPr>
        <p:spPr>
          <a:xfrm>
            <a:off x="11467770" y="6404292"/>
            <a:ext cx="273656" cy="269241"/>
          </a:xfrm>
          <a:prstGeom prst="rect">
            <a:avLst/>
          </a:prstGeom>
        </p:spPr>
        <p:txBody>
          <a:bodyPr/>
          <a:lstStyle>
            <a:lvl1pPr>
              <a:defRPr>
                <a:solidFill>
                  <a:srgbClr val="835C2F"/>
                </a:solidFill>
                <a:latin typeface="Source Sans Pro"/>
                <a:ea typeface="Source Sans Pro"/>
                <a:cs typeface="Source Sans Pro"/>
                <a:sym typeface="Source Sans Pro"/>
              </a:defRPr>
            </a:lvl1pPr>
          </a:lstStyle>
          <a:p>
            <a:fld id="{86CB4B4D-7CA3-9044-876B-883B54F8677D}" type="slidenum">
              <a:t>‹#›</a:t>
            </a:fld>
            <a:endParaRPr/>
          </a:p>
        </p:txBody>
      </p:sp>
      <p:sp>
        <p:nvSpPr>
          <p:cNvPr id="667" name="Title Text"/>
          <p:cNvSpPr txBox="1">
            <a:spLocks noGrp="1"/>
          </p:cNvSpPr>
          <p:nvPr>
            <p:ph type="title"/>
          </p:nvPr>
        </p:nvSpPr>
        <p:spPr>
          <a:xfrm>
            <a:off x="417442" y="546100"/>
            <a:ext cx="11330610" cy="666474"/>
          </a:xfrm>
          <a:prstGeom prst="rect">
            <a:avLst/>
          </a:prstGeom>
        </p:spPr>
        <p:txBody>
          <a:bodyPr lIns="45719" tIns="45719" rIns="45719" bIns="45719" anchor="t"/>
          <a:lstStyle>
            <a:lvl1pPr>
              <a:defRPr sz="3200">
                <a:solidFill>
                  <a:schemeClr val="accent3">
                    <a:lumOff val="5098"/>
                  </a:schemeClr>
                </a:solidFill>
                <a:latin typeface="Source Sans Pro"/>
                <a:ea typeface="Source Sans Pro"/>
                <a:cs typeface="Source Sans Pro"/>
                <a:sym typeface="Source Sans Pro"/>
              </a:defRPr>
            </a:lvl1pPr>
          </a:lstStyle>
          <a:p>
            <a:r>
              <a:t>Title Text</a:t>
            </a:r>
          </a:p>
        </p:txBody>
      </p:sp>
      <p:sp>
        <p:nvSpPr>
          <p:cNvPr id="668" name="Body Level One…"/>
          <p:cNvSpPr txBox="1">
            <a:spLocks noGrp="1"/>
          </p:cNvSpPr>
          <p:nvPr>
            <p:ph type="body" idx="1"/>
          </p:nvPr>
        </p:nvSpPr>
        <p:spPr>
          <a:xfrm>
            <a:off x="417442" y="1918666"/>
            <a:ext cx="11330610" cy="4258298"/>
          </a:xfrm>
          <a:prstGeom prst="rect">
            <a:avLst/>
          </a:prstGeom>
        </p:spPr>
        <p:txBody>
          <a:bodyPr>
            <a:normAutofit/>
          </a:bodyPr>
          <a:lstStyle>
            <a:lvl1pPr marL="0" indent="0">
              <a:lnSpc>
                <a:spcPct val="100000"/>
              </a:lnSpc>
              <a:spcBef>
                <a:spcPts val="1200"/>
              </a:spcBef>
              <a:buClrTx/>
              <a:buSzTx/>
              <a:buFontTx/>
              <a:buNone/>
              <a:defRPr sz="2000">
                <a:solidFill>
                  <a:srgbClr val="000000"/>
                </a:solidFill>
                <a:latin typeface="Source Sans Pro"/>
                <a:ea typeface="Source Sans Pro"/>
                <a:cs typeface="Source Sans Pro"/>
                <a:sym typeface="Source Sans Pro"/>
              </a:defRPr>
            </a:lvl1pPr>
            <a:lvl2pPr marL="254000" indent="-254000">
              <a:lnSpc>
                <a:spcPct val="100000"/>
              </a:lnSpc>
              <a:spcBef>
                <a:spcPts val="1200"/>
              </a:spcBef>
              <a:buClrTx/>
              <a:buFontTx/>
              <a:defRPr sz="2000">
                <a:solidFill>
                  <a:srgbClr val="000000"/>
                </a:solidFill>
                <a:latin typeface="Source Sans Pro"/>
                <a:ea typeface="Source Sans Pro"/>
                <a:cs typeface="Source Sans Pro"/>
                <a:sym typeface="Source Sans Pro"/>
              </a:defRPr>
            </a:lvl2pPr>
            <a:lvl3pPr marL="742950" indent="-285750">
              <a:lnSpc>
                <a:spcPct val="100000"/>
              </a:lnSpc>
              <a:spcBef>
                <a:spcPts val="1200"/>
              </a:spcBef>
              <a:buClrTx/>
              <a:buFontTx/>
              <a:defRPr sz="2000">
                <a:solidFill>
                  <a:srgbClr val="000000"/>
                </a:solidFill>
                <a:latin typeface="Source Sans Pro"/>
                <a:ea typeface="Source Sans Pro"/>
                <a:cs typeface="Source Sans Pro"/>
                <a:sym typeface="Source Sans Pro"/>
              </a:defRPr>
            </a:lvl3pPr>
            <a:lvl4pPr marL="1058091" indent="-326571">
              <a:lnSpc>
                <a:spcPct val="100000"/>
              </a:lnSpc>
              <a:spcBef>
                <a:spcPts val="1200"/>
              </a:spcBef>
              <a:buClrTx/>
              <a:buFontTx/>
              <a:defRPr sz="2000">
                <a:solidFill>
                  <a:srgbClr val="000000"/>
                </a:solidFill>
                <a:latin typeface="Source Sans Pro"/>
                <a:ea typeface="Source Sans Pro"/>
                <a:cs typeface="Source Sans Pro"/>
                <a:sym typeface="Source Sans Pro"/>
              </a:defRPr>
            </a:lvl4pPr>
            <a:lvl5pPr marL="1386839" indent="-381000">
              <a:lnSpc>
                <a:spcPct val="100000"/>
              </a:lnSpc>
              <a:spcBef>
                <a:spcPts val="1200"/>
              </a:spcBef>
              <a:buClrTx/>
              <a:buFontTx/>
              <a:defRPr sz="2000">
                <a:solidFill>
                  <a:srgbClr val="000000"/>
                </a:solidFill>
                <a:latin typeface="Source Sans Pro"/>
                <a:ea typeface="Source Sans Pro"/>
                <a:cs typeface="Source Sans Pro"/>
                <a:sym typeface="Source Sans Pro"/>
              </a:defRPr>
            </a:lvl5pPr>
          </a:lstStyle>
          <a:p>
            <a:r>
              <a:t>Body Level One</a:t>
            </a:r>
          </a:p>
          <a:p>
            <a:pPr lvl="1"/>
            <a:r>
              <a:t>Body Level Two</a:t>
            </a:r>
          </a:p>
          <a:p>
            <a:pPr lvl="2"/>
            <a:r>
              <a:t>Body Level Three</a:t>
            </a:r>
          </a:p>
          <a:p>
            <a:pPr lvl="3"/>
            <a:r>
              <a:t>Body Level Four</a:t>
            </a:r>
          </a:p>
          <a:p>
            <a:pPr lvl="4"/>
            <a:r>
              <a:t>Body Level Five</a:t>
            </a:r>
          </a:p>
        </p:txBody>
      </p:sp>
      <p:sp>
        <p:nvSpPr>
          <p:cNvPr id="669" name="Text Placeholder 2"/>
          <p:cNvSpPr>
            <a:spLocks noGrp="1"/>
          </p:cNvSpPr>
          <p:nvPr>
            <p:ph type="body" sz="quarter" idx="21"/>
          </p:nvPr>
        </p:nvSpPr>
        <p:spPr>
          <a:xfrm>
            <a:off x="417442" y="1391477"/>
            <a:ext cx="11323985" cy="527189"/>
          </a:xfrm>
          <a:prstGeom prst="rect">
            <a:avLst/>
          </a:prstGeom>
        </p:spPr>
        <p:txBody>
          <a:bodyPr anchor="b">
            <a:normAutofit/>
          </a:bodyPr>
          <a:lstStyle/>
          <a:p>
            <a:pPr marL="0" indent="0">
              <a:lnSpc>
                <a:spcPct val="100000"/>
              </a:lnSpc>
              <a:spcBef>
                <a:spcPts val="1200"/>
              </a:spcBef>
              <a:buClrTx/>
              <a:buSzTx/>
              <a:buFontTx/>
              <a:buNone/>
              <a:defRPr b="1">
                <a:solidFill>
                  <a:srgbClr val="835C2F"/>
                </a:solidFill>
                <a:latin typeface="Source Sans Pro"/>
                <a:ea typeface="Source Sans Pro"/>
                <a:cs typeface="Source Sans Pro"/>
                <a:sym typeface="Source Sans Pro"/>
              </a:defRPr>
            </a:pPr>
            <a:endParaRPr/>
          </a:p>
        </p:txBody>
      </p:sp>
    </p:spTree>
    <p:extLst>
      <p:ext uri="{BB962C8B-B14F-4D97-AF65-F5344CB8AC3E}">
        <p14:creationId xmlns:p14="http://schemas.microsoft.com/office/powerpoint/2010/main" val="282030306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6/18/26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Two Conten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1E731E5A-265A-3846-A036-5FB83AA379FD}"/>
              </a:ext>
            </a:extLst>
          </p:cNvPr>
          <p:cNvSpPr/>
          <p:nvPr userDrawn="1"/>
        </p:nvSpPr>
        <p:spPr>
          <a:xfrm>
            <a:off x="0" y="0"/>
            <a:ext cx="1203702" cy="407939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996B73-F813-5244-B243-F2C7FADD9346}"/>
              </a:ext>
            </a:extLst>
          </p:cNvPr>
          <p:cNvSpPr>
            <a:spLocks noGrp="1"/>
          </p:cNvSpPr>
          <p:nvPr>
            <p:ph type="title"/>
          </p:nvPr>
        </p:nvSpPr>
        <p:spPr>
          <a:xfrm>
            <a:off x="3450967" y="546100"/>
            <a:ext cx="8290459" cy="666474"/>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7A080F57-0EC6-C14C-A4A6-4FA91DB3718E}"/>
              </a:ext>
            </a:extLst>
          </p:cNvPr>
          <p:cNvSpPr>
            <a:spLocks noGrp="1"/>
          </p:cNvSpPr>
          <p:nvPr>
            <p:ph sz="half" idx="1"/>
          </p:nvPr>
        </p:nvSpPr>
        <p:spPr>
          <a:xfrm>
            <a:off x="3450967"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19A72F9-DEA9-DB4F-BD68-9333D4954445}"/>
              </a:ext>
            </a:extLst>
          </p:cNvPr>
          <p:cNvSpPr>
            <a:spLocks noGrp="1"/>
          </p:cNvSpPr>
          <p:nvPr>
            <p:ph sz="half" idx="2"/>
          </p:nvPr>
        </p:nvSpPr>
        <p:spPr>
          <a:xfrm>
            <a:off x="7728618" y="2097570"/>
            <a:ext cx="4012808" cy="4079393"/>
          </a:xfrm>
        </p:spPr>
        <p:txBody>
          <a:bodyPr/>
          <a:lstStyle>
            <a:lvl1pPr>
              <a:defRPr sz="2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516BC75A-BF57-4E46-99AA-445FFBB3E852}"/>
              </a:ext>
            </a:extLst>
          </p:cNvPr>
          <p:cNvSpPr>
            <a:spLocks noGrp="1"/>
          </p:cNvSpPr>
          <p:nvPr>
            <p:ph type="sldNum" sz="quarter" idx="12"/>
          </p:nvPr>
        </p:nvSpPr>
        <p:spPr/>
        <p:txBody>
          <a:bodyPr/>
          <a:lstStyle/>
          <a:p>
            <a:fld id="{F32B1D3B-AE3D-1E40-A0D2-3E32FC67085E}" type="slidenum">
              <a:rPr lang="en-US" smtClean="0"/>
              <a:t>‹#›</a:t>
            </a:fld>
            <a:endParaRPr lang="en-US"/>
          </a:p>
        </p:txBody>
      </p:sp>
      <p:sp>
        <p:nvSpPr>
          <p:cNvPr id="6" name="Text Placeholder 2">
            <a:extLst>
              <a:ext uri="{FF2B5EF4-FFF2-40B4-BE49-F238E27FC236}">
                <a16:creationId xmlns:a16="http://schemas.microsoft.com/office/drawing/2014/main" id="{98F0A95E-2668-6C4B-A669-A4D60C524B55}"/>
              </a:ext>
            </a:extLst>
          </p:cNvPr>
          <p:cNvSpPr>
            <a:spLocks noGrp="1"/>
          </p:cNvSpPr>
          <p:nvPr>
            <p:ph type="body" idx="13"/>
          </p:nvPr>
        </p:nvSpPr>
        <p:spPr>
          <a:xfrm>
            <a:off x="3450967" y="1570382"/>
            <a:ext cx="4020667"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4">
            <a:extLst>
              <a:ext uri="{FF2B5EF4-FFF2-40B4-BE49-F238E27FC236}">
                <a16:creationId xmlns:a16="http://schemas.microsoft.com/office/drawing/2014/main" id="{BD6664A9-8AB7-AA47-8808-A4816D1565F7}"/>
              </a:ext>
            </a:extLst>
          </p:cNvPr>
          <p:cNvSpPr>
            <a:spLocks noGrp="1"/>
          </p:cNvSpPr>
          <p:nvPr>
            <p:ph type="body" sz="quarter" idx="3"/>
          </p:nvPr>
        </p:nvSpPr>
        <p:spPr>
          <a:xfrm>
            <a:off x="7728618" y="1570382"/>
            <a:ext cx="4012808" cy="527188"/>
          </a:xfrm>
        </p:spPr>
        <p:txBody>
          <a:bodyPr anchor="b"/>
          <a:lstStyle>
            <a:lvl1pPr marL="0" indent="0">
              <a:buNone/>
              <a:defRPr sz="2400" b="1">
                <a:solidFill>
                  <a:srgbClr val="835C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Picture Placeholder 16">
            <a:extLst>
              <a:ext uri="{FF2B5EF4-FFF2-40B4-BE49-F238E27FC236}">
                <a16:creationId xmlns:a16="http://schemas.microsoft.com/office/drawing/2014/main" id="{6E3C701F-E67C-9949-9C0F-3E36BC06FD49}"/>
              </a:ext>
            </a:extLst>
          </p:cNvPr>
          <p:cNvSpPr>
            <a:spLocks noGrp="1"/>
          </p:cNvSpPr>
          <p:nvPr>
            <p:ph type="pic" sz="quarter" idx="15"/>
          </p:nvPr>
        </p:nvSpPr>
        <p:spPr>
          <a:xfrm>
            <a:off x="0" y="3010207"/>
            <a:ext cx="4583518" cy="3924993"/>
          </a:xfrm>
          <a:custGeom>
            <a:avLst/>
            <a:gdLst>
              <a:gd name="connsiteX0" fmla="*/ 0 w 7639050"/>
              <a:gd name="connsiteY0" fmla="*/ 0 h 6388155"/>
              <a:gd name="connsiteX1" fmla="*/ 7639050 w 7639050"/>
              <a:gd name="connsiteY1" fmla="*/ 0 h 6388155"/>
              <a:gd name="connsiteX2" fmla="*/ 7639050 w 7639050"/>
              <a:gd name="connsiteY2" fmla="*/ 6388155 h 6388155"/>
              <a:gd name="connsiteX3" fmla="*/ 1188908 w 7639050"/>
              <a:gd name="connsiteY3" fmla="*/ 6388155 h 6388155"/>
              <a:gd name="connsiteX0" fmla="*/ 128980 w 7768030"/>
              <a:gd name="connsiteY0" fmla="*/ 0 h 6816798"/>
              <a:gd name="connsiteX1" fmla="*/ 7768030 w 7768030"/>
              <a:gd name="connsiteY1" fmla="*/ 0 h 6816798"/>
              <a:gd name="connsiteX2" fmla="*/ 7768030 w 7768030"/>
              <a:gd name="connsiteY2" fmla="*/ 6388155 h 6816798"/>
              <a:gd name="connsiteX3" fmla="*/ 112543 w 7768030"/>
              <a:gd name="connsiteY3" fmla="*/ 6816798 h 6816798"/>
              <a:gd name="connsiteX4" fmla="*/ 128980 w 7768030"/>
              <a:gd name="connsiteY4" fmla="*/ 0 h 6816798"/>
              <a:gd name="connsiteX0" fmla="*/ 16437 w 7655487"/>
              <a:gd name="connsiteY0" fmla="*/ 0 h 6816798"/>
              <a:gd name="connsiteX1" fmla="*/ 7655487 w 7655487"/>
              <a:gd name="connsiteY1" fmla="*/ 0 h 6816798"/>
              <a:gd name="connsiteX2" fmla="*/ 7655487 w 7655487"/>
              <a:gd name="connsiteY2" fmla="*/ 6388155 h 6816798"/>
              <a:gd name="connsiteX3" fmla="*/ 0 w 7655487"/>
              <a:gd name="connsiteY3" fmla="*/ 6816798 h 6816798"/>
              <a:gd name="connsiteX4" fmla="*/ 16437 w 7655487"/>
              <a:gd name="connsiteY4" fmla="*/ 0 h 6816798"/>
              <a:gd name="connsiteX0" fmla="*/ 16437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16437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087201 w 7655487"/>
              <a:gd name="connsiteY0" fmla="*/ 0 h 6816798"/>
              <a:gd name="connsiteX1" fmla="*/ 7655487 w 7655487"/>
              <a:gd name="connsiteY1" fmla="*/ 0 h 6816798"/>
              <a:gd name="connsiteX2" fmla="*/ 7641633 w 7655487"/>
              <a:gd name="connsiteY2" fmla="*/ 6802970 h 6816798"/>
              <a:gd name="connsiteX3" fmla="*/ 0 w 7655487"/>
              <a:gd name="connsiteY3" fmla="*/ 6816798 h 6816798"/>
              <a:gd name="connsiteX4" fmla="*/ 5087201 w 7655487"/>
              <a:gd name="connsiteY4" fmla="*/ 0 h 6816798"/>
              <a:gd name="connsiteX0" fmla="*/ 5378147 w 7655487"/>
              <a:gd name="connsiteY0" fmla="*/ 0 h 6830626"/>
              <a:gd name="connsiteX1" fmla="*/ 7655487 w 7655487"/>
              <a:gd name="connsiteY1" fmla="*/ 13828 h 6830626"/>
              <a:gd name="connsiteX2" fmla="*/ 7641633 w 7655487"/>
              <a:gd name="connsiteY2" fmla="*/ 6816798 h 6830626"/>
              <a:gd name="connsiteX3" fmla="*/ 0 w 7655487"/>
              <a:gd name="connsiteY3" fmla="*/ 6830626 h 6830626"/>
              <a:gd name="connsiteX4" fmla="*/ 5378147 w 7655487"/>
              <a:gd name="connsiteY4" fmla="*/ 0 h 6830626"/>
              <a:gd name="connsiteX0" fmla="*/ 5378147 w 7655487"/>
              <a:gd name="connsiteY0" fmla="*/ 2027 h 6832653"/>
              <a:gd name="connsiteX1" fmla="*/ 7655487 w 7655487"/>
              <a:gd name="connsiteY1" fmla="*/ 15855 h 6832653"/>
              <a:gd name="connsiteX2" fmla="*/ 7641633 w 7655487"/>
              <a:gd name="connsiteY2" fmla="*/ 6818825 h 6832653"/>
              <a:gd name="connsiteX3" fmla="*/ 0 w 7655487"/>
              <a:gd name="connsiteY3" fmla="*/ 6832653 h 6832653"/>
              <a:gd name="connsiteX4" fmla="*/ 5378147 w 7655487"/>
              <a:gd name="connsiteY4" fmla="*/ 2027 h 6832653"/>
              <a:gd name="connsiteX0" fmla="*/ 5350438 w 7627778"/>
              <a:gd name="connsiteY0" fmla="*/ 2023 h 6846476"/>
              <a:gd name="connsiteX1" fmla="*/ 7627778 w 7627778"/>
              <a:gd name="connsiteY1" fmla="*/ 15851 h 6846476"/>
              <a:gd name="connsiteX2" fmla="*/ 7613924 w 7627778"/>
              <a:gd name="connsiteY2" fmla="*/ 6818821 h 6846476"/>
              <a:gd name="connsiteX3" fmla="*/ 0 w 7627778"/>
              <a:gd name="connsiteY3" fmla="*/ 6846476 h 6846476"/>
              <a:gd name="connsiteX4" fmla="*/ 5350438 w 7627778"/>
              <a:gd name="connsiteY4" fmla="*/ 2023 h 6846476"/>
              <a:gd name="connsiteX0" fmla="*/ 5350438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350438 w 7627778"/>
              <a:gd name="connsiteY4" fmla="*/ 2236 h 6846689"/>
              <a:gd name="connsiteX0" fmla="*/ 5627529 w 7627778"/>
              <a:gd name="connsiteY0" fmla="*/ 2236 h 6846689"/>
              <a:gd name="connsiteX1" fmla="*/ 7627778 w 7627778"/>
              <a:gd name="connsiteY1" fmla="*/ 16064 h 6846689"/>
              <a:gd name="connsiteX2" fmla="*/ 7613924 w 7627778"/>
              <a:gd name="connsiteY2" fmla="*/ 6819034 h 6846689"/>
              <a:gd name="connsiteX3" fmla="*/ 0 w 7627778"/>
              <a:gd name="connsiteY3" fmla="*/ 6846689 h 6846689"/>
              <a:gd name="connsiteX4" fmla="*/ 5627529 w 7627778"/>
              <a:gd name="connsiteY4" fmla="*/ 2236 h 6846689"/>
              <a:gd name="connsiteX0" fmla="*/ 5627529 w 7627778"/>
              <a:gd name="connsiteY0" fmla="*/ 453 h 6844906"/>
              <a:gd name="connsiteX1" fmla="*/ 7627778 w 7627778"/>
              <a:gd name="connsiteY1" fmla="*/ 14281 h 6844906"/>
              <a:gd name="connsiteX2" fmla="*/ 7613924 w 7627778"/>
              <a:gd name="connsiteY2" fmla="*/ 6817251 h 6844906"/>
              <a:gd name="connsiteX3" fmla="*/ 0 w 7627778"/>
              <a:gd name="connsiteY3" fmla="*/ 6844906 h 6844906"/>
              <a:gd name="connsiteX4" fmla="*/ 5627529 w 7627778"/>
              <a:gd name="connsiteY4" fmla="*/ 453 h 6844906"/>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643856 w 7627778"/>
              <a:gd name="connsiteY0" fmla="*/ 387160 h 6830625"/>
              <a:gd name="connsiteX1" fmla="*/ 7627778 w 7627778"/>
              <a:gd name="connsiteY1" fmla="*/ 0 h 6830625"/>
              <a:gd name="connsiteX2" fmla="*/ 7613924 w 7627778"/>
              <a:gd name="connsiteY2" fmla="*/ 6802970 h 6830625"/>
              <a:gd name="connsiteX3" fmla="*/ 0 w 7627778"/>
              <a:gd name="connsiteY3" fmla="*/ 6830625 h 6830625"/>
              <a:gd name="connsiteX4" fmla="*/ 4643856 w 7627778"/>
              <a:gd name="connsiteY4" fmla="*/ 387160 h 6830625"/>
              <a:gd name="connsiteX0" fmla="*/ 4339056 w 7627778"/>
              <a:gd name="connsiteY0" fmla="*/ 580740 h 6830625"/>
              <a:gd name="connsiteX1" fmla="*/ 7627778 w 7627778"/>
              <a:gd name="connsiteY1" fmla="*/ 0 h 6830625"/>
              <a:gd name="connsiteX2" fmla="*/ 7613924 w 7627778"/>
              <a:gd name="connsiteY2" fmla="*/ 6802970 h 6830625"/>
              <a:gd name="connsiteX3" fmla="*/ 0 w 7627778"/>
              <a:gd name="connsiteY3" fmla="*/ 6830625 h 6830625"/>
              <a:gd name="connsiteX4" fmla="*/ 4339056 w 7627778"/>
              <a:gd name="connsiteY4" fmla="*/ 580740 h 6830625"/>
              <a:gd name="connsiteX0" fmla="*/ 4339056 w 7627778"/>
              <a:gd name="connsiteY0" fmla="*/ 653725 h 6903610"/>
              <a:gd name="connsiteX1" fmla="*/ 7627778 w 7627778"/>
              <a:gd name="connsiteY1" fmla="*/ 72985 h 6903610"/>
              <a:gd name="connsiteX2" fmla="*/ 7613924 w 7627778"/>
              <a:gd name="connsiteY2" fmla="*/ 6875955 h 6903610"/>
              <a:gd name="connsiteX3" fmla="*/ 0 w 7627778"/>
              <a:gd name="connsiteY3" fmla="*/ 6903610 h 6903610"/>
              <a:gd name="connsiteX4" fmla="*/ 4339056 w 7627778"/>
              <a:gd name="connsiteY4" fmla="*/ 653725 h 6903610"/>
              <a:gd name="connsiteX0" fmla="*/ 3798728 w 7627778"/>
              <a:gd name="connsiteY0" fmla="*/ 1355063 h 6830625"/>
              <a:gd name="connsiteX1" fmla="*/ 7627778 w 7627778"/>
              <a:gd name="connsiteY1" fmla="*/ 0 h 6830625"/>
              <a:gd name="connsiteX2" fmla="*/ 7613924 w 7627778"/>
              <a:gd name="connsiteY2" fmla="*/ 6802970 h 6830625"/>
              <a:gd name="connsiteX3" fmla="*/ 0 w 7627778"/>
              <a:gd name="connsiteY3" fmla="*/ 6830625 h 6830625"/>
              <a:gd name="connsiteX4" fmla="*/ 3798728 w 7627778"/>
              <a:gd name="connsiteY4" fmla="*/ 1355063 h 6830625"/>
              <a:gd name="connsiteX0" fmla="*/ 3798728 w 7627778"/>
              <a:gd name="connsiteY0" fmla="*/ 1389169 h 6864731"/>
              <a:gd name="connsiteX1" fmla="*/ 7627778 w 7627778"/>
              <a:gd name="connsiteY1" fmla="*/ 34106 h 6864731"/>
              <a:gd name="connsiteX2" fmla="*/ 7613924 w 7627778"/>
              <a:gd name="connsiteY2" fmla="*/ 6837076 h 6864731"/>
              <a:gd name="connsiteX3" fmla="*/ 0 w 7627778"/>
              <a:gd name="connsiteY3" fmla="*/ 6864731 h 6864731"/>
              <a:gd name="connsiteX4" fmla="*/ 3798728 w 7627778"/>
              <a:gd name="connsiteY4" fmla="*/ 1389169 h 6864731"/>
              <a:gd name="connsiteX0" fmla="*/ 3784873 w 7627778"/>
              <a:gd name="connsiteY0" fmla="*/ 1320375 h 6906554"/>
              <a:gd name="connsiteX1" fmla="*/ 7627778 w 7627778"/>
              <a:gd name="connsiteY1" fmla="*/ 75929 h 6906554"/>
              <a:gd name="connsiteX2" fmla="*/ 7613924 w 7627778"/>
              <a:gd name="connsiteY2" fmla="*/ 6878899 h 6906554"/>
              <a:gd name="connsiteX3" fmla="*/ 0 w 7627778"/>
              <a:gd name="connsiteY3" fmla="*/ 6906554 h 6906554"/>
              <a:gd name="connsiteX4" fmla="*/ 3784873 w 7627778"/>
              <a:gd name="connsiteY4" fmla="*/ 1320375 h 6906554"/>
              <a:gd name="connsiteX0" fmla="*/ 3438509 w 7627778"/>
              <a:gd name="connsiteY0" fmla="*/ 1336923 h 6895448"/>
              <a:gd name="connsiteX1" fmla="*/ 7627778 w 7627778"/>
              <a:gd name="connsiteY1" fmla="*/ 64823 h 6895448"/>
              <a:gd name="connsiteX2" fmla="*/ 7613924 w 7627778"/>
              <a:gd name="connsiteY2" fmla="*/ 6867793 h 6895448"/>
              <a:gd name="connsiteX3" fmla="*/ 0 w 7627778"/>
              <a:gd name="connsiteY3" fmla="*/ 6895448 h 6895448"/>
              <a:gd name="connsiteX4" fmla="*/ 3438509 w 7627778"/>
              <a:gd name="connsiteY4" fmla="*/ 1336923 h 6895448"/>
              <a:gd name="connsiteX0" fmla="*/ 3438509 w 7627778"/>
              <a:gd name="connsiteY0" fmla="*/ 1291864 h 6850389"/>
              <a:gd name="connsiteX1" fmla="*/ 7627778 w 7627778"/>
              <a:gd name="connsiteY1" fmla="*/ 19764 h 6850389"/>
              <a:gd name="connsiteX2" fmla="*/ 7613924 w 7627778"/>
              <a:gd name="connsiteY2" fmla="*/ 6822734 h 6850389"/>
              <a:gd name="connsiteX3" fmla="*/ 0 w 7627778"/>
              <a:gd name="connsiteY3" fmla="*/ 6850389 h 6850389"/>
              <a:gd name="connsiteX4" fmla="*/ 3438509 w 7627778"/>
              <a:gd name="connsiteY4" fmla="*/ 1291864 h 6850389"/>
              <a:gd name="connsiteX0" fmla="*/ 3438509 w 7655487"/>
              <a:gd name="connsiteY0" fmla="*/ 1264740 h 6823265"/>
              <a:gd name="connsiteX1" fmla="*/ 7655487 w 7655487"/>
              <a:gd name="connsiteY1" fmla="*/ 34122 h 6823265"/>
              <a:gd name="connsiteX2" fmla="*/ 7613924 w 7655487"/>
              <a:gd name="connsiteY2" fmla="*/ 6795610 h 6823265"/>
              <a:gd name="connsiteX3" fmla="*/ 0 w 7655487"/>
              <a:gd name="connsiteY3" fmla="*/ 6823265 h 6823265"/>
              <a:gd name="connsiteX4" fmla="*/ 3438509 w 7655487"/>
              <a:gd name="connsiteY4" fmla="*/ 1264740 h 6823265"/>
              <a:gd name="connsiteX0" fmla="*/ 3438509 w 7655487"/>
              <a:gd name="connsiteY0" fmla="*/ 1348662 h 6907187"/>
              <a:gd name="connsiteX1" fmla="*/ 7655487 w 7655487"/>
              <a:gd name="connsiteY1" fmla="*/ 118044 h 6907187"/>
              <a:gd name="connsiteX2" fmla="*/ 7613924 w 7655487"/>
              <a:gd name="connsiteY2" fmla="*/ 6879532 h 6907187"/>
              <a:gd name="connsiteX3" fmla="*/ 0 w 7655487"/>
              <a:gd name="connsiteY3" fmla="*/ 6907187 h 6907187"/>
              <a:gd name="connsiteX4" fmla="*/ 3438509 w 7655487"/>
              <a:gd name="connsiteY4" fmla="*/ 1348662 h 6907187"/>
              <a:gd name="connsiteX0" fmla="*/ 3438509 w 7669341"/>
              <a:gd name="connsiteY0" fmla="*/ 1367324 h 6925849"/>
              <a:gd name="connsiteX1" fmla="*/ 7669341 w 7669341"/>
              <a:gd name="connsiteY1" fmla="*/ 109052 h 6925849"/>
              <a:gd name="connsiteX2" fmla="*/ 7613924 w 7669341"/>
              <a:gd name="connsiteY2" fmla="*/ 6898194 h 6925849"/>
              <a:gd name="connsiteX3" fmla="*/ 0 w 7669341"/>
              <a:gd name="connsiteY3" fmla="*/ 6925849 h 6925849"/>
              <a:gd name="connsiteX4" fmla="*/ 3438509 w 7669341"/>
              <a:gd name="connsiteY4" fmla="*/ 1367324 h 6925849"/>
              <a:gd name="connsiteX0" fmla="*/ 3812582 w 7669341"/>
              <a:gd name="connsiteY0" fmla="*/ 1176157 h 7052707"/>
              <a:gd name="connsiteX1" fmla="*/ 7669341 w 7669341"/>
              <a:gd name="connsiteY1" fmla="*/ 235910 h 7052707"/>
              <a:gd name="connsiteX2" fmla="*/ 7613924 w 7669341"/>
              <a:gd name="connsiteY2" fmla="*/ 7025052 h 7052707"/>
              <a:gd name="connsiteX3" fmla="*/ 0 w 7669341"/>
              <a:gd name="connsiteY3" fmla="*/ 7052707 h 7052707"/>
              <a:gd name="connsiteX4" fmla="*/ 3812582 w 7669341"/>
              <a:gd name="connsiteY4" fmla="*/ 1176157 h 7052707"/>
              <a:gd name="connsiteX0" fmla="*/ 3812582 w 7669341"/>
              <a:gd name="connsiteY0" fmla="*/ 1104277 h 6980827"/>
              <a:gd name="connsiteX1" fmla="*/ 7669341 w 7669341"/>
              <a:gd name="connsiteY1" fmla="*/ 164030 h 6980827"/>
              <a:gd name="connsiteX2" fmla="*/ 7613924 w 7669341"/>
              <a:gd name="connsiteY2" fmla="*/ 6953172 h 6980827"/>
              <a:gd name="connsiteX3" fmla="*/ 0 w 7669341"/>
              <a:gd name="connsiteY3" fmla="*/ 6980827 h 6980827"/>
              <a:gd name="connsiteX4" fmla="*/ 3812582 w 7669341"/>
              <a:gd name="connsiteY4" fmla="*/ 1104277 h 6980827"/>
              <a:gd name="connsiteX0" fmla="*/ 3812582 w 7669341"/>
              <a:gd name="connsiteY0" fmla="*/ 1122779 h 6999329"/>
              <a:gd name="connsiteX1" fmla="*/ 7669341 w 7669341"/>
              <a:gd name="connsiteY1" fmla="*/ 182532 h 6999329"/>
              <a:gd name="connsiteX2" fmla="*/ 7613924 w 7669341"/>
              <a:gd name="connsiteY2" fmla="*/ 6971674 h 6999329"/>
              <a:gd name="connsiteX3" fmla="*/ 0 w 7669341"/>
              <a:gd name="connsiteY3" fmla="*/ 6999329 h 6999329"/>
              <a:gd name="connsiteX4" fmla="*/ 3812582 w 7669341"/>
              <a:gd name="connsiteY4" fmla="*/ 1122779 h 6999329"/>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757769 h 7560741"/>
              <a:gd name="connsiteX1" fmla="*/ 7669341 w 7669341"/>
              <a:gd name="connsiteY1" fmla="*/ 743944 h 7560741"/>
              <a:gd name="connsiteX2" fmla="*/ 7613924 w 7669341"/>
              <a:gd name="connsiteY2" fmla="*/ 7533086 h 7560741"/>
              <a:gd name="connsiteX3" fmla="*/ 0 w 7669341"/>
              <a:gd name="connsiteY3" fmla="*/ 7560741 h 7560741"/>
              <a:gd name="connsiteX4" fmla="*/ 5239600 w 7669341"/>
              <a:gd name="connsiteY4" fmla="*/ 757769 h 7560741"/>
              <a:gd name="connsiteX0" fmla="*/ 5239600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5239600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823964 w 7669341"/>
              <a:gd name="connsiteY0" fmla="*/ 40167 h 6843139"/>
              <a:gd name="connsiteX1" fmla="*/ 7669341 w 7669341"/>
              <a:gd name="connsiteY1" fmla="*/ 26342 h 6843139"/>
              <a:gd name="connsiteX2" fmla="*/ 7613924 w 7669341"/>
              <a:gd name="connsiteY2" fmla="*/ 6815484 h 6843139"/>
              <a:gd name="connsiteX3" fmla="*/ 0 w 7669341"/>
              <a:gd name="connsiteY3" fmla="*/ 6843139 h 6843139"/>
              <a:gd name="connsiteX4" fmla="*/ 4823964 w 766934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46874 w 7392251"/>
              <a:gd name="connsiteY0" fmla="*/ 40167 h 6843139"/>
              <a:gd name="connsiteX1" fmla="*/ 7392251 w 7392251"/>
              <a:gd name="connsiteY1" fmla="*/ 26342 h 6843139"/>
              <a:gd name="connsiteX2" fmla="*/ 7336834 w 7392251"/>
              <a:gd name="connsiteY2" fmla="*/ 6815484 h 6843139"/>
              <a:gd name="connsiteX3" fmla="*/ 0 w 7392251"/>
              <a:gd name="connsiteY3" fmla="*/ 6843139 h 6843139"/>
              <a:gd name="connsiteX4" fmla="*/ 4546874 w 7392251"/>
              <a:gd name="connsiteY4" fmla="*/ 40167 h 6843139"/>
              <a:gd name="connsiteX0" fmla="*/ 4519165 w 7392251"/>
              <a:gd name="connsiteY0" fmla="*/ 29729 h 6846527"/>
              <a:gd name="connsiteX1" fmla="*/ 7392251 w 7392251"/>
              <a:gd name="connsiteY1" fmla="*/ 29730 h 6846527"/>
              <a:gd name="connsiteX2" fmla="*/ 7336834 w 7392251"/>
              <a:gd name="connsiteY2" fmla="*/ 6818872 h 6846527"/>
              <a:gd name="connsiteX3" fmla="*/ 0 w 7392251"/>
              <a:gd name="connsiteY3" fmla="*/ 6846527 h 6846527"/>
              <a:gd name="connsiteX4" fmla="*/ 4519165 w 7392251"/>
              <a:gd name="connsiteY4" fmla="*/ 29729 h 68465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19165 w 7392251"/>
              <a:gd name="connsiteY0" fmla="*/ 33229 h 6850027"/>
              <a:gd name="connsiteX1" fmla="*/ 7392251 w 7392251"/>
              <a:gd name="connsiteY1" fmla="*/ 33230 h 6850027"/>
              <a:gd name="connsiteX2" fmla="*/ 7336834 w 7392251"/>
              <a:gd name="connsiteY2" fmla="*/ 6822372 h 6850027"/>
              <a:gd name="connsiteX3" fmla="*/ 0 w 7392251"/>
              <a:gd name="connsiteY3" fmla="*/ 6850027 h 6850027"/>
              <a:gd name="connsiteX4" fmla="*/ 4519165 w 7392251"/>
              <a:gd name="connsiteY4" fmla="*/ 33229 h 6850027"/>
              <a:gd name="connsiteX0" fmla="*/ 4532728 w 7392251"/>
              <a:gd name="connsiteY0" fmla="*/ 0 h 6858196"/>
              <a:gd name="connsiteX1" fmla="*/ 7392251 w 7392251"/>
              <a:gd name="connsiteY1" fmla="*/ 41399 h 6858196"/>
              <a:gd name="connsiteX2" fmla="*/ 7336834 w 7392251"/>
              <a:gd name="connsiteY2" fmla="*/ 6830541 h 6858196"/>
              <a:gd name="connsiteX3" fmla="*/ 0 w 7392251"/>
              <a:gd name="connsiteY3" fmla="*/ 6858196 h 6858196"/>
              <a:gd name="connsiteX4" fmla="*/ 4532728 w 7392251"/>
              <a:gd name="connsiteY4" fmla="*/ 0 h 6858196"/>
              <a:gd name="connsiteX0" fmla="*/ 5236106 w 7392251"/>
              <a:gd name="connsiteY0" fmla="*/ 0 h 6847353"/>
              <a:gd name="connsiteX1" fmla="*/ 7392251 w 7392251"/>
              <a:gd name="connsiteY1" fmla="*/ 30556 h 6847353"/>
              <a:gd name="connsiteX2" fmla="*/ 7336834 w 7392251"/>
              <a:gd name="connsiteY2" fmla="*/ 6819698 h 6847353"/>
              <a:gd name="connsiteX3" fmla="*/ 0 w 7392251"/>
              <a:gd name="connsiteY3" fmla="*/ 6847353 h 6847353"/>
              <a:gd name="connsiteX4" fmla="*/ 5236106 w 7392251"/>
              <a:gd name="connsiteY4" fmla="*/ 0 h 6847353"/>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332021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332021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5246763 w 7488166"/>
              <a:gd name="connsiteY0" fmla="*/ 0 h 6879880"/>
              <a:gd name="connsiteX1" fmla="*/ 7488166 w 7488166"/>
              <a:gd name="connsiteY1" fmla="*/ 30556 h 6879880"/>
              <a:gd name="connsiteX2" fmla="*/ 7432749 w 7488166"/>
              <a:gd name="connsiteY2" fmla="*/ 6819698 h 6879880"/>
              <a:gd name="connsiteX3" fmla="*/ 0 w 7488166"/>
              <a:gd name="connsiteY3" fmla="*/ 6879880 h 6879880"/>
              <a:gd name="connsiteX4" fmla="*/ 5246763 w 7488166"/>
              <a:gd name="connsiteY4" fmla="*/ 0 h 6879880"/>
              <a:gd name="connsiteX0" fmla="*/ 4948361 w 7488166"/>
              <a:gd name="connsiteY0" fmla="*/ 0 h 6869038"/>
              <a:gd name="connsiteX1" fmla="*/ 7488166 w 7488166"/>
              <a:gd name="connsiteY1" fmla="*/ 19714 h 6869038"/>
              <a:gd name="connsiteX2" fmla="*/ 7432749 w 7488166"/>
              <a:gd name="connsiteY2" fmla="*/ 6808856 h 6869038"/>
              <a:gd name="connsiteX3" fmla="*/ 0 w 7488166"/>
              <a:gd name="connsiteY3" fmla="*/ 6869038 h 6869038"/>
              <a:gd name="connsiteX4" fmla="*/ 4948361 w 7488166"/>
              <a:gd name="connsiteY4" fmla="*/ 0 h 6869038"/>
              <a:gd name="connsiteX0" fmla="*/ 4948361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4948361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56 h 6869094"/>
              <a:gd name="connsiteX1" fmla="*/ 7488166 w 7488166"/>
              <a:gd name="connsiteY1" fmla="*/ 19770 h 6869094"/>
              <a:gd name="connsiteX2" fmla="*/ 7432749 w 7488166"/>
              <a:gd name="connsiteY2" fmla="*/ 6808912 h 6869094"/>
              <a:gd name="connsiteX3" fmla="*/ 0 w 7488166"/>
              <a:gd name="connsiteY3" fmla="*/ 6869094 h 6869094"/>
              <a:gd name="connsiteX4" fmla="*/ 5140190 w 7488166"/>
              <a:gd name="connsiteY4" fmla="*/ 56 h 6869094"/>
              <a:gd name="connsiteX0" fmla="*/ 5140190 w 7488166"/>
              <a:gd name="connsiteY0" fmla="*/ 140 h 6869178"/>
              <a:gd name="connsiteX1" fmla="*/ 7488166 w 7488166"/>
              <a:gd name="connsiteY1" fmla="*/ 19854 h 6869178"/>
              <a:gd name="connsiteX2" fmla="*/ 7432749 w 7488166"/>
              <a:gd name="connsiteY2" fmla="*/ 6808996 h 6869178"/>
              <a:gd name="connsiteX3" fmla="*/ 0 w 7488166"/>
              <a:gd name="connsiteY3" fmla="*/ 6869178 h 6869178"/>
              <a:gd name="connsiteX4" fmla="*/ 5140190 w 7488166"/>
              <a:gd name="connsiteY4" fmla="*/ 140 h 6869178"/>
              <a:gd name="connsiteX0" fmla="*/ 5140190 w 7488166"/>
              <a:gd name="connsiteY0" fmla="*/ 2709 h 6871747"/>
              <a:gd name="connsiteX1" fmla="*/ 7488166 w 7488166"/>
              <a:gd name="connsiteY1" fmla="*/ 22423 h 6871747"/>
              <a:gd name="connsiteX2" fmla="*/ 7432749 w 7488166"/>
              <a:gd name="connsiteY2" fmla="*/ 6811565 h 6871747"/>
              <a:gd name="connsiteX3" fmla="*/ 0 w 7488166"/>
              <a:gd name="connsiteY3" fmla="*/ 6871747 h 6871747"/>
              <a:gd name="connsiteX4" fmla="*/ 5140190 w 7488166"/>
              <a:gd name="connsiteY4" fmla="*/ 2709 h 6871747"/>
              <a:gd name="connsiteX0" fmla="*/ 5140190 w 7488166"/>
              <a:gd name="connsiteY0" fmla="*/ 3842 h 6872880"/>
              <a:gd name="connsiteX1" fmla="*/ 7488166 w 7488166"/>
              <a:gd name="connsiteY1" fmla="*/ 23556 h 6872880"/>
              <a:gd name="connsiteX2" fmla="*/ 7432749 w 7488166"/>
              <a:gd name="connsiteY2" fmla="*/ 6812698 h 6872880"/>
              <a:gd name="connsiteX3" fmla="*/ 0 w 7488166"/>
              <a:gd name="connsiteY3" fmla="*/ 6872880 h 6872880"/>
              <a:gd name="connsiteX4" fmla="*/ 5140190 w 7488166"/>
              <a:gd name="connsiteY4" fmla="*/ 3842 h 6872880"/>
              <a:gd name="connsiteX0" fmla="*/ 5332020 w 7679996"/>
              <a:gd name="connsiteY0" fmla="*/ 3977 h 6862173"/>
              <a:gd name="connsiteX1" fmla="*/ 7679996 w 7679996"/>
              <a:gd name="connsiteY1" fmla="*/ 23691 h 6862173"/>
              <a:gd name="connsiteX2" fmla="*/ 7624579 w 7679996"/>
              <a:gd name="connsiteY2" fmla="*/ 6812833 h 6862173"/>
              <a:gd name="connsiteX3" fmla="*/ 0 w 7679996"/>
              <a:gd name="connsiteY3" fmla="*/ 6862172 h 6862173"/>
              <a:gd name="connsiteX4" fmla="*/ 5332020 w 7679996"/>
              <a:gd name="connsiteY4" fmla="*/ 3977 h 6862173"/>
              <a:gd name="connsiteX0" fmla="*/ 5502535 w 7850511"/>
              <a:gd name="connsiteY0" fmla="*/ 4117 h 6851471"/>
              <a:gd name="connsiteX1" fmla="*/ 7850511 w 7850511"/>
              <a:gd name="connsiteY1" fmla="*/ 23831 h 6851471"/>
              <a:gd name="connsiteX2" fmla="*/ 7795094 w 7850511"/>
              <a:gd name="connsiteY2" fmla="*/ 6812973 h 6851471"/>
              <a:gd name="connsiteX3" fmla="*/ 0 w 7850511"/>
              <a:gd name="connsiteY3" fmla="*/ 6851470 h 6851471"/>
              <a:gd name="connsiteX4" fmla="*/ 5502535 w 7850511"/>
              <a:gd name="connsiteY4" fmla="*/ 4117 h 6851471"/>
              <a:gd name="connsiteX0" fmla="*/ 5577136 w 7925112"/>
              <a:gd name="connsiteY0" fmla="*/ 3978 h 6862173"/>
              <a:gd name="connsiteX1" fmla="*/ 7925112 w 7925112"/>
              <a:gd name="connsiteY1" fmla="*/ 23692 h 6862173"/>
              <a:gd name="connsiteX2" fmla="*/ 7869695 w 7925112"/>
              <a:gd name="connsiteY2" fmla="*/ 6812834 h 6862173"/>
              <a:gd name="connsiteX3" fmla="*/ 0 w 7925112"/>
              <a:gd name="connsiteY3" fmla="*/ 6862174 h 6862173"/>
              <a:gd name="connsiteX4" fmla="*/ 5577136 w 7925112"/>
              <a:gd name="connsiteY4" fmla="*/ 3978 h 6862173"/>
              <a:gd name="connsiteX0" fmla="*/ 5683708 w 8031684"/>
              <a:gd name="connsiteY0" fmla="*/ 3843 h 6872881"/>
              <a:gd name="connsiteX1" fmla="*/ 8031684 w 8031684"/>
              <a:gd name="connsiteY1" fmla="*/ 23557 h 6872881"/>
              <a:gd name="connsiteX2" fmla="*/ 7976267 w 8031684"/>
              <a:gd name="connsiteY2" fmla="*/ 6812699 h 6872881"/>
              <a:gd name="connsiteX3" fmla="*/ 0 w 8031684"/>
              <a:gd name="connsiteY3" fmla="*/ 6872882 h 6872881"/>
              <a:gd name="connsiteX4" fmla="*/ 5683708 w 8031684"/>
              <a:gd name="connsiteY4" fmla="*/ 3843 h 6872881"/>
              <a:gd name="connsiteX0" fmla="*/ 5683708 w 8031684"/>
              <a:gd name="connsiteY0" fmla="*/ 13471 h 6882510"/>
              <a:gd name="connsiteX1" fmla="*/ 8031684 w 8031684"/>
              <a:gd name="connsiteY1" fmla="*/ 33185 h 6882510"/>
              <a:gd name="connsiteX2" fmla="*/ 7976267 w 8031684"/>
              <a:gd name="connsiteY2" fmla="*/ 6822327 h 6882510"/>
              <a:gd name="connsiteX3" fmla="*/ 0 w 8031684"/>
              <a:gd name="connsiteY3" fmla="*/ 6882510 h 6882510"/>
              <a:gd name="connsiteX4" fmla="*/ 5683708 w 8031684"/>
              <a:gd name="connsiteY4" fmla="*/ 13471 h 6882510"/>
              <a:gd name="connsiteX0" fmla="*/ 5683708 w 8031684"/>
              <a:gd name="connsiteY0" fmla="*/ 19672 h 6888711"/>
              <a:gd name="connsiteX1" fmla="*/ 8031684 w 8031684"/>
              <a:gd name="connsiteY1" fmla="*/ 39386 h 6888711"/>
              <a:gd name="connsiteX2" fmla="*/ 7976267 w 8031684"/>
              <a:gd name="connsiteY2" fmla="*/ 6828528 h 6888711"/>
              <a:gd name="connsiteX3" fmla="*/ 0 w 8031684"/>
              <a:gd name="connsiteY3" fmla="*/ 6888711 h 6888711"/>
              <a:gd name="connsiteX4" fmla="*/ 5683708 w 8031684"/>
              <a:gd name="connsiteY4" fmla="*/ 19672 h 6888711"/>
              <a:gd name="connsiteX0" fmla="*/ 5555821 w 7903797"/>
              <a:gd name="connsiteY0" fmla="*/ 19056 h 6898938"/>
              <a:gd name="connsiteX1" fmla="*/ 7903797 w 7903797"/>
              <a:gd name="connsiteY1" fmla="*/ 38770 h 6898938"/>
              <a:gd name="connsiteX2" fmla="*/ 7848380 w 7903797"/>
              <a:gd name="connsiteY2" fmla="*/ 6827912 h 6898938"/>
              <a:gd name="connsiteX3" fmla="*/ 0 w 7903797"/>
              <a:gd name="connsiteY3" fmla="*/ 6898938 h 6898938"/>
              <a:gd name="connsiteX4" fmla="*/ 5555821 w 7903797"/>
              <a:gd name="connsiteY4" fmla="*/ 19056 h 6898938"/>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903797"/>
              <a:gd name="connsiteY0" fmla="*/ 18453 h 6909177"/>
              <a:gd name="connsiteX1" fmla="*/ 7903797 w 7903797"/>
              <a:gd name="connsiteY1" fmla="*/ 49009 h 6909177"/>
              <a:gd name="connsiteX2" fmla="*/ 7848380 w 7903797"/>
              <a:gd name="connsiteY2" fmla="*/ 6838151 h 6909177"/>
              <a:gd name="connsiteX3" fmla="*/ 0 w 7903797"/>
              <a:gd name="connsiteY3" fmla="*/ 6909177 h 6909177"/>
              <a:gd name="connsiteX4" fmla="*/ 5555821 w 7903797"/>
              <a:gd name="connsiteY4" fmla="*/ 18453 h 6909177"/>
              <a:gd name="connsiteX0" fmla="*/ 5555821 w 7848380"/>
              <a:gd name="connsiteY0" fmla="*/ 18453 h 6909177"/>
              <a:gd name="connsiteX1" fmla="*/ 7626709 w 7848380"/>
              <a:gd name="connsiteY1" fmla="*/ 38166 h 6909177"/>
              <a:gd name="connsiteX2" fmla="*/ 7848380 w 7848380"/>
              <a:gd name="connsiteY2" fmla="*/ 6838151 h 6909177"/>
              <a:gd name="connsiteX3" fmla="*/ 0 w 7848380"/>
              <a:gd name="connsiteY3" fmla="*/ 6909177 h 6909177"/>
              <a:gd name="connsiteX4" fmla="*/ 5555821 w 7848380"/>
              <a:gd name="connsiteY4" fmla="*/ 18453 h 6909177"/>
              <a:gd name="connsiteX0" fmla="*/ 5555821 w 7850511"/>
              <a:gd name="connsiteY0" fmla="*/ 18453 h 6909177"/>
              <a:gd name="connsiteX1" fmla="*/ 7850511 w 7850511"/>
              <a:gd name="connsiteY1" fmla="*/ 49008 h 6909177"/>
              <a:gd name="connsiteX2" fmla="*/ 7848380 w 7850511"/>
              <a:gd name="connsiteY2" fmla="*/ 6838151 h 6909177"/>
              <a:gd name="connsiteX3" fmla="*/ 0 w 7850511"/>
              <a:gd name="connsiteY3" fmla="*/ 6909177 h 6909177"/>
              <a:gd name="connsiteX4" fmla="*/ 5555821 w 7850511"/>
              <a:gd name="connsiteY4" fmla="*/ 18453 h 6909177"/>
              <a:gd name="connsiteX0" fmla="*/ 5555821 w 7850511"/>
              <a:gd name="connsiteY0" fmla="*/ 18453 h 6909177"/>
              <a:gd name="connsiteX1" fmla="*/ 7850511 w 7850511"/>
              <a:gd name="connsiteY1" fmla="*/ 49008 h 6909177"/>
              <a:gd name="connsiteX2" fmla="*/ 7443406 w 7850511"/>
              <a:gd name="connsiteY2" fmla="*/ 6827309 h 6909177"/>
              <a:gd name="connsiteX3" fmla="*/ 0 w 7850511"/>
              <a:gd name="connsiteY3" fmla="*/ 6909177 h 6909177"/>
              <a:gd name="connsiteX4" fmla="*/ 5555821 w 7850511"/>
              <a:gd name="connsiteY4" fmla="*/ 18453 h 6909177"/>
              <a:gd name="connsiteX0" fmla="*/ 5555821 w 7859075"/>
              <a:gd name="connsiteY0" fmla="*/ 18453 h 6909177"/>
              <a:gd name="connsiteX1" fmla="*/ 7850511 w 7859075"/>
              <a:gd name="connsiteY1" fmla="*/ 49008 h 6909177"/>
              <a:gd name="connsiteX2" fmla="*/ 7859039 w 7859075"/>
              <a:gd name="connsiteY2" fmla="*/ 6848994 h 6909177"/>
              <a:gd name="connsiteX3" fmla="*/ 0 w 7859075"/>
              <a:gd name="connsiteY3" fmla="*/ 6909177 h 6909177"/>
              <a:gd name="connsiteX4" fmla="*/ 5555821 w 7859075"/>
              <a:gd name="connsiteY4" fmla="*/ 18453 h 6909177"/>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17866 h 6919431"/>
              <a:gd name="connsiteX1" fmla="*/ 7850511 w 7859075"/>
              <a:gd name="connsiteY1" fmla="*/ 59262 h 6919431"/>
              <a:gd name="connsiteX2" fmla="*/ 7859039 w 7859075"/>
              <a:gd name="connsiteY2" fmla="*/ 6859248 h 6919431"/>
              <a:gd name="connsiteX3" fmla="*/ 0 w 7859075"/>
              <a:gd name="connsiteY3" fmla="*/ 6919431 h 6919431"/>
              <a:gd name="connsiteX4" fmla="*/ 5523849 w 7859075"/>
              <a:gd name="connsiteY4" fmla="*/ 17866 h 6919431"/>
              <a:gd name="connsiteX0" fmla="*/ 5523849 w 7859075"/>
              <a:gd name="connsiteY0" fmla="*/ 4990 h 6906555"/>
              <a:gd name="connsiteX1" fmla="*/ 7850511 w 7859075"/>
              <a:gd name="connsiteY1" fmla="*/ 46386 h 6906555"/>
              <a:gd name="connsiteX2" fmla="*/ 7859039 w 7859075"/>
              <a:gd name="connsiteY2" fmla="*/ 6846372 h 6906555"/>
              <a:gd name="connsiteX3" fmla="*/ 0 w 7859075"/>
              <a:gd name="connsiteY3" fmla="*/ 6906555 h 6906555"/>
              <a:gd name="connsiteX4" fmla="*/ 5523849 w 7859075"/>
              <a:gd name="connsiteY4" fmla="*/ 4990 h 6906555"/>
              <a:gd name="connsiteX0" fmla="*/ 5523849 w 7882483"/>
              <a:gd name="connsiteY0" fmla="*/ 4990 h 6906555"/>
              <a:gd name="connsiteX1" fmla="*/ 7882483 w 7882483"/>
              <a:gd name="connsiteY1" fmla="*/ 35545 h 6906555"/>
              <a:gd name="connsiteX2" fmla="*/ 7859039 w 7882483"/>
              <a:gd name="connsiteY2" fmla="*/ 6846372 h 6906555"/>
              <a:gd name="connsiteX3" fmla="*/ 0 w 7882483"/>
              <a:gd name="connsiteY3" fmla="*/ 6906555 h 6906555"/>
              <a:gd name="connsiteX4" fmla="*/ 5523849 w 7882483"/>
              <a:gd name="connsiteY4" fmla="*/ 4990 h 6906555"/>
              <a:gd name="connsiteX0" fmla="*/ 5491908 w 7850542"/>
              <a:gd name="connsiteY0" fmla="*/ 12788 h 6854170"/>
              <a:gd name="connsiteX1" fmla="*/ 7850542 w 7850542"/>
              <a:gd name="connsiteY1" fmla="*/ 43343 h 6854170"/>
              <a:gd name="connsiteX2" fmla="*/ 7827098 w 7850542"/>
              <a:gd name="connsiteY2" fmla="*/ 6854170 h 6854170"/>
              <a:gd name="connsiteX3" fmla="*/ 0 w 7850542"/>
              <a:gd name="connsiteY3" fmla="*/ 6762704 h 6854170"/>
              <a:gd name="connsiteX4" fmla="*/ 5491908 w 7850542"/>
              <a:gd name="connsiteY4" fmla="*/ 12788 h 6854170"/>
              <a:gd name="connsiteX0" fmla="*/ 5491908 w 7850542"/>
              <a:gd name="connsiteY0" fmla="*/ 12790 h 6762706"/>
              <a:gd name="connsiteX1" fmla="*/ 7850542 w 7850542"/>
              <a:gd name="connsiteY1" fmla="*/ 43345 h 6762706"/>
              <a:gd name="connsiteX2" fmla="*/ 7528978 w 7850542"/>
              <a:gd name="connsiteY2" fmla="*/ 6312567 h 6762706"/>
              <a:gd name="connsiteX3" fmla="*/ 0 w 7850542"/>
              <a:gd name="connsiteY3" fmla="*/ 6762706 h 6762706"/>
              <a:gd name="connsiteX4" fmla="*/ 5491908 w 7850542"/>
              <a:gd name="connsiteY4" fmla="*/ 12790 h 6762706"/>
              <a:gd name="connsiteX0" fmla="*/ 5491908 w 7850542"/>
              <a:gd name="connsiteY0" fmla="*/ 12790 h 6762706"/>
              <a:gd name="connsiteX1" fmla="*/ 7850542 w 7850542"/>
              <a:gd name="connsiteY1" fmla="*/ 43345 h 6762706"/>
              <a:gd name="connsiteX2" fmla="*/ 7805805 w 7850542"/>
              <a:gd name="connsiteY2" fmla="*/ 6756684 h 6762706"/>
              <a:gd name="connsiteX3" fmla="*/ 0 w 7850542"/>
              <a:gd name="connsiteY3" fmla="*/ 6762706 h 6762706"/>
              <a:gd name="connsiteX4" fmla="*/ 5491908 w 7850542"/>
              <a:gd name="connsiteY4" fmla="*/ 12790 h 6762706"/>
              <a:gd name="connsiteX0" fmla="*/ 5491908 w 7807954"/>
              <a:gd name="connsiteY0" fmla="*/ 12790 h 6762706"/>
              <a:gd name="connsiteX1" fmla="*/ 7807954 w 7807954"/>
              <a:gd name="connsiteY1" fmla="*/ 16 h 6762706"/>
              <a:gd name="connsiteX2" fmla="*/ 7805805 w 7807954"/>
              <a:gd name="connsiteY2" fmla="*/ 6756684 h 6762706"/>
              <a:gd name="connsiteX3" fmla="*/ 0 w 7807954"/>
              <a:gd name="connsiteY3" fmla="*/ 6762706 h 6762706"/>
              <a:gd name="connsiteX4" fmla="*/ 5491908 w 7807954"/>
              <a:gd name="connsiteY4" fmla="*/ 12790 h 6762706"/>
              <a:gd name="connsiteX0" fmla="*/ 5534498 w 7807954"/>
              <a:gd name="connsiteY0" fmla="*/ 10819 h 6793231"/>
              <a:gd name="connsiteX1" fmla="*/ 7807954 w 7807954"/>
              <a:gd name="connsiteY1" fmla="*/ 30541 h 6793231"/>
              <a:gd name="connsiteX2" fmla="*/ 7805805 w 7807954"/>
              <a:gd name="connsiteY2" fmla="*/ 6787209 h 6793231"/>
              <a:gd name="connsiteX3" fmla="*/ 0 w 7807954"/>
              <a:gd name="connsiteY3" fmla="*/ 6793231 h 6793231"/>
              <a:gd name="connsiteX4" fmla="*/ 5534498 w 7807954"/>
              <a:gd name="connsiteY4" fmla="*/ 10819 h 6793231"/>
              <a:gd name="connsiteX0" fmla="*/ 5534498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34498 w 7829249"/>
              <a:gd name="connsiteY4" fmla="*/ 10819 h 6793231"/>
              <a:gd name="connsiteX0" fmla="*/ 5517554 w 7829249"/>
              <a:gd name="connsiteY0" fmla="*/ 10819 h 6793231"/>
              <a:gd name="connsiteX1" fmla="*/ 7829249 w 7829249"/>
              <a:gd name="connsiteY1" fmla="*/ 19710 h 6793231"/>
              <a:gd name="connsiteX2" fmla="*/ 7805805 w 7829249"/>
              <a:gd name="connsiteY2" fmla="*/ 6787209 h 6793231"/>
              <a:gd name="connsiteX3" fmla="*/ 0 w 7829249"/>
              <a:gd name="connsiteY3" fmla="*/ 6793231 h 6793231"/>
              <a:gd name="connsiteX4" fmla="*/ 5517554 w 7829249"/>
              <a:gd name="connsiteY4" fmla="*/ 10819 h 6793231"/>
              <a:gd name="connsiteX0" fmla="*/ 5517554 w 7829249"/>
              <a:gd name="connsiteY0" fmla="*/ 16415 h 6798827"/>
              <a:gd name="connsiteX1" fmla="*/ 7829249 w 7829249"/>
              <a:gd name="connsiteY1" fmla="*/ 25306 h 6798827"/>
              <a:gd name="connsiteX2" fmla="*/ 7805805 w 7829249"/>
              <a:gd name="connsiteY2" fmla="*/ 6792805 h 6798827"/>
              <a:gd name="connsiteX3" fmla="*/ 0 w 7829249"/>
              <a:gd name="connsiteY3" fmla="*/ 6798827 h 6798827"/>
              <a:gd name="connsiteX4" fmla="*/ 5517554 w 7829249"/>
              <a:gd name="connsiteY4" fmla="*/ 16415 h 6798827"/>
              <a:gd name="connsiteX0" fmla="*/ 5619218 w 7829249"/>
              <a:gd name="connsiteY0" fmla="*/ 17523 h 6782697"/>
              <a:gd name="connsiteX1" fmla="*/ 7829249 w 7829249"/>
              <a:gd name="connsiteY1" fmla="*/ 9176 h 6782697"/>
              <a:gd name="connsiteX2" fmla="*/ 7805805 w 7829249"/>
              <a:gd name="connsiteY2" fmla="*/ 6776675 h 6782697"/>
              <a:gd name="connsiteX3" fmla="*/ 0 w 7829249"/>
              <a:gd name="connsiteY3" fmla="*/ 6782697 h 6782697"/>
              <a:gd name="connsiteX4" fmla="*/ 5619218 w 7829249"/>
              <a:gd name="connsiteY4" fmla="*/ 17523 h 6782697"/>
              <a:gd name="connsiteX0" fmla="*/ 0 w 8496224"/>
              <a:gd name="connsiteY0" fmla="*/ 111777 h 6773521"/>
              <a:gd name="connsiteX1" fmla="*/ 8496224 w 8496224"/>
              <a:gd name="connsiteY1" fmla="*/ 0 h 6773521"/>
              <a:gd name="connsiteX2" fmla="*/ 8472780 w 8496224"/>
              <a:gd name="connsiteY2" fmla="*/ 6767499 h 6773521"/>
              <a:gd name="connsiteX3" fmla="*/ 666975 w 8496224"/>
              <a:gd name="connsiteY3" fmla="*/ 6773521 h 6773521"/>
              <a:gd name="connsiteX4" fmla="*/ 0 w 8496224"/>
              <a:gd name="connsiteY4" fmla="*/ 111777 h 6773521"/>
              <a:gd name="connsiteX0" fmla="*/ 0 w 8496224"/>
              <a:gd name="connsiteY0" fmla="*/ 111777 h 6773521"/>
              <a:gd name="connsiteX1" fmla="*/ 8496224 w 8496224"/>
              <a:gd name="connsiteY1" fmla="*/ 0 h 6773521"/>
              <a:gd name="connsiteX2" fmla="*/ 8472780 w 8496224"/>
              <a:gd name="connsiteY2" fmla="*/ 6767499 h 6773521"/>
              <a:gd name="connsiteX3" fmla="*/ 666975 w 8496224"/>
              <a:gd name="connsiteY3" fmla="*/ 6773521 h 6773521"/>
              <a:gd name="connsiteX4" fmla="*/ 0 w 8496224"/>
              <a:gd name="connsiteY4" fmla="*/ 111777 h 6773521"/>
              <a:gd name="connsiteX0" fmla="*/ 5551443 w 7829249"/>
              <a:gd name="connsiteY0" fmla="*/ 2 h 9678424"/>
              <a:gd name="connsiteX1" fmla="*/ 7829249 w 7829249"/>
              <a:gd name="connsiteY1" fmla="*/ 2904903 h 9678424"/>
              <a:gd name="connsiteX2" fmla="*/ 7805805 w 7829249"/>
              <a:gd name="connsiteY2" fmla="*/ 9672402 h 9678424"/>
              <a:gd name="connsiteX3" fmla="*/ 0 w 7829249"/>
              <a:gd name="connsiteY3" fmla="*/ 9678424 h 9678424"/>
              <a:gd name="connsiteX4" fmla="*/ 5551443 w 7829249"/>
              <a:gd name="connsiteY4" fmla="*/ 2 h 9678424"/>
              <a:gd name="connsiteX0" fmla="*/ 0 w 8445392"/>
              <a:gd name="connsiteY0" fmla="*/ 7 h 8816521"/>
              <a:gd name="connsiteX1" fmla="*/ 8445392 w 8445392"/>
              <a:gd name="connsiteY1" fmla="*/ 2043000 h 8816521"/>
              <a:gd name="connsiteX2" fmla="*/ 8421948 w 8445392"/>
              <a:gd name="connsiteY2" fmla="*/ 8810499 h 8816521"/>
              <a:gd name="connsiteX3" fmla="*/ 616143 w 8445392"/>
              <a:gd name="connsiteY3" fmla="*/ 8816521 h 8816521"/>
              <a:gd name="connsiteX4" fmla="*/ 0 w 8445392"/>
              <a:gd name="connsiteY4" fmla="*/ 7 h 8816521"/>
              <a:gd name="connsiteX0" fmla="*/ 0 w 8445392"/>
              <a:gd name="connsiteY0" fmla="*/ 2 h 8816731"/>
              <a:gd name="connsiteX1" fmla="*/ 8445392 w 8445392"/>
              <a:gd name="connsiteY1" fmla="*/ 2042995 h 8816731"/>
              <a:gd name="connsiteX2" fmla="*/ 8421948 w 8445392"/>
              <a:gd name="connsiteY2" fmla="*/ 8810494 h 8816731"/>
              <a:gd name="connsiteX3" fmla="*/ 616143 w 8445392"/>
              <a:gd name="connsiteY3" fmla="*/ 8816516 h 8816731"/>
              <a:gd name="connsiteX4" fmla="*/ 0 w 8445392"/>
              <a:gd name="connsiteY4" fmla="*/ 2 h 8816731"/>
              <a:gd name="connsiteX0" fmla="*/ 45683 w 7830262"/>
              <a:gd name="connsiteY0" fmla="*/ 2 h 6851643"/>
              <a:gd name="connsiteX1" fmla="*/ 7830262 w 7830262"/>
              <a:gd name="connsiteY1" fmla="*/ 77845 h 6851643"/>
              <a:gd name="connsiteX2" fmla="*/ 7806818 w 7830262"/>
              <a:gd name="connsiteY2" fmla="*/ 6845344 h 6851643"/>
              <a:gd name="connsiteX3" fmla="*/ 1013 w 7830262"/>
              <a:gd name="connsiteY3" fmla="*/ 6851366 h 6851643"/>
              <a:gd name="connsiteX4" fmla="*/ 45683 w 7830262"/>
              <a:gd name="connsiteY4" fmla="*/ 2 h 6851643"/>
              <a:gd name="connsiteX0" fmla="*/ 0 w 7937074"/>
              <a:gd name="connsiteY0" fmla="*/ 1 h 6782694"/>
              <a:gd name="connsiteX1" fmla="*/ 7937074 w 7937074"/>
              <a:gd name="connsiteY1" fmla="*/ 8892 h 6782694"/>
              <a:gd name="connsiteX2" fmla="*/ 7913630 w 7937074"/>
              <a:gd name="connsiteY2" fmla="*/ 6776391 h 6782694"/>
              <a:gd name="connsiteX3" fmla="*/ 107825 w 7937074"/>
              <a:gd name="connsiteY3" fmla="*/ 6782413 h 6782694"/>
              <a:gd name="connsiteX4" fmla="*/ 0 w 7937074"/>
              <a:gd name="connsiteY4" fmla="*/ 1 h 6782694"/>
              <a:gd name="connsiteX0" fmla="*/ 0 w 7937074"/>
              <a:gd name="connsiteY0" fmla="*/ 1 h 6851643"/>
              <a:gd name="connsiteX1" fmla="*/ 7937074 w 7937074"/>
              <a:gd name="connsiteY1" fmla="*/ 8892 h 6851643"/>
              <a:gd name="connsiteX2" fmla="*/ 7913630 w 7937074"/>
              <a:gd name="connsiteY2" fmla="*/ 6776391 h 6851643"/>
              <a:gd name="connsiteX3" fmla="*/ 6163 w 7937074"/>
              <a:gd name="connsiteY3" fmla="*/ 6851366 h 6851643"/>
              <a:gd name="connsiteX4" fmla="*/ 0 w 7937074"/>
              <a:gd name="connsiteY4" fmla="*/ 1 h 6851643"/>
              <a:gd name="connsiteX0" fmla="*/ 0 w 7937074"/>
              <a:gd name="connsiteY0" fmla="*/ -1 h 6851690"/>
              <a:gd name="connsiteX1" fmla="*/ 7937074 w 7937074"/>
              <a:gd name="connsiteY1" fmla="*/ 8890 h 6851690"/>
              <a:gd name="connsiteX2" fmla="*/ 7913630 w 7937074"/>
              <a:gd name="connsiteY2" fmla="*/ 6776389 h 6851690"/>
              <a:gd name="connsiteX3" fmla="*/ 6163 w 7937074"/>
              <a:gd name="connsiteY3" fmla="*/ 6851364 h 6851690"/>
              <a:gd name="connsiteX4" fmla="*/ 0 w 7937074"/>
              <a:gd name="connsiteY4" fmla="*/ -1 h 6851690"/>
              <a:gd name="connsiteX0" fmla="*/ 13693 w 7950767"/>
              <a:gd name="connsiteY0" fmla="*/ 1 h 6796030"/>
              <a:gd name="connsiteX1" fmla="*/ 7950767 w 7950767"/>
              <a:gd name="connsiteY1" fmla="*/ 8892 h 6796030"/>
              <a:gd name="connsiteX2" fmla="*/ 7927323 w 7950767"/>
              <a:gd name="connsiteY2" fmla="*/ 6776391 h 6796030"/>
              <a:gd name="connsiteX3" fmla="*/ 3441 w 7950767"/>
              <a:gd name="connsiteY3" fmla="*/ 6795701 h 6796030"/>
              <a:gd name="connsiteX4" fmla="*/ 13693 w 7950767"/>
              <a:gd name="connsiteY4" fmla="*/ 1 h 6796030"/>
              <a:gd name="connsiteX0" fmla="*/ 10252 w 7947326"/>
              <a:gd name="connsiteY0" fmla="*/ -1 h 6795699"/>
              <a:gd name="connsiteX1" fmla="*/ 7947326 w 7947326"/>
              <a:gd name="connsiteY1" fmla="*/ 8890 h 6795699"/>
              <a:gd name="connsiteX2" fmla="*/ 7923882 w 7947326"/>
              <a:gd name="connsiteY2" fmla="*/ 6776389 h 6795699"/>
              <a:gd name="connsiteX3" fmla="*/ 0 w 7947326"/>
              <a:gd name="connsiteY3" fmla="*/ 6795699 h 6795699"/>
              <a:gd name="connsiteX4" fmla="*/ 10252 w 7947326"/>
              <a:gd name="connsiteY4" fmla="*/ -1 h 6795699"/>
              <a:gd name="connsiteX0" fmla="*/ 10252 w 7923882"/>
              <a:gd name="connsiteY0" fmla="*/ 1 h 6795701"/>
              <a:gd name="connsiteX1" fmla="*/ 4910658 w 7923882"/>
              <a:gd name="connsiteY1" fmla="*/ 359581 h 6795701"/>
              <a:gd name="connsiteX2" fmla="*/ 7923882 w 7923882"/>
              <a:gd name="connsiteY2" fmla="*/ 6776391 h 6795701"/>
              <a:gd name="connsiteX3" fmla="*/ 0 w 7923882"/>
              <a:gd name="connsiteY3" fmla="*/ 6795701 h 6795701"/>
              <a:gd name="connsiteX4" fmla="*/ 10252 w 7923882"/>
              <a:gd name="connsiteY4" fmla="*/ 1 h 6795701"/>
              <a:gd name="connsiteX0" fmla="*/ 10252 w 7923882"/>
              <a:gd name="connsiteY0" fmla="*/ 30074 h 6825774"/>
              <a:gd name="connsiteX1" fmla="*/ 2990171 w 7923882"/>
              <a:gd name="connsiteY1" fmla="*/ 0 h 6825774"/>
              <a:gd name="connsiteX2" fmla="*/ 7923882 w 7923882"/>
              <a:gd name="connsiteY2" fmla="*/ 6806464 h 6825774"/>
              <a:gd name="connsiteX3" fmla="*/ 0 w 7923882"/>
              <a:gd name="connsiteY3" fmla="*/ 6825774 h 6825774"/>
              <a:gd name="connsiteX4" fmla="*/ 10252 w 7923882"/>
              <a:gd name="connsiteY4" fmla="*/ 30074 h 6825774"/>
              <a:gd name="connsiteX0" fmla="*/ 10252 w 7923882"/>
              <a:gd name="connsiteY0" fmla="*/ 36049 h 6831749"/>
              <a:gd name="connsiteX1" fmla="*/ 2990171 w 7923882"/>
              <a:gd name="connsiteY1" fmla="*/ 5975 h 6831749"/>
              <a:gd name="connsiteX2" fmla="*/ 7923882 w 7923882"/>
              <a:gd name="connsiteY2" fmla="*/ 6812439 h 6831749"/>
              <a:gd name="connsiteX3" fmla="*/ 0 w 7923882"/>
              <a:gd name="connsiteY3" fmla="*/ 6831749 h 6831749"/>
              <a:gd name="connsiteX4" fmla="*/ 10252 w 7923882"/>
              <a:gd name="connsiteY4" fmla="*/ 36049 h 6831749"/>
              <a:gd name="connsiteX0" fmla="*/ 10252 w 7923882"/>
              <a:gd name="connsiteY0" fmla="*/ 36049 h 6831749"/>
              <a:gd name="connsiteX1" fmla="*/ 2990171 w 7923882"/>
              <a:gd name="connsiteY1" fmla="*/ 5975 h 6831749"/>
              <a:gd name="connsiteX2" fmla="*/ 7923882 w 7923882"/>
              <a:gd name="connsiteY2" fmla="*/ 6812439 h 6831749"/>
              <a:gd name="connsiteX3" fmla="*/ 0 w 7923882"/>
              <a:gd name="connsiteY3" fmla="*/ 6831749 h 6831749"/>
              <a:gd name="connsiteX4" fmla="*/ 10252 w 7923882"/>
              <a:gd name="connsiteY4" fmla="*/ 36049 h 6831749"/>
              <a:gd name="connsiteX0" fmla="*/ 4780 w 7923882"/>
              <a:gd name="connsiteY0" fmla="*/ 13784 h 6831749"/>
              <a:gd name="connsiteX1" fmla="*/ 2990171 w 7923882"/>
              <a:gd name="connsiteY1" fmla="*/ 5975 h 6831749"/>
              <a:gd name="connsiteX2" fmla="*/ 7923882 w 7923882"/>
              <a:gd name="connsiteY2" fmla="*/ 6812439 h 6831749"/>
              <a:gd name="connsiteX3" fmla="*/ 0 w 7923882"/>
              <a:gd name="connsiteY3" fmla="*/ 6831749 h 6831749"/>
              <a:gd name="connsiteX4" fmla="*/ 4780 w 7923882"/>
              <a:gd name="connsiteY4" fmla="*/ 13784 h 6831749"/>
              <a:gd name="connsiteX0" fmla="*/ 4780 w 7923882"/>
              <a:gd name="connsiteY0" fmla="*/ 13679 h 6831644"/>
              <a:gd name="connsiteX1" fmla="*/ 2990171 w 7923882"/>
              <a:gd name="connsiteY1" fmla="*/ 5870 h 6831644"/>
              <a:gd name="connsiteX2" fmla="*/ 7923882 w 7923882"/>
              <a:gd name="connsiteY2" fmla="*/ 6812334 h 6831644"/>
              <a:gd name="connsiteX3" fmla="*/ 0 w 7923882"/>
              <a:gd name="connsiteY3" fmla="*/ 6831644 h 6831644"/>
              <a:gd name="connsiteX4" fmla="*/ 4780 w 7923882"/>
              <a:gd name="connsiteY4" fmla="*/ 13679 h 6831644"/>
              <a:gd name="connsiteX0" fmla="*/ 4780 w 7923882"/>
              <a:gd name="connsiteY0" fmla="*/ 15637 h 6833602"/>
              <a:gd name="connsiteX1" fmla="*/ 2990171 w 7923882"/>
              <a:gd name="connsiteY1" fmla="*/ 7828 h 6833602"/>
              <a:gd name="connsiteX2" fmla="*/ 7923882 w 7923882"/>
              <a:gd name="connsiteY2" fmla="*/ 6814292 h 6833602"/>
              <a:gd name="connsiteX3" fmla="*/ 0 w 7923882"/>
              <a:gd name="connsiteY3" fmla="*/ 6833602 h 6833602"/>
              <a:gd name="connsiteX4" fmla="*/ 4780 w 7923882"/>
              <a:gd name="connsiteY4" fmla="*/ 15637 h 6833602"/>
              <a:gd name="connsiteX0" fmla="*/ 4780 w 7924092"/>
              <a:gd name="connsiteY0" fmla="*/ 11840 h 6829805"/>
              <a:gd name="connsiteX1" fmla="*/ 2990171 w 7924092"/>
              <a:gd name="connsiteY1" fmla="*/ 4031 h 6829805"/>
              <a:gd name="connsiteX2" fmla="*/ 7923882 w 7924092"/>
              <a:gd name="connsiteY2" fmla="*/ 6810495 h 6829805"/>
              <a:gd name="connsiteX3" fmla="*/ 0 w 7924092"/>
              <a:gd name="connsiteY3" fmla="*/ 6829805 h 6829805"/>
              <a:gd name="connsiteX4" fmla="*/ 4780 w 7924092"/>
              <a:gd name="connsiteY4" fmla="*/ 11840 h 6829805"/>
              <a:gd name="connsiteX0" fmla="*/ 4780 w 7395475"/>
              <a:gd name="connsiteY0" fmla="*/ 11856 h 6829821"/>
              <a:gd name="connsiteX1" fmla="*/ 2990171 w 7395475"/>
              <a:gd name="connsiteY1" fmla="*/ 4047 h 6829821"/>
              <a:gd name="connsiteX2" fmla="*/ 7395232 w 7395475"/>
              <a:gd name="connsiteY2" fmla="*/ 6779482 h 6829821"/>
              <a:gd name="connsiteX3" fmla="*/ 0 w 7395475"/>
              <a:gd name="connsiteY3" fmla="*/ 6829821 h 6829821"/>
              <a:gd name="connsiteX4" fmla="*/ 4780 w 7395475"/>
              <a:gd name="connsiteY4" fmla="*/ 11856 h 6829821"/>
              <a:gd name="connsiteX0" fmla="*/ 4780 w 7842767"/>
              <a:gd name="connsiteY0" fmla="*/ 11845 h 6829810"/>
              <a:gd name="connsiteX1" fmla="*/ 2990171 w 7842767"/>
              <a:gd name="connsiteY1" fmla="*/ 4036 h 6829810"/>
              <a:gd name="connsiteX2" fmla="*/ 7842552 w 7842767"/>
              <a:gd name="connsiteY2" fmla="*/ 6800158 h 6829810"/>
              <a:gd name="connsiteX3" fmla="*/ 0 w 7842767"/>
              <a:gd name="connsiteY3" fmla="*/ 6829810 h 6829810"/>
              <a:gd name="connsiteX4" fmla="*/ 4780 w 7842767"/>
              <a:gd name="connsiteY4" fmla="*/ 11845 h 6829810"/>
              <a:gd name="connsiteX0" fmla="*/ 4780 w 7842774"/>
              <a:gd name="connsiteY0" fmla="*/ 22184 h 6840149"/>
              <a:gd name="connsiteX1" fmla="*/ 3112167 w 7842774"/>
              <a:gd name="connsiteY1" fmla="*/ 4031 h 6840149"/>
              <a:gd name="connsiteX2" fmla="*/ 7842552 w 7842774"/>
              <a:gd name="connsiteY2" fmla="*/ 6810497 h 6840149"/>
              <a:gd name="connsiteX3" fmla="*/ 0 w 7842774"/>
              <a:gd name="connsiteY3" fmla="*/ 6840149 h 6840149"/>
              <a:gd name="connsiteX4" fmla="*/ 4780 w 7842774"/>
              <a:gd name="connsiteY4" fmla="*/ 22184 h 6840149"/>
              <a:gd name="connsiteX0" fmla="*/ 4780 w 7842740"/>
              <a:gd name="connsiteY0" fmla="*/ 18215 h 6836180"/>
              <a:gd name="connsiteX1" fmla="*/ 3112167 w 7842740"/>
              <a:gd name="connsiteY1" fmla="*/ 62 h 6836180"/>
              <a:gd name="connsiteX2" fmla="*/ 7842552 w 7842740"/>
              <a:gd name="connsiteY2" fmla="*/ 6806528 h 6836180"/>
              <a:gd name="connsiteX3" fmla="*/ 0 w 7842740"/>
              <a:gd name="connsiteY3" fmla="*/ 6836180 h 6836180"/>
              <a:gd name="connsiteX4" fmla="*/ 4780 w 7842740"/>
              <a:gd name="connsiteY4" fmla="*/ 18215 h 6836180"/>
              <a:gd name="connsiteX0" fmla="*/ 4780 w 7842719"/>
              <a:gd name="connsiteY0" fmla="*/ 1 h 6817966"/>
              <a:gd name="connsiteX1" fmla="*/ 2593683 w 7842719"/>
              <a:gd name="connsiteY1" fmla="*/ 2534 h 6817966"/>
              <a:gd name="connsiteX2" fmla="*/ 7842552 w 7842719"/>
              <a:gd name="connsiteY2" fmla="*/ 6788314 h 6817966"/>
              <a:gd name="connsiteX3" fmla="*/ 0 w 7842719"/>
              <a:gd name="connsiteY3" fmla="*/ 6817966 h 6817966"/>
              <a:gd name="connsiteX4" fmla="*/ 4780 w 7842719"/>
              <a:gd name="connsiteY4" fmla="*/ 1 h 6817966"/>
              <a:gd name="connsiteX0" fmla="*/ 4780 w 7842991"/>
              <a:gd name="connsiteY0" fmla="*/ 9225 h 6827190"/>
              <a:gd name="connsiteX1" fmla="*/ 2593683 w 7842991"/>
              <a:gd name="connsiteY1" fmla="*/ 11758 h 6827190"/>
              <a:gd name="connsiteX2" fmla="*/ 7842552 w 7842991"/>
              <a:gd name="connsiteY2" fmla="*/ 6797538 h 6827190"/>
              <a:gd name="connsiteX3" fmla="*/ 0 w 7842991"/>
              <a:gd name="connsiteY3" fmla="*/ 6827190 h 6827190"/>
              <a:gd name="connsiteX4" fmla="*/ 4780 w 7842991"/>
              <a:gd name="connsiteY4" fmla="*/ 9225 h 6827190"/>
              <a:gd name="connsiteX0" fmla="*/ 4780 w 6028316"/>
              <a:gd name="connsiteY0" fmla="*/ 9306 h 6827271"/>
              <a:gd name="connsiteX1" fmla="*/ 2593683 w 6028316"/>
              <a:gd name="connsiteY1" fmla="*/ 11839 h 6827271"/>
              <a:gd name="connsiteX2" fmla="*/ 6022776 w 6028316"/>
              <a:gd name="connsiteY2" fmla="*/ 6745904 h 6827271"/>
              <a:gd name="connsiteX3" fmla="*/ 0 w 6028316"/>
              <a:gd name="connsiteY3" fmla="*/ 6827271 h 6827271"/>
              <a:gd name="connsiteX4" fmla="*/ 4780 w 6028316"/>
              <a:gd name="connsiteY4" fmla="*/ 9306 h 6827271"/>
              <a:gd name="connsiteX0" fmla="*/ 4780 w 6022776"/>
              <a:gd name="connsiteY0" fmla="*/ 11249 h 6829214"/>
              <a:gd name="connsiteX1" fmla="*/ 2593683 w 6022776"/>
              <a:gd name="connsiteY1" fmla="*/ 13782 h 6829214"/>
              <a:gd name="connsiteX2" fmla="*/ 6022776 w 6022776"/>
              <a:gd name="connsiteY2" fmla="*/ 6747847 h 6829214"/>
              <a:gd name="connsiteX3" fmla="*/ 0 w 6022776"/>
              <a:gd name="connsiteY3" fmla="*/ 6829214 h 6829214"/>
              <a:gd name="connsiteX4" fmla="*/ 4780 w 6022776"/>
              <a:gd name="connsiteY4" fmla="*/ 11249 h 6829214"/>
              <a:gd name="connsiteX0" fmla="*/ 4780 w 7883218"/>
              <a:gd name="connsiteY0" fmla="*/ 11051 h 6840734"/>
              <a:gd name="connsiteX1" fmla="*/ 2593683 w 7883218"/>
              <a:gd name="connsiteY1" fmla="*/ 13584 h 6840734"/>
              <a:gd name="connsiteX2" fmla="*/ 7883218 w 7883218"/>
              <a:gd name="connsiteY2" fmla="*/ 6840735 h 6840734"/>
              <a:gd name="connsiteX3" fmla="*/ 0 w 7883218"/>
              <a:gd name="connsiteY3" fmla="*/ 6829016 h 6840734"/>
              <a:gd name="connsiteX4" fmla="*/ 4780 w 7883218"/>
              <a:gd name="connsiteY4" fmla="*/ 11051 h 6840734"/>
              <a:gd name="connsiteX0" fmla="*/ 4780 w 7883218"/>
              <a:gd name="connsiteY0" fmla="*/ 33813 h 6863498"/>
              <a:gd name="connsiteX1" fmla="*/ 2593683 w 7883218"/>
              <a:gd name="connsiteY1" fmla="*/ 36346 h 6863498"/>
              <a:gd name="connsiteX2" fmla="*/ 7883218 w 7883218"/>
              <a:gd name="connsiteY2" fmla="*/ 6863497 h 6863498"/>
              <a:gd name="connsiteX3" fmla="*/ 0 w 7883218"/>
              <a:gd name="connsiteY3" fmla="*/ 6851778 h 6863498"/>
              <a:gd name="connsiteX4" fmla="*/ 4780 w 7883218"/>
              <a:gd name="connsiteY4" fmla="*/ 33813 h 6863498"/>
              <a:gd name="connsiteX0" fmla="*/ 4780 w 7883218"/>
              <a:gd name="connsiteY0" fmla="*/ 0 h 6829684"/>
              <a:gd name="connsiteX1" fmla="*/ 2593683 w 7883218"/>
              <a:gd name="connsiteY1" fmla="*/ 2533 h 6829684"/>
              <a:gd name="connsiteX2" fmla="*/ 7883218 w 7883218"/>
              <a:gd name="connsiteY2" fmla="*/ 6829684 h 6829684"/>
              <a:gd name="connsiteX3" fmla="*/ 0 w 7883218"/>
              <a:gd name="connsiteY3" fmla="*/ 6817965 h 6829684"/>
              <a:gd name="connsiteX4" fmla="*/ 4780 w 7883218"/>
              <a:gd name="connsiteY4" fmla="*/ 0 h 6829684"/>
              <a:gd name="connsiteX0" fmla="*/ 4780 w 7883218"/>
              <a:gd name="connsiteY0" fmla="*/ 0 h 6829684"/>
              <a:gd name="connsiteX1" fmla="*/ 2593683 w 7883218"/>
              <a:gd name="connsiteY1" fmla="*/ 2533 h 6829684"/>
              <a:gd name="connsiteX2" fmla="*/ 7883218 w 7883218"/>
              <a:gd name="connsiteY2" fmla="*/ 6829684 h 6829684"/>
              <a:gd name="connsiteX3" fmla="*/ 0 w 7883218"/>
              <a:gd name="connsiteY3" fmla="*/ 6817965 h 6829684"/>
              <a:gd name="connsiteX4" fmla="*/ 4780 w 7883218"/>
              <a:gd name="connsiteY4" fmla="*/ 0 h 6829684"/>
              <a:gd name="connsiteX0" fmla="*/ 4780 w 7883218"/>
              <a:gd name="connsiteY0" fmla="*/ 8934 h 6838618"/>
              <a:gd name="connsiteX1" fmla="*/ 3061334 w 7883218"/>
              <a:gd name="connsiteY1" fmla="*/ 1125 h 6838618"/>
              <a:gd name="connsiteX2" fmla="*/ 7883218 w 7883218"/>
              <a:gd name="connsiteY2" fmla="*/ 6838618 h 6838618"/>
              <a:gd name="connsiteX3" fmla="*/ 0 w 7883218"/>
              <a:gd name="connsiteY3" fmla="*/ 6826899 h 6838618"/>
              <a:gd name="connsiteX4" fmla="*/ 4780 w 7883218"/>
              <a:gd name="connsiteY4" fmla="*/ 8934 h 6838618"/>
              <a:gd name="connsiteX0" fmla="*/ 4780 w 6805584"/>
              <a:gd name="connsiteY0" fmla="*/ 8936 h 6838620"/>
              <a:gd name="connsiteX1" fmla="*/ 3061334 w 6805584"/>
              <a:gd name="connsiteY1" fmla="*/ 1127 h 6838620"/>
              <a:gd name="connsiteX2" fmla="*/ 6805584 w 6805584"/>
              <a:gd name="connsiteY2" fmla="*/ 6838620 h 6838620"/>
              <a:gd name="connsiteX3" fmla="*/ 0 w 6805584"/>
              <a:gd name="connsiteY3" fmla="*/ 6826901 h 6838620"/>
              <a:gd name="connsiteX4" fmla="*/ 4780 w 6805584"/>
              <a:gd name="connsiteY4" fmla="*/ 8936 h 6838620"/>
              <a:gd name="connsiteX0" fmla="*/ 4780 w 7893383"/>
              <a:gd name="connsiteY0" fmla="*/ 8917 h 6869629"/>
              <a:gd name="connsiteX1" fmla="*/ 3061334 w 7893383"/>
              <a:gd name="connsiteY1" fmla="*/ 1108 h 6869629"/>
              <a:gd name="connsiteX2" fmla="*/ 7893383 w 7893383"/>
              <a:gd name="connsiteY2" fmla="*/ 6869630 h 6869629"/>
              <a:gd name="connsiteX3" fmla="*/ 0 w 7893383"/>
              <a:gd name="connsiteY3" fmla="*/ 6826882 h 6869629"/>
              <a:gd name="connsiteX4" fmla="*/ 4780 w 7893383"/>
              <a:gd name="connsiteY4" fmla="*/ 8917 h 6869629"/>
              <a:gd name="connsiteX0" fmla="*/ 4780 w 7893383"/>
              <a:gd name="connsiteY0" fmla="*/ 8859 h 6869573"/>
              <a:gd name="connsiteX1" fmla="*/ 3061334 w 7893383"/>
              <a:gd name="connsiteY1" fmla="*/ 1050 h 6869573"/>
              <a:gd name="connsiteX2" fmla="*/ 7893383 w 7893383"/>
              <a:gd name="connsiteY2" fmla="*/ 6869572 h 6869573"/>
              <a:gd name="connsiteX3" fmla="*/ 0 w 7893383"/>
              <a:gd name="connsiteY3" fmla="*/ 6826824 h 6869573"/>
              <a:gd name="connsiteX4" fmla="*/ 4780 w 7893383"/>
              <a:gd name="connsiteY4" fmla="*/ 8859 h 6869573"/>
              <a:gd name="connsiteX0" fmla="*/ 4780 w 7893383"/>
              <a:gd name="connsiteY0" fmla="*/ 8892 h 6869605"/>
              <a:gd name="connsiteX1" fmla="*/ 3061334 w 7893383"/>
              <a:gd name="connsiteY1" fmla="*/ 1083 h 6869605"/>
              <a:gd name="connsiteX2" fmla="*/ 7893383 w 7893383"/>
              <a:gd name="connsiteY2" fmla="*/ 6869605 h 6869605"/>
              <a:gd name="connsiteX3" fmla="*/ 0 w 7893383"/>
              <a:gd name="connsiteY3" fmla="*/ 6826857 h 6869605"/>
              <a:gd name="connsiteX4" fmla="*/ 4780 w 7893383"/>
              <a:gd name="connsiteY4" fmla="*/ 8892 h 6869605"/>
              <a:gd name="connsiteX0" fmla="*/ 4780 w 7893383"/>
              <a:gd name="connsiteY0" fmla="*/ 9015 h 6869728"/>
              <a:gd name="connsiteX1" fmla="*/ 3061334 w 7893383"/>
              <a:gd name="connsiteY1" fmla="*/ 1206 h 6869728"/>
              <a:gd name="connsiteX2" fmla="*/ 7893383 w 7893383"/>
              <a:gd name="connsiteY2" fmla="*/ 6869728 h 6869728"/>
              <a:gd name="connsiteX3" fmla="*/ 0 w 7893383"/>
              <a:gd name="connsiteY3" fmla="*/ 6826980 h 6869728"/>
              <a:gd name="connsiteX4" fmla="*/ 4780 w 7893383"/>
              <a:gd name="connsiteY4" fmla="*/ 9015 h 6869728"/>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 name="connsiteX0" fmla="*/ 0 w 7898768"/>
              <a:gd name="connsiteY0" fmla="*/ 0 h 6881399"/>
              <a:gd name="connsiteX1" fmla="*/ 3066719 w 7898768"/>
              <a:gd name="connsiteY1" fmla="*/ 12877 h 6881399"/>
              <a:gd name="connsiteX2" fmla="*/ 7898768 w 7898768"/>
              <a:gd name="connsiteY2" fmla="*/ 6881399 h 6881399"/>
              <a:gd name="connsiteX3" fmla="*/ 5385 w 7898768"/>
              <a:gd name="connsiteY3" fmla="*/ 6838651 h 6881399"/>
              <a:gd name="connsiteX4" fmla="*/ 0 w 7898768"/>
              <a:gd name="connsiteY4" fmla="*/ 0 h 68813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98768" h="6881399">
                <a:moveTo>
                  <a:pt x="0" y="0"/>
                </a:moveTo>
                <a:cubicBezTo>
                  <a:pt x="1022240" y="4292"/>
                  <a:pt x="3621" y="-2547"/>
                  <a:pt x="3066719" y="12877"/>
                </a:cubicBezTo>
                <a:cubicBezTo>
                  <a:pt x="3964003" y="32736"/>
                  <a:pt x="4292191" y="1614889"/>
                  <a:pt x="7898768" y="6881399"/>
                </a:cubicBezTo>
                <a:lnTo>
                  <a:pt x="5385" y="6838651"/>
                </a:lnTo>
                <a:cubicBezTo>
                  <a:pt x="7279" y="6833691"/>
                  <a:pt x="12098" y="1026388"/>
                  <a:pt x="0" y="0"/>
                </a:cubicBezTo>
                <a:close/>
              </a:path>
            </a:pathLst>
          </a:custGeom>
          <a:solidFill>
            <a:schemeClr val="bg1">
              <a:lumMod val="75000"/>
            </a:schemeClr>
          </a:solidFill>
        </p:spPr>
        <p:txBody>
          <a:bodyPr wrap="square">
            <a:noAutofit/>
          </a:bodyPr>
          <a:lstStyle/>
          <a:p>
            <a:endParaRPr lang="en-US"/>
          </a:p>
        </p:txBody>
      </p:sp>
    </p:spTree>
    <p:extLst>
      <p:ext uri="{BB962C8B-B14F-4D97-AF65-F5344CB8AC3E}">
        <p14:creationId xmlns:p14="http://schemas.microsoft.com/office/powerpoint/2010/main" val="41192344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D9970B-5C65-F646-9C04-727974EADD43}"/>
              </a:ext>
            </a:extLst>
          </p:cNvPr>
          <p:cNvSpPr>
            <a:spLocks noGrp="1"/>
          </p:cNvSpPr>
          <p:nvPr>
            <p:ph type="sldNum" sz="quarter" idx="12"/>
          </p:nvPr>
        </p:nvSpPr>
        <p:spPr/>
        <p:txBody>
          <a:bodyPr/>
          <a:lstStyle/>
          <a:p>
            <a:fld id="{F32B1D3B-AE3D-1E40-A0D2-3E32FC67085E}" type="slidenum">
              <a:rPr lang="en-US" smtClean="0"/>
              <a:t>‹#›</a:t>
            </a:fld>
            <a:endParaRPr lang="en-US"/>
          </a:p>
        </p:txBody>
      </p:sp>
    </p:spTree>
    <p:extLst>
      <p:ext uri="{BB962C8B-B14F-4D97-AF65-F5344CB8AC3E}">
        <p14:creationId xmlns:p14="http://schemas.microsoft.com/office/powerpoint/2010/main" val="2206473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6/18/26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6/18/26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6/18/26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6/18/26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6.xml"/><Relationship Id="rId7"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1.xml"/><Relationship Id="rId1" Type="http://schemas.openxmlformats.org/officeDocument/2006/relationships/slideLayout" Target="../slideLayouts/slideLayout20.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6/18/26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
        <p:nvSpPr>
          <p:cNvPr id="8" name="TextBox 7">
            <a:extLst>
              <a:ext uri="{FF2B5EF4-FFF2-40B4-BE49-F238E27FC236}">
                <a16:creationId xmlns:a16="http://schemas.microsoft.com/office/drawing/2014/main" id="{EC922F72-B974-019F-D290-7D3D370EE846}"/>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808" r:id="rId5"/>
    <p:sldLayoutId id="2147483666" r:id="rId6"/>
    <p:sldLayoutId id="2147483667" r:id="rId7"/>
    <p:sldLayoutId id="2147483668" r:id="rId8"/>
    <p:sldLayoutId id="2147483669" r:id="rId9"/>
    <p:sldLayoutId id="2147483670" r:id="rId10"/>
    <p:sldLayoutId id="2147483671" r:id="rId11"/>
    <p:sldLayoutId id="2147483672" r:id="rId12"/>
    <p:sldLayoutId id="2147483810"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5866BE-9E73-154E-9460-381E2D1811C6}"/>
              </a:ext>
            </a:extLst>
          </p:cNvPr>
          <p:cNvSpPr>
            <a:spLocks noGrp="1"/>
          </p:cNvSpPr>
          <p:nvPr>
            <p:ph type="title"/>
          </p:nvPr>
        </p:nvSpPr>
        <p:spPr>
          <a:xfrm>
            <a:off x="417442" y="546100"/>
            <a:ext cx="11330610" cy="666474"/>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CF0D4901-5718-DE42-9A9E-A665D78159D2}"/>
              </a:ext>
            </a:extLst>
          </p:cNvPr>
          <p:cNvSpPr>
            <a:spLocks noGrp="1"/>
          </p:cNvSpPr>
          <p:nvPr>
            <p:ph type="body" idx="1"/>
          </p:nvPr>
        </p:nvSpPr>
        <p:spPr>
          <a:xfrm>
            <a:off x="417442" y="1391478"/>
            <a:ext cx="11330610" cy="4785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9CB83678-FF9C-E04E-A53E-EF7B1C812D03}"/>
              </a:ext>
            </a:extLst>
          </p:cNvPr>
          <p:cNvSpPr>
            <a:spLocks noGrp="1"/>
          </p:cNvSpPr>
          <p:nvPr>
            <p:ph type="sldNum" sz="quarter" idx="4"/>
          </p:nvPr>
        </p:nvSpPr>
        <p:spPr>
          <a:xfrm>
            <a:off x="8998226" y="6356350"/>
            <a:ext cx="2743200" cy="365125"/>
          </a:xfrm>
          <a:prstGeom prst="rect">
            <a:avLst/>
          </a:prstGeom>
        </p:spPr>
        <p:txBody>
          <a:bodyPr vert="horz" lIns="91440" tIns="45720" rIns="91440" bIns="45720" rtlCol="0" anchor="ctr"/>
          <a:lstStyle>
            <a:lvl1pPr algn="r">
              <a:defRPr sz="1200">
                <a:solidFill>
                  <a:srgbClr val="835C2F"/>
                </a:solidFill>
                <a:latin typeface="Source Sans Pro" panose="020B0503030403020204" pitchFamily="34" charset="77"/>
              </a:defRPr>
            </a:lvl1pPr>
          </a:lstStyle>
          <a:p>
            <a:fld id="{F32B1D3B-AE3D-1E40-A0D2-3E32FC67085E}" type="slidenum">
              <a:rPr lang="en-US" smtClean="0"/>
              <a:pPr/>
              <a:t>‹#›</a:t>
            </a:fld>
            <a:endParaRPr lang="en-US"/>
          </a:p>
        </p:txBody>
      </p:sp>
      <p:pic>
        <p:nvPicPr>
          <p:cNvPr id="8" name="Picture 7">
            <a:extLst>
              <a:ext uri="{FF2B5EF4-FFF2-40B4-BE49-F238E27FC236}">
                <a16:creationId xmlns:a16="http://schemas.microsoft.com/office/drawing/2014/main" id="{E22B73DE-EBC6-654E-A4FA-8E02B0B069A1}"/>
              </a:ext>
            </a:extLst>
          </p:cNvPr>
          <p:cNvPicPr>
            <a:picLocks noChangeAspect="1"/>
          </p:cNvPicPr>
          <p:nvPr userDrawn="1"/>
        </p:nvPicPr>
        <p:blipFill rotWithShape="1">
          <a:blip r:embed="rId8"/>
          <a:srcRect l="57792" b="38579"/>
          <a:stretch/>
        </p:blipFill>
        <p:spPr>
          <a:xfrm>
            <a:off x="343015" y="6376742"/>
            <a:ext cx="826567" cy="328417"/>
          </a:xfrm>
          <a:prstGeom prst="rect">
            <a:avLst/>
          </a:prstGeom>
        </p:spPr>
      </p:pic>
      <p:sp>
        <p:nvSpPr>
          <p:cNvPr id="9" name="Rectangle 8">
            <a:extLst>
              <a:ext uri="{FF2B5EF4-FFF2-40B4-BE49-F238E27FC236}">
                <a16:creationId xmlns:a16="http://schemas.microsoft.com/office/drawing/2014/main" id="{E03501E6-4C9B-504B-8D3C-761B71D08C68}"/>
              </a:ext>
            </a:extLst>
          </p:cNvPr>
          <p:cNvSpPr/>
          <p:nvPr userDrawn="1"/>
        </p:nvSpPr>
        <p:spPr>
          <a:xfrm>
            <a:off x="0" y="6236275"/>
            <a:ext cx="12192000" cy="75625"/>
          </a:xfrm>
          <a:prstGeom prst="rect">
            <a:avLst/>
          </a:pr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C201168-EB33-4EE1-7B1B-69FB5273BA8D}"/>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3636954299"/>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809" r:id="rId6"/>
  </p:sldLayoutIdLst>
  <p:hf hdr="0" ftr="0" dt="0"/>
  <p:txStyles>
    <p:titleStyle>
      <a:lvl1pPr algn="l" defTabSz="914400" rtl="0" eaLnBrk="1" latinLnBrk="0" hangingPunct="1">
        <a:lnSpc>
          <a:spcPct val="90000"/>
        </a:lnSpc>
        <a:spcBef>
          <a:spcPct val="0"/>
        </a:spcBef>
        <a:buNone/>
        <a:defRPr sz="3200" b="1" kern="1200">
          <a:solidFill>
            <a:srgbClr val="0F1336"/>
          </a:solidFill>
          <a:latin typeface="Source Sans Pro" panose="020B0503030403020204" pitchFamily="34" charset="77"/>
          <a:ea typeface="+mj-ea"/>
          <a:cs typeface="+mj-cs"/>
        </a:defRPr>
      </a:lvl1pPr>
    </p:titleStyle>
    <p:bodyStyle>
      <a:lvl1pPr marL="0" indent="0" algn="l" defTabSz="914400" rtl="0" eaLnBrk="1" latinLnBrk="0" hangingPunct="1">
        <a:lnSpc>
          <a:spcPct val="100000"/>
        </a:lnSpc>
        <a:spcBef>
          <a:spcPts val="0"/>
        </a:spcBef>
        <a:spcAft>
          <a:spcPts val="1200"/>
        </a:spcAft>
        <a:buClr>
          <a:srgbClr val="835C2F"/>
        </a:buClr>
        <a:buFont typeface="Arial" panose="020B0604020202020204" pitchFamily="34" charset="0"/>
        <a:buNone/>
        <a:defRPr sz="2000" b="0" kern="1200">
          <a:solidFill>
            <a:schemeClr val="tx1"/>
          </a:solidFill>
          <a:latin typeface="Source Sans Pro" panose="020B0503030403020204" pitchFamily="34" charset="77"/>
          <a:ea typeface="+mn-ea"/>
          <a:cs typeface="+mn-cs"/>
        </a:defRPr>
      </a:lvl1pPr>
      <a:lvl2pPr marL="2286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800" kern="1200">
          <a:solidFill>
            <a:schemeClr val="tx1"/>
          </a:solidFill>
          <a:latin typeface="Source Sans Pro" panose="020B0503030403020204" pitchFamily="34" charset="77"/>
          <a:ea typeface="+mn-ea"/>
          <a:cs typeface="+mn-cs"/>
        </a:defRPr>
      </a:lvl2pPr>
      <a:lvl3pPr marL="6858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600" kern="1200">
          <a:solidFill>
            <a:schemeClr val="tx1"/>
          </a:solidFill>
          <a:latin typeface="Source Sans Pro" panose="020B0503030403020204" pitchFamily="34" charset="77"/>
          <a:ea typeface="+mn-ea"/>
          <a:cs typeface="+mn-cs"/>
        </a:defRPr>
      </a:lvl3pPr>
      <a:lvl4pPr marL="96012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400" kern="1200">
          <a:solidFill>
            <a:schemeClr val="tx1"/>
          </a:solidFill>
          <a:latin typeface="Source Sans Pro" panose="020B0503030403020204" pitchFamily="34" charset="77"/>
          <a:ea typeface="+mn-ea"/>
          <a:cs typeface="+mn-cs"/>
        </a:defRPr>
      </a:lvl4pPr>
      <a:lvl5pPr marL="123444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200" kern="1200">
          <a:solidFill>
            <a:schemeClr val="tx1"/>
          </a:solidFill>
          <a:latin typeface="Source Sans Pro" panose="020B0503030403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EE632D85-81D2-544A-AB45-4D5051CE876E}"/>
              </a:ext>
            </a:extLst>
          </p:cNvPr>
          <p:cNvGrpSpPr/>
          <p:nvPr userDrawn="1"/>
        </p:nvGrpSpPr>
        <p:grpSpPr>
          <a:xfrm rot="10800000" flipH="1">
            <a:off x="0" y="1"/>
            <a:ext cx="11951025" cy="1249201"/>
            <a:chOff x="-24922532" y="4514109"/>
            <a:chExt cx="30430152" cy="2348764"/>
          </a:xfrm>
        </p:grpSpPr>
        <p:sp>
          <p:nvSpPr>
            <p:cNvPr id="10" name="Round Single Corner Rectangle 7">
              <a:extLst>
                <a:ext uri="{FF2B5EF4-FFF2-40B4-BE49-F238E27FC236}">
                  <a16:creationId xmlns:a16="http://schemas.microsoft.com/office/drawing/2014/main" id="{E1EAB2B9-EE97-BC48-8E49-CFA5AE3B88E1}"/>
                </a:ext>
              </a:extLst>
            </p:cNvPr>
            <p:cNvSpPr/>
            <p:nvPr/>
          </p:nvSpPr>
          <p:spPr>
            <a:xfrm>
              <a:off x="1006032" y="4514109"/>
              <a:ext cx="4501588" cy="2348760"/>
            </a:xfrm>
            <a:custGeom>
              <a:avLst/>
              <a:gdLst>
                <a:gd name="connsiteX0" fmla="*/ 0 w 3604591"/>
                <a:gd name="connsiteY0" fmla="*/ 0 h 6858000"/>
                <a:gd name="connsiteX1" fmla="*/ 3003814 w 3604591"/>
                <a:gd name="connsiteY1" fmla="*/ 0 h 6858000"/>
                <a:gd name="connsiteX2" fmla="*/ 3604591 w 3604591"/>
                <a:gd name="connsiteY2" fmla="*/ 600777 h 6858000"/>
                <a:gd name="connsiteX3" fmla="*/ 3604591 w 3604591"/>
                <a:gd name="connsiteY3" fmla="*/ 6858000 h 6858000"/>
                <a:gd name="connsiteX4" fmla="*/ 0 w 3604591"/>
                <a:gd name="connsiteY4" fmla="*/ 6858000 h 6858000"/>
                <a:gd name="connsiteX5" fmla="*/ 0 w 3604591"/>
                <a:gd name="connsiteY5" fmla="*/ 0 h 6858000"/>
                <a:gd name="connsiteX0" fmla="*/ 0 w 8365435"/>
                <a:gd name="connsiteY0" fmla="*/ 0 h 6858000"/>
                <a:gd name="connsiteX1" fmla="*/ 3003814 w 8365435"/>
                <a:gd name="connsiteY1" fmla="*/ 0 h 6858000"/>
                <a:gd name="connsiteX2" fmla="*/ 3604591 w 8365435"/>
                <a:gd name="connsiteY2" fmla="*/ 600777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0 h 6858000"/>
                <a:gd name="connsiteX1" fmla="*/ 3003814 w 8365435"/>
                <a:gd name="connsiteY1" fmla="*/ 0 h 6858000"/>
                <a:gd name="connsiteX2" fmla="*/ 3594652 w 8365435"/>
                <a:gd name="connsiteY2" fmla="*/ 610716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9939 h 6867939"/>
                <a:gd name="connsiteX1" fmla="*/ 2566493 w 8365435"/>
                <a:gd name="connsiteY1" fmla="*/ 0 h 6867939"/>
                <a:gd name="connsiteX2" fmla="*/ 3594652 w 8365435"/>
                <a:gd name="connsiteY2" fmla="*/ 620655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0740 h 6868740"/>
                <a:gd name="connsiteX1" fmla="*/ 2566493 w 8365435"/>
                <a:gd name="connsiteY1" fmla="*/ 801 h 6868740"/>
                <a:gd name="connsiteX2" fmla="*/ 3594652 w 8365435"/>
                <a:gd name="connsiteY2" fmla="*/ 621456 h 6868740"/>
                <a:gd name="connsiteX3" fmla="*/ 8365435 w 8365435"/>
                <a:gd name="connsiteY3" fmla="*/ 6858801 h 6868740"/>
                <a:gd name="connsiteX4" fmla="*/ 0 w 8365435"/>
                <a:gd name="connsiteY4" fmla="*/ 6868740 h 6868740"/>
                <a:gd name="connsiteX5" fmla="*/ 0 w 8365435"/>
                <a:gd name="connsiteY5" fmla="*/ 10740 h 6868740"/>
                <a:gd name="connsiteX0" fmla="*/ 0 w 8365435"/>
                <a:gd name="connsiteY0" fmla="*/ 19841 h 6877841"/>
                <a:gd name="connsiteX1" fmla="*/ 2566493 w 8365435"/>
                <a:gd name="connsiteY1" fmla="*/ 9902 h 6877841"/>
                <a:gd name="connsiteX2" fmla="*/ 3594652 w 8365435"/>
                <a:gd name="connsiteY2" fmla="*/ 630557 h 6877841"/>
                <a:gd name="connsiteX3" fmla="*/ 8365435 w 8365435"/>
                <a:gd name="connsiteY3" fmla="*/ 6867902 h 6877841"/>
                <a:gd name="connsiteX4" fmla="*/ 0 w 8365435"/>
                <a:gd name="connsiteY4" fmla="*/ 6877841 h 6877841"/>
                <a:gd name="connsiteX5" fmla="*/ 0 w 8365435"/>
                <a:gd name="connsiteY5" fmla="*/ 19841 h 6877841"/>
                <a:gd name="connsiteX0" fmla="*/ 0 w 8365435"/>
                <a:gd name="connsiteY0" fmla="*/ 9939 h 6867939"/>
                <a:gd name="connsiteX1" fmla="*/ 2566493 w 8365435"/>
                <a:gd name="connsiteY1" fmla="*/ 0 h 6867939"/>
                <a:gd name="connsiteX2" fmla="*/ 3733800 w 8365435"/>
                <a:gd name="connsiteY2" fmla="*/ 809499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20705 h 6878705"/>
                <a:gd name="connsiteX1" fmla="*/ 2337893 w 8365435"/>
                <a:gd name="connsiteY1" fmla="*/ 827 h 6878705"/>
                <a:gd name="connsiteX2" fmla="*/ 3733800 w 8365435"/>
                <a:gd name="connsiteY2" fmla="*/ 820265 h 6878705"/>
                <a:gd name="connsiteX3" fmla="*/ 8365435 w 8365435"/>
                <a:gd name="connsiteY3" fmla="*/ 6868766 h 6878705"/>
                <a:gd name="connsiteX4" fmla="*/ 0 w 8365435"/>
                <a:gd name="connsiteY4" fmla="*/ 6878705 h 6878705"/>
                <a:gd name="connsiteX5" fmla="*/ 0 w 8365435"/>
                <a:gd name="connsiteY5" fmla="*/ 20705 h 6878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65435" h="6878705">
                  <a:moveTo>
                    <a:pt x="0" y="20705"/>
                  </a:moveTo>
                  <a:lnTo>
                    <a:pt x="2337893" y="827"/>
                  </a:lnTo>
                  <a:cubicBezTo>
                    <a:pt x="2957928" y="827"/>
                    <a:pt x="3008243" y="-58188"/>
                    <a:pt x="3733800" y="820265"/>
                  </a:cubicBezTo>
                  <a:lnTo>
                    <a:pt x="8365435" y="6868766"/>
                  </a:lnTo>
                  <a:lnTo>
                    <a:pt x="0" y="6878705"/>
                  </a:lnTo>
                  <a:lnTo>
                    <a:pt x="0" y="20705"/>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3C9AFD0-622D-BA4E-8A23-4D4864EADB62}"/>
                </a:ext>
              </a:extLst>
            </p:cNvPr>
            <p:cNvSpPr/>
            <p:nvPr/>
          </p:nvSpPr>
          <p:spPr>
            <a:xfrm>
              <a:off x="-24922532" y="4523920"/>
              <a:ext cx="26007637" cy="233895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Placeholder 1">
            <a:extLst>
              <a:ext uri="{FF2B5EF4-FFF2-40B4-BE49-F238E27FC236}">
                <a16:creationId xmlns:a16="http://schemas.microsoft.com/office/drawing/2014/main" id="{535866BE-9E73-154E-9460-381E2D1811C6}"/>
              </a:ext>
            </a:extLst>
          </p:cNvPr>
          <p:cNvSpPr>
            <a:spLocks noGrp="1"/>
          </p:cNvSpPr>
          <p:nvPr>
            <p:ph type="title"/>
          </p:nvPr>
        </p:nvSpPr>
        <p:spPr>
          <a:xfrm>
            <a:off x="417442" y="546100"/>
            <a:ext cx="11330610" cy="666474"/>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CF0D4901-5718-DE42-9A9E-A665D78159D2}"/>
              </a:ext>
            </a:extLst>
          </p:cNvPr>
          <p:cNvSpPr>
            <a:spLocks noGrp="1"/>
          </p:cNvSpPr>
          <p:nvPr>
            <p:ph type="body" idx="1"/>
          </p:nvPr>
        </p:nvSpPr>
        <p:spPr>
          <a:xfrm>
            <a:off x="417442" y="1391478"/>
            <a:ext cx="11330610" cy="47854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9CB83678-FF9C-E04E-A53E-EF7B1C812D03}"/>
              </a:ext>
            </a:extLst>
          </p:cNvPr>
          <p:cNvSpPr>
            <a:spLocks noGrp="1"/>
          </p:cNvSpPr>
          <p:nvPr>
            <p:ph type="sldNum" sz="quarter" idx="4"/>
          </p:nvPr>
        </p:nvSpPr>
        <p:spPr>
          <a:xfrm>
            <a:off x="8998226" y="6356350"/>
            <a:ext cx="2743200" cy="365125"/>
          </a:xfrm>
          <a:prstGeom prst="rect">
            <a:avLst/>
          </a:prstGeom>
        </p:spPr>
        <p:txBody>
          <a:bodyPr vert="horz" lIns="91440" tIns="45720" rIns="91440" bIns="45720" rtlCol="0" anchor="ctr"/>
          <a:lstStyle>
            <a:lvl1pPr algn="r">
              <a:defRPr sz="1200">
                <a:solidFill>
                  <a:srgbClr val="835C2F"/>
                </a:solidFill>
                <a:latin typeface="Source Sans Pro" panose="020B0503030403020204" pitchFamily="34" charset="77"/>
              </a:defRPr>
            </a:lvl1pPr>
          </a:lstStyle>
          <a:p>
            <a:fld id="{F32B1D3B-AE3D-1E40-A0D2-3E32FC67085E}" type="slidenum">
              <a:rPr lang="en-US" smtClean="0"/>
              <a:pPr/>
              <a:t>‹#›</a:t>
            </a:fld>
            <a:endParaRPr lang="en-US"/>
          </a:p>
        </p:txBody>
      </p:sp>
      <p:pic>
        <p:nvPicPr>
          <p:cNvPr id="8" name="Picture 7">
            <a:extLst>
              <a:ext uri="{FF2B5EF4-FFF2-40B4-BE49-F238E27FC236}">
                <a16:creationId xmlns:a16="http://schemas.microsoft.com/office/drawing/2014/main" id="{E22B73DE-EBC6-654E-A4FA-8E02B0B069A1}"/>
              </a:ext>
            </a:extLst>
          </p:cNvPr>
          <p:cNvPicPr>
            <a:picLocks noChangeAspect="1"/>
          </p:cNvPicPr>
          <p:nvPr userDrawn="1"/>
        </p:nvPicPr>
        <p:blipFill rotWithShape="1">
          <a:blip r:embed="rId4"/>
          <a:srcRect l="57792" b="38579"/>
          <a:stretch/>
        </p:blipFill>
        <p:spPr>
          <a:xfrm>
            <a:off x="343015" y="6376742"/>
            <a:ext cx="826567" cy="328417"/>
          </a:xfrm>
          <a:prstGeom prst="rect">
            <a:avLst/>
          </a:prstGeom>
        </p:spPr>
      </p:pic>
      <p:sp>
        <p:nvSpPr>
          <p:cNvPr id="9" name="Rectangle 8">
            <a:extLst>
              <a:ext uri="{FF2B5EF4-FFF2-40B4-BE49-F238E27FC236}">
                <a16:creationId xmlns:a16="http://schemas.microsoft.com/office/drawing/2014/main" id="{E03501E6-4C9B-504B-8D3C-761B71D08C68}"/>
              </a:ext>
            </a:extLst>
          </p:cNvPr>
          <p:cNvSpPr/>
          <p:nvPr userDrawn="1"/>
        </p:nvSpPr>
        <p:spPr>
          <a:xfrm>
            <a:off x="0" y="6236275"/>
            <a:ext cx="12192000" cy="75625"/>
          </a:xfrm>
          <a:prstGeom prst="rect">
            <a:avLst/>
          </a:pr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811928B-ABB3-854D-4948-9CA4E12F5D51}"/>
              </a:ext>
            </a:extLst>
          </p:cNvPr>
          <p:cNvSpPr txBox="1"/>
          <p:nvPr userDrawn="1">
            <p:extLst>
              <p:ext uri="{1162E1C5-73C7-4A58-AE30-91384D911F3F}">
                <p184:classification xmlns:p184="http://schemas.microsoft.com/office/powerpoint/2018/4/main" val="ftr"/>
              </p:ext>
            </p:extLst>
          </p:nvPr>
        </p:nvSpPr>
        <p:spPr>
          <a:xfrm>
            <a:off x="63500" y="6642100"/>
            <a:ext cx="796925" cy="152400"/>
          </a:xfrm>
          <a:prstGeom prst="rect">
            <a:avLst/>
          </a:prstGeom>
        </p:spPr>
        <p:txBody>
          <a:bodyPr horzOverflow="overflow" lIns="0" tIns="0" rIns="0" bIns="0">
            <a:spAutoFit/>
          </a:bodyPr>
          <a:lstStyle/>
          <a:p>
            <a:pPr algn="l"/>
            <a:r>
              <a:rPr lang="en-US" sz="1000">
                <a:solidFill>
                  <a:srgbClr val="000000">
                    <a:alpha val="50000"/>
                  </a:srgbClr>
                </a:solidFill>
                <a:latin typeface="Calibri" panose="020F0502020204030204" pitchFamily="34" charset="0"/>
                <a:cs typeface="Calibri" panose="020F0502020204030204" pitchFamily="34" charset="0"/>
              </a:rPr>
              <a:t>CONFIDENTIAL</a:t>
            </a:r>
          </a:p>
        </p:txBody>
      </p:sp>
    </p:spTree>
    <p:extLst>
      <p:ext uri="{BB962C8B-B14F-4D97-AF65-F5344CB8AC3E}">
        <p14:creationId xmlns:p14="http://schemas.microsoft.com/office/powerpoint/2010/main" val="1131550696"/>
      </p:ext>
    </p:extLst>
  </p:cSld>
  <p:clrMap bg1="lt1" tx1="dk1" bg2="lt2" tx2="dk2" accent1="accent1" accent2="accent2" accent3="accent3" accent4="accent4" accent5="accent5" accent6="accent6" hlink="hlink" folHlink="folHlink"/>
  <p:sldLayoutIdLst>
    <p:sldLayoutId id="2147483806" r:id="rId1"/>
    <p:sldLayoutId id="2147483807" r:id="rId2"/>
  </p:sldLayoutIdLst>
  <p:hf hdr="0" ftr="0" dt="0"/>
  <p:txStyles>
    <p:titleStyle>
      <a:lvl1pPr algn="l" defTabSz="914400" rtl="0" eaLnBrk="1" latinLnBrk="0" hangingPunct="1">
        <a:lnSpc>
          <a:spcPct val="90000"/>
        </a:lnSpc>
        <a:spcBef>
          <a:spcPct val="0"/>
        </a:spcBef>
        <a:buNone/>
        <a:defRPr sz="3200" b="1" kern="1200">
          <a:solidFill>
            <a:schemeClr val="bg1"/>
          </a:solidFill>
          <a:latin typeface="Source Sans Pro" panose="020B0503030403020204" pitchFamily="34" charset="77"/>
          <a:ea typeface="+mj-ea"/>
          <a:cs typeface="+mj-cs"/>
        </a:defRPr>
      </a:lvl1pPr>
    </p:titleStyle>
    <p:bodyStyle>
      <a:lvl1pPr marL="0" indent="0" algn="l" defTabSz="914400" rtl="0" eaLnBrk="1" latinLnBrk="0" hangingPunct="1">
        <a:lnSpc>
          <a:spcPct val="100000"/>
        </a:lnSpc>
        <a:spcBef>
          <a:spcPts val="0"/>
        </a:spcBef>
        <a:spcAft>
          <a:spcPts val="1200"/>
        </a:spcAft>
        <a:buClr>
          <a:srgbClr val="835C2F"/>
        </a:buClr>
        <a:buFont typeface="Arial" panose="020B0604020202020204" pitchFamily="34" charset="0"/>
        <a:buNone/>
        <a:defRPr sz="2000" b="0" kern="1200">
          <a:solidFill>
            <a:schemeClr val="tx1"/>
          </a:solidFill>
          <a:latin typeface="Source Sans Pro" panose="020B0503030403020204" pitchFamily="34" charset="77"/>
          <a:ea typeface="+mn-ea"/>
          <a:cs typeface="+mn-cs"/>
        </a:defRPr>
      </a:lvl1pPr>
      <a:lvl2pPr marL="2286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800" kern="1200">
          <a:solidFill>
            <a:schemeClr val="tx1"/>
          </a:solidFill>
          <a:latin typeface="Source Sans Pro" panose="020B0503030403020204" pitchFamily="34" charset="77"/>
          <a:ea typeface="+mn-ea"/>
          <a:cs typeface="+mn-cs"/>
        </a:defRPr>
      </a:lvl2pPr>
      <a:lvl3pPr marL="68580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600" kern="1200">
          <a:solidFill>
            <a:schemeClr val="tx1"/>
          </a:solidFill>
          <a:latin typeface="Source Sans Pro" panose="020B0503030403020204" pitchFamily="34" charset="77"/>
          <a:ea typeface="+mn-ea"/>
          <a:cs typeface="+mn-cs"/>
        </a:defRPr>
      </a:lvl3pPr>
      <a:lvl4pPr marL="96012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400" kern="1200">
          <a:solidFill>
            <a:schemeClr val="tx1"/>
          </a:solidFill>
          <a:latin typeface="Source Sans Pro" panose="020B0503030403020204" pitchFamily="34" charset="77"/>
          <a:ea typeface="+mn-ea"/>
          <a:cs typeface="+mn-cs"/>
        </a:defRPr>
      </a:lvl4pPr>
      <a:lvl5pPr marL="1234440" indent="-228600" algn="l" defTabSz="914400" rtl="0" eaLnBrk="1" latinLnBrk="0" hangingPunct="1">
        <a:lnSpc>
          <a:spcPct val="100000"/>
        </a:lnSpc>
        <a:spcBef>
          <a:spcPts val="0"/>
        </a:spcBef>
        <a:spcAft>
          <a:spcPts val="1200"/>
        </a:spcAft>
        <a:buClr>
          <a:srgbClr val="835C2F"/>
        </a:buClr>
        <a:buFont typeface="Arial" panose="020B0604020202020204" pitchFamily="34" charset="0"/>
        <a:buChar char="•"/>
        <a:defRPr sz="1200" kern="1200">
          <a:solidFill>
            <a:schemeClr val="tx1"/>
          </a:solidFill>
          <a:latin typeface="Source Sans Pro" panose="020B0503030403020204"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3" Type="http://schemas.openxmlformats.org/officeDocument/2006/relationships/hyperlink" Target="https://www.justice.gov/elderjustice/saftatoolkit" TargetMode="External"/><Relationship Id="rId2" Type="http://schemas.openxmlformats.org/officeDocument/2006/relationships/notesSlide" Target="../notesSlides/notesSlide26.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3" Type="http://schemas.openxmlformats.org/officeDocument/2006/relationships/hyperlink" Target="https://www.justice.gov/elderjustice" TargetMode="External"/><Relationship Id="rId2" Type="http://schemas.openxmlformats.org/officeDocument/2006/relationships/notesSlide" Target="../notesSlides/notesSlide30.xml"/><Relationship Id="rId1" Type="http://schemas.openxmlformats.org/officeDocument/2006/relationships/slideLayout" Target="../slideLayouts/slideLayout19.xml"/></Relationships>
</file>

<file path=ppt/slides/_rels/slide34.xml.rels><?xml version="1.0" encoding="UTF-8" standalone="yes"?>
<Relationships xmlns="http://schemas.openxmlformats.org/package/2006/relationships"><Relationship Id="rId8" Type="http://schemas.openxmlformats.org/officeDocument/2006/relationships/hyperlink" Target="https://eagle.usc.edu/wp-content/uploads/2025/10/NCEA-EAGLE-Investigator-Interview-Checklist.pdf" TargetMode="External"/><Relationship Id="rId3" Type="http://schemas.openxmlformats.org/officeDocument/2006/relationships/hyperlink" Target="https://eagle.usc.edu/types-of-abuse/financial-abuse/" TargetMode="External"/><Relationship Id="rId7" Type="http://schemas.openxmlformats.org/officeDocument/2006/relationships/hyperlink" Target="https://eagle.usc.edu/wp-content/uploads/2025/10/NCEA-EAGLE-Interview-Guide-for-Investigators-.pdf" TargetMode="External"/><Relationship Id="rId2" Type="http://schemas.openxmlformats.org/officeDocument/2006/relationships/notesSlide" Target="../notesSlides/notesSlide31.xml"/><Relationship Id="rId1" Type="http://schemas.openxmlformats.org/officeDocument/2006/relationships/slideLayout" Target="../slideLayouts/slideLayout19.xml"/><Relationship Id="rId6" Type="http://schemas.openxmlformats.org/officeDocument/2006/relationships/hyperlink" Target="https://eagle.usc.edu/wp-content/uploads/2025/03/EAGLE_InterviewTips_web_3.20.25-1.pdf" TargetMode="External"/><Relationship Id="rId11" Type="http://schemas.openxmlformats.org/officeDocument/2006/relationships/hyperlink" Target="https://eldercare.acl.gov/home" TargetMode="External"/><Relationship Id="rId5" Type="http://schemas.openxmlformats.org/officeDocument/2006/relationships/hyperlink" Target="https://eagle.usc.edu/evidence-collection-checklist/" TargetMode="External"/><Relationship Id="rId10" Type="http://schemas.openxmlformats.org/officeDocument/2006/relationships/hyperlink" Target="https://eagle.usc.edu/roll-call-videos/" TargetMode="External"/><Relationship Id="rId4" Type="http://schemas.openxmlformats.org/officeDocument/2006/relationships/hyperlink" Target="https://eagle.usc.edu/first-responder-checklist/" TargetMode="External"/><Relationship Id="rId9" Type="http://schemas.openxmlformats.org/officeDocument/2006/relationships/hyperlink" Target="https://eagle.usc.edu/multidisciplinary-team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https://eagle.usc.edu/state-specific-laws/" TargetMode="External"/><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98548BE-13D1-EE47-AF62-99906C6927FA}"/>
              </a:ext>
            </a:extLst>
          </p:cNvPr>
          <p:cNvSpPr/>
          <p:nvPr/>
        </p:nvSpPr>
        <p:spPr>
          <a:xfrm>
            <a:off x="-9940" y="7773"/>
            <a:ext cx="12201940" cy="6861492"/>
          </a:xfrm>
          <a:prstGeom prst="rect">
            <a:avLst/>
          </a:prstGeom>
          <a:solidFill>
            <a:srgbClr val="0F133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3868F287-3B93-0F4D-98CA-072A38A656B9}"/>
              </a:ext>
            </a:extLst>
          </p:cNvPr>
          <p:cNvGrpSpPr/>
          <p:nvPr/>
        </p:nvGrpSpPr>
        <p:grpSpPr>
          <a:xfrm>
            <a:off x="-1" y="4548226"/>
            <a:ext cx="6485824" cy="2293976"/>
            <a:chOff x="-3504930" y="4502150"/>
            <a:chExt cx="8851346" cy="2355850"/>
          </a:xfrm>
        </p:grpSpPr>
        <p:sp>
          <p:nvSpPr>
            <p:cNvPr id="9" name="Round Single Corner Rectangle 7">
              <a:extLst>
                <a:ext uri="{FF2B5EF4-FFF2-40B4-BE49-F238E27FC236}">
                  <a16:creationId xmlns:a16="http://schemas.microsoft.com/office/drawing/2014/main" id="{CFB4057D-92A8-0745-B448-AE61B3CBF311}"/>
                </a:ext>
              </a:extLst>
            </p:cNvPr>
            <p:cNvSpPr/>
            <p:nvPr/>
          </p:nvSpPr>
          <p:spPr>
            <a:xfrm>
              <a:off x="844829" y="4509239"/>
              <a:ext cx="4501587" cy="2348761"/>
            </a:xfrm>
            <a:custGeom>
              <a:avLst/>
              <a:gdLst>
                <a:gd name="connsiteX0" fmla="*/ 0 w 3604591"/>
                <a:gd name="connsiteY0" fmla="*/ 0 h 6858000"/>
                <a:gd name="connsiteX1" fmla="*/ 3003814 w 3604591"/>
                <a:gd name="connsiteY1" fmla="*/ 0 h 6858000"/>
                <a:gd name="connsiteX2" fmla="*/ 3604591 w 3604591"/>
                <a:gd name="connsiteY2" fmla="*/ 600777 h 6858000"/>
                <a:gd name="connsiteX3" fmla="*/ 3604591 w 3604591"/>
                <a:gd name="connsiteY3" fmla="*/ 6858000 h 6858000"/>
                <a:gd name="connsiteX4" fmla="*/ 0 w 3604591"/>
                <a:gd name="connsiteY4" fmla="*/ 6858000 h 6858000"/>
                <a:gd name="connsiteX5" fmla="*/ 0 w 3604591"/>
                <a:gd name="connsiteY5" fmla="*/ 0 h 6858000"/>
                <a:gd name="connsiteX0" fmla="*/ 0 w 8365435"/>
                <a:gd name="connsiteY0" fmla="*/ 0 h 6858000"/>
                <a:gd name="connsiteX1" fmla="*/ 3003814 w 8365435"/>
                <a:gd name="connsiteY1" fmla="*/ 0 h 6858000"/>
                <a:gd name="connsiteX2" fmla="*/ 3604591 w 8365435"/>
                <a:gd name="connsiteY2" fmla="*/ 600777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0 h 6858000"/>
                <a:gd name="connsiteX1" fmla="*/ 3003814 w 8365435"/>
                <a:gd name="connsiteY1" fmla="*/ 0 h 6858000"/>
                <a:gd name="connsiteX2" fmla="*/ 3594652 w 8365435"/>
                <a:gd name="connsiteY2" fmla="*/ 610716 h 6858000"/>
                <a:gd name="connsiteX3" fmla="*/ 8365435 w 8365435"/>
                <a:gd name="connsiteY3" fmla="*/ 6848061 h 6858000"/>
                <a:gd name="connsiteX4" fmla="*/ 0 w 8365435"/>
                <a:gd name="connsiteY4" fmla="*/ 6858000 h 6858000"/>
                <a:gd name="connsiteX5" fmla="*/ 0 w 8365435"/>
                <a:gd name="connsiteY5" fmla="*/ 0 h 6858000"/>
                <a:gd name="connsiteX0" fmla="*/ 0 w 8365435"/>
                <a:gd name="connsiteY0" fmla="*/ 9939 h 6867939"/>
                <a:gd name="connsiteX1" fmla="*/ 2566493 w 8365435"/>
                <a:gd name="connsiteY1" fmla="*/ 0 h 6867939"/>
                <a:gd name="connsiteX2" fmla="*/ 3594652 w 8365435"/>
                <a:gd name="connsiteY2" fmla="*/ 620655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0740 h 6868740"/>
                <a:gd name="connsiteX1" fmla="*/ 2566493 w 8365435"/>
                <a:gd name="connsiteY1" fmla="*/ 801 h 6868740"/>
                <a:gd name="connsiteX2" fmla="*/ 3594652 w 8365435"/>
                <a:gd name="connsiteY2" fmla="*/ 621456 h 6868740"/>
                <a:gd name="connsiteX3" fmla="*/ 8365435 w 8365435"/>
                <a:gd name="connsiteY3" fmla="*/ 6858801 h 6868740"/>
                <a:gd name="connsiteX4" fmla="*/ 0 w 8365435"/>
                <a:gd name="connsiteY4" fmla="*/ 6868740 h 6868740"/>
                <a:gd name="connsiteX5" fmla="*/ 0 w 8365435"/>
                <a:gd name="connsiteY5" fmla="*/ 10740 h 6868740"/>
                <a:gd name="connsiteX0" fmla="*/ 0 w 8365435"/>
                <a:gd name="connsiteY0" fmla="*/ 19841 h 6877841"/>
                <a:gd name="connsiteX1" fmla="*/ 2566493 w 8365435"/>
                <a:gd name="connsiteY1" fmla="*/ 9902 h 6877841"/>
                <a:gd name="connsiteX2" fmla="*/ 3594652 w 8365435"/>
                <a:gd name="connsiteY2" fmla="*/ 630557 h 6877841"/>
                <a:gd name="connsiteX3" fmla="*/ 8365435 w 8365435"/>
                <a:gd name="connsiteY3" fmla="*/ 6867902 h 6877841"/>
                <a:gd name="connsiteX4" fmla="*/ 0 w 8365435"/>
                <a:gd name="connsiteY4" fmla="*/ 6877841 h 6877841"/>
                <a:gd name="connsiteX5" fmla="*/ 0 w 8365435"/>
                <a:gd name="connsiteY5" fmla="*/ 19841 h 6877841"/>
                <a:gd name="connsiteX0" fmla="*/ 0 w 8365435"/>
                <a:gd name="connsiteY0" fmla="*/ 9939 h 6867939"/>
                <a:gd name="connsiteX1" fmla="*/ 2566493 w 8365435"/>
                <a:gd name="connsiteY1" fmla="*/ 0 h 6867939"/>
                <a:gd name="connsiteX2" fmla="*/ 3733800 w 8365435"/>
                <a:gd name="connsiteY2" fmla="*/ 809499 h 6867939"/>
                <a:gd name="connsiteX3" fmla="*/ 8365435 w 8365435"/>
                <a:gd name="connsiteY3" fmla="*/ 6858000 h 6867939"/>
                <a:gd name="connsiteX4" fmla="*/ 0 w 8365435"/>
                <a:gd name="connsiteY4" fmla="*/ 6867939 h 6867939"/>
                <a:gd name="connsiteX5" fmla="*/ 0 w 8365435"/>
                <a:gd name="connsiteY5" fmla="*/ 9939 h 6867939"/>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19878 h 6877878"/>
                <a:gd name="connsiteX1" fmla="*/ 2337893 w 8365435"/>
                <a:gd name="connsiteY1" fmla="*/ 0 h 6877878"/>
                <a:gd name="connsiteX2" fmla="*/ 3733800 w 8365435"/>
                <a:gd name="connsiteY2" fmla="*/ 819438 h 6877878"/>
                <a:gd name="connsiteX3" fmla="*/ 8365435 w 8365435"/>
                <a:gd name="connsiteY3" fmla="*/ 6867939 h 6877878"/>
                <a:gd name="connsiteX4" fmla="*/ 0 w 8365435"/>
                <a:gd name="connsiteY4" fmla="*/ 6877878 h 6877878"/>
                <a:gd name="connsiteX5" fmla="*/ 0 w 8365435"/>
                <a:gd name="connsiteY5" fmla="*/ 19878 h 6877878"/>
                <a:gd name="connsiteX0" fmla="*/ 0 w 8365435"/>
                <a:gd name="connsiteY0" fmla="*/ 20705 h 6878705"/>
                <a:gd name="connsiteX1" fmla="*/ 2337893 w 8365435"/>
                <a:gd name="connsiteY1" fmla="*/ 827 h 6878705"/>
                <a:gd name="connsiteX2" fmla="*/ 3733800 w 8365435"/>
                <a:gd name="connsiteY2" fmla="*/ 820265 h 6878705"/>
                <a:gd name="connsiteX3" fmla="*/ 8365435 w 8365435"/>
                <a:gd name="connsiteY3" fmla="*/ 6868766 h 6878705"/>
                <a:gd name="connsiteX4" fmla="*/ 0 w 8365435"/>
                <a:gd name="connsiteY4" fmla="*/ 6878705 h 6878705"/>
                <a:gd name="connsiteX5" fmla="*/ 0 w 8365435"/>
                <a:gd name="connsiteY5" fmla="*/ 20705 h 6878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365435" h="6878705">
                  <a:moveTo>
                    <a:pt x="0" y="20705"/>
                  </a:moveTo>
                  <a:lnTo>
                    <a:pt x="2337893" y="827"/>
                  </a:lnTo>
                  <a:cubicBezTo>
                    <a:pt x="2957928" y="827"/>
                    <a:pt x="3008243" y="-58188"/>
                    <a:pt x="3733800" y="820265"/>
                  </a:cubicBezTo>
                  <a:lnTo>
                    <a:pt x="8365435" y="6868766"/>
                  </a:lnTo>
                  <a:lnTo>
                    <a:pt x="0" y="6878705"/>
                  </a:lnTo>
                  <a:lnTo>
                    <a:pt x="0" y="20705"/>
                  </a:lnTo>
                  <a:close/>
                </a:path>
              </a:pathLst>
            </a:cu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01B3599-5EF1-B847-BB63-6F2C7E5633BE}"/>
                </a:ext>
              </a:extLst>
            </p:cNvPr>
            <p:cNvSpPr/>
            <p:nvPr/>
          </p:nvSpPr>
          <p:spPr>
            <a:xfrm>
              <a:off x="-3504930" y="4502150"/>
              <a:ext cx="4576703" cy="2338952"/>
            </a:xfrm>
            <a:prstGeom prst="rect">
              <a:avLst/>
            </a:prstGeom>
            <a:solidFill>
              <a:srgbClr val="835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2" name="TextBox 11">
            <a:extLst>
              <a:ext uri="{FF2B5EF4-FFF2-40B4-BE49-F238E27FC236}">
                <a16:creationId xmlns:a16="http://schemas.microsoft.com/office/drawing/2014/main" id="{695521A6-7513-054B-9414-737D402264DC}"/>
              </a:ext>
            </a:extLst>
          </p:cNvPr>
          <p:cNvSpPr txBox="1"/>
          <p:nvPr/>
        </p:nvSpPr>
        <p:spPr>
          <a:xfrm>
            <a:off x="424040" y="1504177"/>
            <a:ext cx="8582358" cy="2862322"/>
          </a:xfrm>
          <a:prstGeom prst="rect">
            <a:avLst/>
          </a:prstGeom>
          <a:noFill/>
        </p:spPr>
        <p:txBody>
          <a:bodyPr wrap="square" lIns="91440" tIns="45720" rIns="91440" bIns="45720" rtlCol="0" anchor="t">
            <a:spAutoFit/>
          </a:bodyPr>
          <a:lstStyle/>
          <a:p>
            <a:r>
              <a:rPr lang="en-US" sz="6000" b="1" dirty="0">
                <a:solidFill>
                  <a:schemeClr val="bg1"/>
                </a:solidFill>
                <a:latin typeface="Source Sans Pro"/>
                <a:ea typeface="Source Sans Pro"/>
              </a:rPr>
              <a:t>Investigating Elder Financial Exploitation by Trusted Others</a:t>
            </a:r>
            <a:endParaRPr lang="en-US" sz="6000" dirty="0">
              <a:solidFill>
                <a:schemeClr val="bg1"/>
              </a:solidFill>
            </a:endParaRPr>
          </a:p>
        </p:txBody>
      </p:sp>
      <p:pic>
        <p:nvPicPr>
          <p:cNvPr id="7" name="Picture 6" descr="A black and white logo&#10;&#10;Description automatically generated with medium confidence">
            <a:extLst>
              <a:ext uri="{FF2B5EF4-FFF2-40B4-BE49-F238E27FC236}">
                <a16:creationId xmlns:a16="http://schemas.microsoft.com/office/drawing/2014/main" id="{387AD21E-34CB-9041-8B7F-7B6CFC45BE55}"/>
              </a:ext>
            </a:extLst>
          </p:cNvPr>
          <p:cNvPicPr>
            <a:picLocks noChangeAspect="1"/>
          </p:cNvPicPr>
          <p:nvPr/>
        </p:nvPicPr>
        <p:blipFill>
          <a:blip r:embed="rId3"/>
          <a:stretch>
            <a:fillRect/>
          </a:stretch>
        </p:blipFill>
        <p:spPr>
          <a:xfrm>
            <a:off x="439447" y="550878"/>
            <a:ext cx="3045691" cy="738066"/>
          </a:xfrm>
          <a:prstGeom prst="rect">
            <a:avLst/>
          </a:prstGeom>
        </p:spPr>
      </p:pic>
      <p:sp>
        <p:nvSpPr>
          <p:cNvPr id="30" name="Rectangle 29">
            <a:extLst>
              <a:ext uri="{FF2B5EF4-FFF2-40B4-BE49-F238E27FC236}">
                <a16:creationId xmlns:a16="http://schemas.microsoft.com/office/drawing/2014/main" id="{B1C1E545-6DE6-714A-AEA7-B9A71B517647}"/>
              </a:ext>
            </a:extLst>
          </p:cNvPr>
          <p:cNvSpPr/>
          <p:nvPr/>
        </p:nvSpPr>
        <p:spPr>
          <a:xfrm>
            <a:off x="-1" y="6236275"/>
            <a:ext cx="12453257" cy="48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4">
            <a:extLst>
              <a:ext uri="{FF2B5EF4-FFF2-40B4-BE49-F238E27FC236}">
                <a16:creationId xmlns:a16="http://schemas.microsoft.com/office/drawing/2014/main" id="{6675E359-80D1-465C-922E-8EA5CE1925BD}"/>
              </a:ext>
            </a:extLst>
          </p:cNvPr>
          <p:cNvSpPr txBox="1">
            <a:spLocks/>
          </p:cNvSpPr>
          <p:nvPr/>
        </p:nvSpPr>
        <p:spPr>
          <a:xfrm>
            <a:off x="9865" y="4195483"/>
            <a:ext cx="4069819" cy="2447364"/>
          </a:xfrm>
          <a:prstGeom prst="rect">
            <a:avLst/>
          </a:prstGeom>
        </p:spPr>
        <p:txBody>
          <a:bodyPr vert="horz" lIns="91440" tIns="45720" rIns="91440" bIns="0" rtlCol="0" anchor="b">
            <a:noAutofit/>
          </a:bodyPr>
          <a:lstStyle>
            <a:lvl1pPr algn="l" defTabSz="914400" rtl="0" eaLnBrk="1" latinLnBrk="0" hangingPunct="1">
              <a:lnSpc>
                <a:spcPct val="90000"/>
              </a:lnSpc>
              <a:spcBef>
                <a:spcPct val="0"/>
              </a:spcBef>
              <a:buNone/>
              <a:defRPr lang="en-IN" sz="4300" b="1" kern="1200">
                <a:solidFill>
                  <a:schemeClr val="accent1"/>
                </a:solidFill>
                <a:latin typeface="+mj-lt"/>
                <a:ea typeface="+mj-ea"/>
                <a:cs typeface="+mj-cs"/>
              </a:defRPr>
            </a:lvl1pPr>
          </a:lstStyle>
          <a:p>
            <a:endParaRPr lang="en-US" sz="1400" dirty="0">
              <a:solidFill>
                <a:schemeClr val="bg1"/>
              </a:solidFill>
              <a:latin typeface="Source Sans Pro"/>
              <a:ea typeface="Source Sans Pro"/>
              <a:cs typeface="Calibri"/>
            </a:endParaRPr>
          </a:p>
          <a:p>
            <a:endParaRPr lang="en-US" sz="1200" dirty="0">
              <a:solidFill>
                <a:schemeClr val="bg1"/>
              </a:solidFill>
              <a:latin typeface="Source Sans Pro"/>
              <a:ea typeface="Source Sans Pro"/>
              <a:cs typeface="Calibri"/>
            </a:endParaRPr>
          </a:p>
          <a:p>
            <a:endParaRPr lang="en-US" sz="1100" b="0" dirty="0">
              <a:solidFill>
                <a:schemeClr val="bg1"/>
              </a:solidFill>
              <a:latin typeface="Source Sans Pro"/>
              <a:ea typeface="Source Sans Pro"/>
              <a:cs typeface="Calibri"/>
            </a:endParaRPr>
          </a:p>
          <a:p>
            <a:endParaRPr lang="en-US" sz="1100" dirty="0">
              <a:solidFill>
                <a:schemeClr val="bg1"/>
              </a:solidFill>
            </a:endParaRPr>
          </a:p>
        </p:txBody>
      </p:sp>
      <p:pic>
        <p:nvPicPr>
          <p:cNvPr id="2" name="Picture 1" descr="A person in a uniform talking to a police officer&#10;&#10;Description automatically generated with low confidence">
            <a:extLst>
              <a:ext uri="{FF2B5EF4-FFF2-40B4-BE49-F238E27FC236}">
                <a16:creationId xmlns:a16="http://schemas.microsoft.com/office/drawing/2014/main" id="{E014DF45-742D-DCCB-6E4C-7A16B748043E}"/>
              </a:ext>
            </a:extLst>
          </p:cNvPr>
          <p:cNvPicPr>
            <a:picLocks noChangeAspect="1"/>
          </p:cNvPicPr>
          <p:nvPr/>
        </p:nvPicPr>
        <p:blipFill rotWithShape="1">
          <a:blip r:embed="rId4"/>
          <a:srcRect l="-1238" t="415" r="40291" b="-830"/>
          <a:stretch/>
        </p:blipFill>
        <p:spPr>
          <a:xfrm>
            <a:off x="7994073" y="0"/>
            <a:ext cx="4207793" cy="6981541"/>
          </a:xfrm>
          <a:prstGeom prst="rect">
            <a:avLst/>
          </a:prstGeom>
        </p:spPr>
      </p:pic>
    </p:spTree>
    <p:extLst>
      <p:ext uri="{BB962C8B-B14F-4D97-AF65-F5344CB8AC3E}">
        <p14:creationId xmlns:p14="http://schemas.microsoft.com/office/powerpoint/2010/main" val="614867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A61CD-8301-70E9-70E1-0D51117520A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7AB5525-9511-ADA4-911C-29D09157426D}"/>
              </a:ext>
            </a:extLst>
          </p:cNvPr>
          <p:cNvSpPr>
            <a:spLocks noGrp="1"/>
          </p:cNvSpPr>
          <p:nvPr>
            <p:ph type="title"/>
          </p:nvPr>
        </p:nvSpPr>
        <p:spPr>
          <a:xfrm>
            <a:off x="410816" y="276135"/>
            <a:ext cx="11330610" cy="666474"/>
          </a:xfrm>
        </p:spPr>
        <p:txBody>
          <a:bodyPr>
            <a:normAutofit fontScale="90000"/>
          </a:bodyPr>
          <a:lstStyle/>
          <a:p>
            <a:r>
              <a:rPr lang="en-US" sz="4900" dirty="0">
                <a:solidFill>
                  <a:schemeClr val="bg1"/>
                </a:solidFill>
                <a:latin typeface="Source Sans Pro" panose="020B0503030403020204" pitchFamily="34" charset="0"/>
                <a:ea typeface="Source Sans Pro" panose="020B0503030403020204" pitchFamily="34" charset="0"/>
              </a:rPr>
              <a:t>Elder Financial Exploitation: Methods</a:t>
            </a:r>
            <a:endParaRPr lang="en-US" dirty="0">
              <a:solidFill>
                <a:schemeClr val="bg1"/>
              </a:solidFill>
            </a:endParaRPr>
          </a:p>
        </p:txBody>
      </p:sp>
      <p:sp>
        <p:nvSpPr>
          <p:cNvPr id="4" name="Text Placeholder 3">
            <a:extLst>
              <a:ext uri="{FF2B5EF4-FFF2-40B4-BE49-F238E27FC236}">
                <a16:creationId xmlns:a16="http://schemas.microsoft.com/office/drawing/2014/main" id="{30445C44-D5B8-3060-E774-C4F63474BBA8}"/>
              </a:ext>
            </a:extLst>
          </p:cNvPr>
          <p:cNvSpPr>
            <a:spLocks noGrp="1"/>
          </p:cNvSpPr>
          <p:nvPr>
            <p:ph type="body" idx="1"/>
          </p:nvPr>
        </p:nvSpPr>
        <p:spPr>
          <a:xfrm>
            <a:off x="410816" y="1475266"/>
            <a:ext cx="11330610" cy="5382733"/>
          </a:xfrm>
        </p:spPr>
        <p:txBody>
          <a:bodyPr>
            <a:normAutofit fontScale="62500" lnSpcReduction="20000"/>
          </a:bodyPr>
          <a:lstStyle/>
          <a:p>
            <a:pPr marL="342900" lvl="0" indent="-342900">
              <a:buFont typeface="Arial" panose="020B0604020202020204" pitchFamily="34" charset="0"/>
              <a:buChar char="•"/>
            </a:pPr>
            <a:r>
              <a:rPr lang="en-US" altLang="en-US" sz="3800" b="1" dirty="0">
                <a:solidFill>
                  <a:srgbClr val="001D35"/>
                </a:solidFill>
                <a:latin typeface="Source Sans Pro" panose="020B0503030403020204" pitchFamily="34" charset="0"/>
                <a:ea typeface="Source Sans Pro" panose="020B0503030403020204" pitchFamily="34" charset="0"/>
              </a:rPr>
              <a:t>Taking</a:t>
            </a:r>
            <a:r>
              <a:rPr lang="en-US" altLang="en-US" sz="3800" dirty="0">
                <a:solidFill>
                  <a:srgbClr val="001D35"/>
                </a:solidFill>
                <a:latin typeface="Source Sans Pro" panose="020B0503030403020204" pitchFamily="34" charset="0"/>
                <a:ea typeface="Source Sans Pro" panose="020B0503030403020204" pitchFamily="34" charset="0"/>
              </a:rPr>
              <a:t>: physically taking property, credit cards, checks, or cash without victim’s permission or when victim lacks capacity to consent</a:t>
            </a:r>
          </a:p>
          <a:p>
            <a:pPr marL="342900" lvl="0" indent="-342900">
              <a:buFont typeface="Arial" panose="020B0604020202020204" pitchFamily="34" charset="0"/>
              <a:buChar char="•"/>
            </a:pPr>
            <a:r>
              <a:rPr lang="en-US" altLang="en-US" sz="3800" b="1" dirty="0">
                <a:solidFill>
                  <a:srgbClr val="001D35"/>
                </a:solidFill>
                <a:latin typeface="Source Sans Pro" panose="020B0503030403020204" pitchFamily="34" charset="0"/>
                <a:ea typeface="Source Sans Pro" panose="020B0503030403020204" pitchFamily="34" charset="0"/>
              </a:rPr>
              <a:t>Duress or Coercion</a:t>
            </a:r>
            <a:r>
              <a:rPr lang="en-US" altLang="en-US" sz="3800" dirty="0">
                <a:solidFill>
                  <a:srgbClr val="001D35"/>
                </a:solidFill>
                <a:latin typeface="Source Sans Pro" panose="020B0503030403020204" pitchFamily="34" charset="0"/>
                <a:ea typeface="Source Sans Pro" panose="020B0503030403020204" pitchFamily="34" charset="0"/>
              </a:rPr>
              <a:t>: forcing or pressuring a victim to transfer their assets against their will</a:t>
            </a:r>
          </a:p>
          <a:p>
            <a:pPr marL="342900" indent="-342900">
              <a:buFont typeface="Arial" panose="020B0604020202020204" pitchFamily="34" charset="0"/>
              <a:buChar char="•"/>
            </a:pPr>
            <a:r>
              <a:rPr lang="en-US" altLang="en-US" sz="3800" b="1" dirty="0">
                <a:solidFill>
                  <a:srgbClr val="001D35"/>
                </a:solidFill>
                <a:latin typeface="Source Sans Pro" panose="020B0503030403020204" pitchFamily="34" charset="0"/>
                <a:ea typeface="Source Sans Pro" panose="020B0503030403020204" pitchFamily="34" charset="0"/>
              </a:rPr>
              <a:t>Deception or Fraud</a:t>
            </a:r>
            <a:r>
              <a:rPr lang="en-US" altLang="en-US" sz="3800" dirty="0">
                <a:solidFill>
                  <a:srgbClr val="001D35"/>
                </a:solidFill>
                <a:latin typeface="Source Sans Pro" panose="020B0503030403020204" pitchFamily="34" charset="0"/>
                <a:ea typeface="Source Sans Pro" panose="020B0503030403020204" pitchFamily="34" charset="0"/>
              </a:rPr>
              <a:t>: using lies or trickery to convince a victim to hand over assets or sign documents resulting in the transfer of assets to the suspect</a:t>
            </a:r>
          </a:p>
          <a:p>
            <a:pPr marL="342900" indent="-342900">
              <a:buFont typeface="Arial" panose="020B0604020202020204" pitchFamily="34" charset="0"/>
              <a:buChar char="•"/>
            </a:pPr>
            <a:r>
              <a:rPr lang="en-US" altLang="en-US" sz="3800" b="1" dirty="0">
                <a:solidFill>
                  <a:srgbClr val="001D35"/>
                </a:solidFill>
                <a:latin typeface="Source Sans Pro" panose="020B0503030403020204" pitchFamily="34" charset="0"/>
                <a:ea typeface="Source Sans Pro" panose="020B0503030403020204" pitchFamily="34" charset="0"/>
              </a:rPr>
              <a:t>Abuse of Fiduciary Duty (Embezzlement)</a:t>
            </a:r>
            <a:r>
              <a:rPr lang="en-US" altLang="en-US" sz="3800" dirty="0">
                <a:solidFill>
                  <a:srgbClr val="001D35"/>
                </a:solidFill>
                <a:latin typeface="Source Sans Pro" panose="020B0503030403020204" pitchFamily="34" charset="0"/>
                <a:ea typeface="Source Sans Pro" panose="020B0503030403020204" pitchFamily="34" charset="0"/>
              </a:rPr>
              <a:t>: agent under a power of attorney, guardian, conservator, or other with fiduciary duty to victim using victim’s assets for their own, rather than the victim’s, benefit</a:t>
            </a:r>
          </a:p>
          <a:p>
            <a:pPr marL="342900" indent="-342900">
              <a:buFont typeface="Arial" panose="020B0604020202020204" pitchFamily="34" charset="0"/>
              <a:buChar char="•"/>
            </a:pPr>
            <a:r>
              <a:rPr lang="en-US" altLang="en-US" sz="3800" b="1" dirty="0">
                <a:solidFill>
                  <a:srgbClr val="001D35"/>
                </a:solidFill>
                <a:latin typeface="Source Sans Pro" panose="020B0503030403020204" pitchFamily="34" charset="0"/>
                <a:ea typeface="Source Sans Pro" panose="020B0503030403020204" pitchFamily="34" charset="0"/>
              </a:rPr>
              <a:t>Undue Influence: </a:t>
            </a:r>
            <a:r>
              <a:rPr lang="en-US" altLang="en-US" sz="3800" dirty="0">
                <a:solidFill>
                  <a:srgbClr val="001D35"/>
                </a:solidFill>
                <a:latin typeface="Source Sans Pro" panose="020B0503030403020204" pitchFamily="34" charset="0"/>
                <a:ea typeface="Source Sans Pro" panose="020B0503030403020204" pitchFamily="34" charset="0"/>
              </a:rPr>
              <a:t>g</a:t>
            </a:r>
            <a:r>
              <a:rPr lang="en-US" sz="3800" dirty="0">
                <a:latin typeface="Source Sans Pro" panose="020B0503030403020204" pitchFamily="34" charset="0"/>
                <a:ea typeface="Source Sans Pro" panose="020B0503030403020204" pitchFamily="34" charset="0"/>
              </a:rPr>
              <a:t>aining psychological control over a victim’s decision-making in order to access their assets</a:t>
            </a:r>
          </a:p>
          <a:p>
            <a:br>
              <a:rPr lang="en-US" dirty="0"/>
            </a:br>
            <a:endParaRPr lang="en-US" dirty="0"/>
          </a:p>
        </p:txBody>
      </p:sp>
    </p:spTree>
    <p:extLst>
      <p:ext uri="{BB962C8B-B14F-4D97-AF65-F5344CB8AC3E}">
        <p14:creationId xmlns:p14="http://schemas.microsoft.com/office/powerpoint/2010/main" val="423583826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DF3914C-0914-78C9-4C70-14262CD9D917}"/>
              </a:ext>
            </a:extLst>
          </p:cNvPr>
          <p:cNvSpPr>
            <a:spLocks noGrp="1"/>
          </p:cNvSpPr>
          <p:nvPr>
            <p:ph type="sldNum" sz="quarter" idx="2"/>
          </p:nvPr>
        </p:nvSpPr>
        <p:spPr/>
        <p:txBody>
          <a:bodyPr/>
          <a:lstStyle/>
          <a:p>
            <a:fld id="{86CB4B4D-7CA3-9044-876B-883B54F8677D}" type="slidenum">
              <a:rPr lang="en-US" smtClean="0"/>
              <a:t>11</a:t>
            </a:fld>
            <a:endParaRPr lang="en-US"/>
          </a:p>
        </p:txBody>
      </p:sp>
      <p:sp>
        <p:nvSpPr>
          <p:cNvPr id="3" name="Title 2">
            <a:extLst>
              <a:ext uri="{FF2B5EF4-FFF2-40B4-BE49-F238E27FC236}">
                <a16:creationId xmlns:a16="http://schemas.microsoft.com/office/drawing/2014/main" id="{AE0971E5-52F6-5BE7-1581-9DDCA785BA74}"/>
              </a:ext>
            </a:extLst>
          </p:cNvPr>
          <p:cNvSpPr>
            <a:spLocks noGrp="1"/>
          </p:cNvSpPr>
          <p:nvPr>
            <p:ph type="title"/>
          </p:nvPr>
        </p:nvSpPr>
        <p:spPr>
          <a:xfrm>
            <a:off x="228925" y="16725"/>
            <a:ext cx="12066658" cy="666474"/>
          </a:xfrm>
        </p:spPr>
        <p:txBody>
          <a:bodyPr>
            <a:noAutofit/>
          </a:bodyPr>
          <a:lstStyle/>
          <a:p>
            <a:r>
              <a:rPr lang="en-US" sz="4400" dirty="0">
                <a:solidFill>
                  <a:schemeClr val="bg1"/>
                </a:solidFill>
              </a:rPr>
              <a:t>Elder Financial Exploitation: </a:t>
            </a:r>
            <a:br>
              <a:rPr lang="en-US" sz="4400" dirty="0">
                <a:solidFill>
                  <a:schemeClr val="bg1"/>
                </a:solidFill>
              </a:rPr>
            </a:br>
            <a:r>
              <a:rPr lang="en-US" sz="4400" dirty="0">
                <a:solidFill>
                  <a:schemeClr val="bg1"/>
                </a:solidFill>
              </a:rPr>
              <a:t>Common Defenses</a:t>
            </a:r>
          </a:p>
        </p:txBody>
      </p:sp>
      <p:sp>
        <p:nvSpPr>
          <p:cNvPr id="4" name="Text Placeholder 3">
            <a:extLst>
              <a:ext uri="{FF2B5EF4-FFF2-40B4-BE49-F238E27FC236}">
                <a16:creationId xmlns:a16="http://schemas.microsoft.com/office/drawing/2014/main" id="{4F4A8111-B863-849B-C326-556A0DDEAA99}"/>
              </a:ext>
            </a:extLst>
          </p:cNvPr>
          <p:cNvSpPr>
            <a:spLocks noGrp="1"/>
          </p:cNvSpPr>
          <p:nvPr>
            <p:ph type="body" idx="1"/>
          </p:nvPr>
        </p:nvSpPr>
        <p:spPr/>
        <p:txBody>
          <a:bodyPr>
            <a:normAutofit/>
          </a:bodyPr>
          <a:lstStyle/>
          <a:p>
            <a:pPr marL="342900" indent="-342900">
              <a:buFont typeface="Arial" panose="020B0604020202020204" pitchFamily="34" charset="0"/>
              <a:buChar char="•"/>
            </a:pPr>
            <a:r>
              <a:rPr lang="en-US" sz="2400" b="1" dirty="0"/>
              <a:t>Consent – Raised in most elder financial exploitation cases</a:t>
            </a:r>
          </a:p>
          <a:p>
            <a:pPr marL="596900" lvl="1" indent="-342900">
              <a:buFont typeface="Arial" panose="020B0604020202020204" pitchFamily="34" charset="0"/>
              <a:buChar char="•"/>
            </a:pPr>
            <a:r>
              <a:rPr lang="en-US" sz="2400" b="1" u="sng" dirty="0"/>
              <a:t>Versions of the consent defense:</a:t>
            </a:r>
          </a:p>
          <a:p>
            <a:pPr marL="1085850" lvl="2" indent="-342900">
              <a:buFont typeface="Arial" panose="020B0604020202020204" pitchFamily="34" charset="0"/>
              <a:buChar char="•"/>
            </a:pPr>
            <a:r>
              <a:rPr lang="en-US" sz="2400" b="1" dirty="0"/>
              <a:t>Gift</a:t>
            </a:r>
            <a:r>
              <a:rPr lang="en-US" sz="2400" dirty="0"/>
              <a:t> - </a:t>
            </a:r>
            <a:r>
              <a:rPr lang="en-US" sz="2400" i="1" dirty="0"/>
              <a:t>She wanted me to have the money. I was the only one she cared about.</a:t>
            </a:r>
          </a:p>
          <a:p>
            <a:pPr marL="1085850" lvl="2" indent="-342900">
              <a:buFont typeface="Arial" panose="020B0604020202020204" pitchFamily="34" charset="0"/>
              <a:buChar char="•"/>
            </a:pPr>
            <a:r>
              <a:rPr lang="en-US" sz="2400" b="1" dirty="0"/>
              <a:t>Loan</a:t>
            </a:r>
            <a:r>
              <a:rPr lang="en-US" sz="2400" dirty="0"/>
              <a:t> – </a:t>
            </a:r>
            <a:r>
              <a:rPr lang="en-US" sz="2400" i="1" dirty="0"/>
              <a:t>He lent me the money. I would have paid him back if the police hadn’t gotten involved.</a:t>
            </a:r>
          </a:p>
          <a:p>
            <a:pPr marL="1085850" lvl="2" indent="-342900">
              <a:buFont typeface="Arial" panose="020B0604020202020204" pitchFamily="34" charset="0"/>
              <a:buChar char="•"/>
            </a:pPr>
            <a:r>
              <a:rPr lang="en-US" sz="2400" b="1" dirty="0"/>
              <a:t>Investment</a:t>
            </a:r>
            <a:r>
              <a:rPr lang="en-US" sz="2400" dirty="0"/>
              <a:t> – </a:t>
            </a:r>
            <a:r>
              <a:rPr lang="en-US" sz="2400" i="1" dirty="0"/>
              <a:t>She wanted to invest in my business; or she wanted me to invest her money for her.</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539088885"/>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743B0D4-1C99-5D6C-06C7-85289D5BC7A3}"/>
              </a:ext>
            </a:extLst>
          </p:cNvPr>
          <p:cNvSpPr>
            <a:spLocks noGrp="1"/>
          </p:cNvSpPr>
          <p:nvPr>
            <p:ph type="sldNum" sz="quarter" idx="2"/>
          </p:nvPr>
        </p:nvSpPr>
        <p:spPr/>
        <p:txBody>
          <a:bodyPr/>
          <a:lstStyle/>
          <a:p>
            <a:fld id="{86CB4B4D-7CA3-9044-876B-883B54F8677D}" type="slidenum">
              <a:rPr lang="en-US" smtClean="0"/>
              <a:t>12</a:t>
            </a:fld>
            <a:endParaRPr lang="en-US"/>
          </a:p>
        </p:txBody>
      </p:sp>
      <p:sp>
        <p:nvSpPr>
          <p:cNvPr id="3" name="Title 2">
            <a:extLst>
              <a:ext uri="{FF2B5EF4-FFF2-40B4-BE49-F238E27FC236}">
                <a16:creationId xmlns:a16="http://schemas.microsoft.com/office/drawing/2014/main" id="{6DA9712E-AE2A-BEAB-CAE2-652FFADB1B05}"/>
              </a:ext>
            </a:extLst>
          </p:cNvPr>
          <p:cNvSpPr>
            <a:spLocks noGrp="1"/>
          </p:cNvSpPr>
          <p:nvPr>
            <p:ph type="title"/>
          </p:nvPr>
        </p:nvSpPr>
        <p:spPr>
          <a:xfrm>
            <a:off x="430695" y="347799"/>
            <a:ext cx="11330610" cy="666474"/>
          </a:xfrm>
        </p:spPr>
        <p:txBody>
          <a:bodyPr>
            <a:noAutofit/>
          </a:bodyPr>
          <a:lstStyle/>
          <a:p>
            <a:r>
              <a:rPr lang="en-US" sz="4400" dirty="0">
                <a:solidFill>
                  <a:schemeClr val="bg1"/>
                </a:solidFill>
              </a:rPr>
              <a:t>Consent</a:t>
            </a:r>
          </a:p>
        </p:txBody>
      </p:sp>
      <p:sp>
        <p:nvSpPr>
          <p:cNvPr id="4" name="Text Placeholder 3">
            <a:extLst>
              <a:ext uri="{FF2B5EF4-FFF2-40B4-BE49-F238E27FC236}">
                <a16:creationId xmlns:a16="http://schemas.microsoft.com/office/drawing/2014/main" id="{D63215A9-75A7-3994-865D-A8E7757DD071}"/>
              </a:ext>
            </a:extLst>
          </p:cNvPr>
          <p:cNvSpPr>
            <a:spLocks noGrp="1"/>
          </p:cNvSpPr>
          <p:nvPr>
            <p:ph type="body" idx="1"/>
          </p:nvPr>
        </p:nvSpPr>
        <p:spPr>
          <a:xfrm>
            <a:off x="516594" y="1323833"/>
            <a:ext cx="11330610" cy="5349700"/>
          </a:xfrm>
        </p:spPr>
        <p:txBody>
          <a:bodyPr>
            <a:normAutofit fontScale="92500" lnSpcReduction="20000"/>
          </a:bodyPr>
          <a:lstStyle/>
          <a:p>
            <a:pPr marL="0" lvl="1" indent="0">
              <a:lnSpc>
                <a:spcPct val="120000"/>
              </a:lnSpc>
              <a:spcBef>
                <a:spcPts val="0"/>
              </a:spcBef>
              <a:spcAft>
                <a:spcPts val="0"/>
              </a:spcAft>
              <a:buNone/>
            </a:pPr>
            <a:endParaRPr lang="en-US" sz="3000" dirty="0">
              <a:latin typeface="Source Sans Pro" panose="020B0503030403020204" pitchFamily="34" charset="0"/>
              <a:ea typeface="Source Sans Pro" panose="020B0503030403020204" pitchFamily="34" charset="0"/>
            </a:endParaRPr>
          </a:p>
          <a:p>
            <a:pPr marL="0" lvl="1" indent="0">
              <a:lnSpc>
                <a:spcPct val="120000"/>
              </a:lnSpc>
              <a:spcBef>
                <a:spcPts val="0"/>
              </a:spcBef>
              <a:spcAft>
                <a:spcPts val="0"/>
              </a:spcAft>
              <a:buNone/>
            </a:pPr>
            <a:r>
              <a:rPr lang="en-US" sz="3000" dirty="0">
                <a:latin typeface="Source Sans Pro" panose="020B0503030403020204" pitchFamily="34" charset="0"/>
                <a:ea typeface="Source Sans Pro" panose="020B0503030403020204" pitchFamily="34" charset="0"/>
              </a:rPr>
              <a:t>To be valid, consent must be:</a:t>
            </a:r>
          </a:p>
          <a:p>
            <a:pPr marL="0" lvl="1" indent="0">
              <a:lnSpc>
                <a:spcPct val="120000"/>
              </a:lnSpc>
              <a:spcBef>
                <a:spcPts val="0"/>
              </a:spcBef>
              <a:spcAft>
                <a:spcPts val="0"/>
              </a:spcAft>
              <a:buNone/>
            </a:pPr>
            <a:endParaRPr lang="en-US" sz="3000" dirty="0">
              <a:latin typeface="Source Sans Pro" panose="020B0503030403020204" pitchFamily="34" charset="0"/>
              <a:ea typeface="Source Sans Pro" panose="020B0503030403020204" pitchFamily="34" charset="0"/>
            </a:endParaRPr>
          </a:p>
          <a:p>
            <a:pPr lvl="1" indent="0" fontAlgn="ctr">
              <a:lnSpc>
                <a:spcPct val="120000"/>
              </a:lnSpc>
              <a:spcBef>
                <a:spcPts val="0"/>
              </a:spcBef>
              <a:spcAft>
                <a:spcPts val="0"/>
              </a:spcAft>
              <a:buNone/>
            </a:pPr>
            <a:r>
              <a:rPr lang="en-US" sz="3000" b="1" dirty="0">
                <a:solidFill>
                  <a:schemeClr val="tx1"/>
                </a:solidFill>
                <a:latin typeface="Source Sans Pro" panose="020B0503030403020204" pitchFamily="34" charset="0"/>
                <a:ea typeface="Source Sans Pro" panose="020B0503030403020204" pitchFamily="34" charset="0"/>
              </a:rPr>
              <a:t>Voluntary:</a:t>
            </a:r>
            <a:r>
              <a:rPr lang="en-US" sz="3000" dirty="0">
                <a:solidFill>
                  <a:schemeClr val="tx1"/>
                </a:solidFill>
                <a:latin typeface="Source Sans Pro" panose="020B0503030403020204" pitchFamily="34" charset="0"/>
                <a:ea typeface="Source Sans Pro" panose="020B0503030403020204" pitchFamily="34" charset="0"/>
              </a:rPr>
              <a:t> The consent cannot be given under duress, or in response to force or threat. </a:t>
            </a:r>
          </a:p>
          <a:p>
            <a:pPr lvl="1" indent="0" fontAlgn="ctr">
              <a:lnSpc>
                <a:spcPct val="120000"/>
              </a:lnSpc>
              <a:spcBef>
                <a:spcPts val="0"/>
              </a:spcBef>
              <a:spcAft>
                <a:spcPts val="0"/>
              </a:spcAft>
              <a:buNone/>
            </a:pPr>
            <a:r>
              <a:rPr lang="en-US" sz="3000" b="1" dirty="0">
                <a:solidFill>
                  <a:schemeClr val="tx1"/>
                </a:solidFill>
                <a:latin typeface="Source Sans Pro" panose="020B0503030403020204" pitchFamily="34" charset="0"/>
                <a:ea typeface="Source Sans Pro" panose="020B0503030403020204" pitchFamily="34" charset="0"/>
              </a:rPr>
              <a:t>Informed:</a:t>
            </a:r>
            <a:r>
              <a:rPr lang="en-US" sz="3000" dirty="0">
                <a:solidFill>
                  <a:schemeClr val="tx1"/>
                </a:solidFill>
                <a:latin typeface="Source Sans Pro" panose="020B0503030403020204" pitchFamily="34" charset="0"/>
                <a:ea typeface="Source Sans Pro" panose="020B0503030403020204" pitchFamily="34" charset="0"/>
              </a:rPr>
              <a:t> The older adult must be fully aware of the true nature of what they are agreeing to. </a:t>
            </a:r>
          </a:p>
          <a:p>
            <a:pPr lvl="1" indent="0">
              <a:lnSpc>
                <a:spcPct val="120000"/>
              </a:lnSpc>
              <a:spcBef>
                <a:spcPts val="0"/>
              </a:spcBef>
              <a:spcAft>
                <a:spcPts val="0"/>
              </a:spcAft>
              <a:buNone/>
            </a:pPr>
            <a:r>
              <a:rPr lang="en-US" sz="3000" b="1" dirty="0">
                <a:solidFill>
                  <a:schemeClr val="tx1"/>
                </a:solidFill>
                <a:latin typeface="Source Sans Pro" panose="020B0503030403020204" pitchFamily="34" charset="0"/>
                <a:ea typeface="Source Sans Pro" panose="020B0503030403020204" pitchFamily="34" charset="0"/>
              </a:rPr>
              <a:t>Given by an older adult with capacity:</a:t>
            </a:r>
            <a:r>
              <a:rPr lang="en-US" sz="3000" dirty="0">
                <a:solidFill>
                  <a:schemeClr val="tx1"/>
                </a:solidFill>
                <a:latin typeface="Source Sans Pro" panose="020B0503030403020204" pitchFamily="34" charset="0"/>
                <a:ea typeface="Source Sans Pro" panose="020B0503030403020204" pitchFamily="34" charset="0"/>
              </a:rPr>
              <a:t> The older adult must have the cognitive capacity to fully understand the nature and impact of the transaction.</a:t>
            </a:r>
          </a:p>
          <a:p>
            <a:br>
              <a:rPr lang="en-US" dirty="0"/>
            </a:br>
            <a:endParaRPr lang="en-US" dirty="0"/>
          </a:p>
        </p:txBody>
      </p:sp>
    </p:spTree>
    <p:extLst>
      <p:ext uri="{BB962C8B-B14F-4D97-AF65-F5344CB8AC3E}">
        <p14:creationId xmlns:p14="http://schemas.microsoft.com/office/powerpoint/2010/main" val="2971087830"/>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D3FDA-4301-16F3-082E-4241DD9B987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C4D3F8F-2750-1666-E3D5-70F0A3DDF97B}"/>
              </a:ext>
            </a:extLst>
          </p:cNvPr>
          <p:cNvSpPr>
            <a:spLocks noGrp="1"/>
          </p:cNvSpPr>
          <p:nvPr>
            <p:ph type="title"/>
          </p:nvPr>
        </p:nvSpPr>
        <p:spPr>
          <a:xfrm>
            <a:off x="410816" y="60960"/>
            <a:ext cx="11330610" cy="881649"/>
          </a:xfrm>
        </p:spPr>
        <p:txBody>
          <a:bodyPr>
            <a:noAutofit/>
          </a:bodyPr>
          <a:lstStyle/>
          <a:p>
            <a:r>
              <a:rPr lang="en-US" sz="4400" dirty="0">
                <a:solidFill>
                  <a:schemeClr val="bg1"/>
                </a:solidFill>
              </a:rPr>
              <a:t>If You Have Concerns the Victim May Suffer from Cognitive Impairment</a:t>
            </a:r>
          </a:p>
        </p:txBody>
      </p:sp>
      <p:sp>
        <p:nvSpPr>
          <p:cNvPr id="4" name="Text Placeholder 3">
            <a:extLst>
              <a:ext uri="{FF2B5EF4-FFF2-40B4-BE49-F238E27FC236}">
                <a16:creationId xmlns:a16="http://schemas.microsoft.com/office/drawing/2014/main" id="{BD8328D2-09E5-797F-303A-7E3C30356DBB}"/>
              </a:ext>
            </a:extLst>
          </p:cNvPr>
          <p:cNvSpPr>
            <a:spLocks noGrp="1"/>
          </p:cNvSpPr>
          <p:nvPr>
            <p:ph type="body" idx="1"/>
          </p:nvPr>
        </p:nvSpPr>
        <p:spPr>
          <a:xfrm>
            <a:off x="417442" y="1515291"/>
            <a:ext cx="11330610" cy="4661673"/>
          </a:xfrm>
        </p:spPr>
        <p:txBody>
          <a:bodyPr>
            <a:normAutofit lnSpcReduction="10000"/>
          </a:bodyPr>
          <a:lstStyle/>
          <a:p>
            <a:pPr marL="342900" indent="-342900">
              <a:buFont typeface="Arial" panose="020B0604020202020204" pitchFamily="34" charset="0"/>
              <a:buChar char="•"/>
            </a:pPr>
            <a:r>
              <a:rPr lang="en-US" altLang="en-US" sz="2600" dirty="0">
                <a:solidFill>
                  <a:srgbClr val="363636"/>
                </a:solidFill>
                <a:latin typeface="Source Sans Pro" panose="020B0503030403020204" pitchFamily="34" charset="0"/>
                <a:ea typeface="Source Sans Pro" panose="020B0503030403020204" pitchFamily="34" charset="0"/>
              </a:rPr>
              <a:t>Interview health care providers and others regarding the older adult’s  cognitive status and capacity, and any interactions with suspect</a:t>
            </a:r>
          </a:p>
          <a:p>
            <a:pPr marL="342900" indent="-342900">
              <a:buFont typeface="Arial" panose="020B0604020202020204" pitchFamily="34" charset="0"/>
              <a:buChar char="•"/>
            </a:pPr>
            <a:r>
              <a:rPr lang="en-US" altLang="en-US" sz="2600" dirty="0">
                <a:solidFill>
                  <a:srgbClr val="363636"/>
                </a:solidFill>
                <a:latin typeface="Source Sans Pro" panose="020B0503030403020204" pitchFamily="34" charset="0"/>
                <a:ea typeface="Source Sans Pro" panose="020B0503030403020204" pitchFamily="34" charset="0"/>
              </a:rPr>
              <a:t>Conduct scripted videotaped interview of the older adult to capture the degree of impairment and how it would have been evident to the suspect, as close to time of incident as possible (see handout)</a:t>
            </a:r>
          </a:p>
          <a:p>
            <a:pPr marL="342900" indent="-342900">
              <a:buFont typeface="Arial" panose="020B0604020202020204" pitchFamily="34" charset="0"/>
              <a:buChar char="•"/>
            </a:pPr>
            <a:r>
              <a:rPr lang="en-US" altLang="en-US" sz="2600" dirty="0">
                <a:solidFill>
                  <a:srgbClr val="363636"/>
                </a:solidFill>
                <a:latin typeface="Source Sans Pro" panose="020B0503030403020204" pitchFamily="34" charset="0"/>
                <a:ea typeface="Source Sans Pro" panose="020B0503030403020204" pitchFamily="34" charset="0"/>
              </a:rPr>
              <a:t>If there is an inadequate evaluation, or no evaluation, of the older adult’s cognitive capacity, talk to the prosecutor about obtaining a capacity evaluation; coordinate with APS if possible</a:t>
            </a:r>
          </a:p>
          <a:p>
            <a:pPr marL="342900" indent="-342900">
              <a:buFont typeface="Arial" panose="020B0604020202020204" pitchFamily="34" charset="0"/>
              <a:buChar char="•"/>
            </a:pPr>
            <a:r>
              <a:rPr lang="en-US" altLang="en-US" sz="2600" dirty="0">
                <a:solidFill>
                  <a:srgbClr val="363636"/>
                </a:solidFill>
                <a:latin typeface="Source Sans Pro" panose="020B0503030403020204" pitchFamily="34" charset="0"/>
                <a:ea typeface="Source Sans Pro" panose="020B0503030403020204" pitchFamily="34" charset="0"/>
              </a:rPr>
              <a:t>Don’t let case languish</a:t>
            </a: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2033754372"/>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86FBE-315E-5685-4EEC-B212F15C6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C624A1-C921-D4B8-F85A-744EA13EF58F}"/>
              </a:ext>
            </a:extLst>
          </p:cNvPr>
          <p:cNvSpPr>
            <a:spLocks noGrp="1"/>
          </p:cNvSpPr>
          <p:nvPr>
            <p:ph type="title"/>
          </p:nvPr>
        </p:nvSpPr>
        <p:spPr>
          <a:xfrm>
            <a:off x="463741" y="1281475"/>
            <a:ext cx="10381737" cy="2147525"/>
          </a:xfrm>
        </p:spPr>
        <p:txBody>
          <a:bodyPr/>
          <a:lstStyle/>
          <a:p>
            <a:r>
              <a:rPr lang="en-US" dirty="0"/>
              <a:t>Powers of Attorney</a:t>
            </a:r>
          </a:p>
        </p:txBody>
      </p:sp>
    </p:spTree>
    <p:extLst>
      <p:ext uri="{BB962C8B-B14F-4D97-AF65-F5344CB8AC3E}">
        <p14:creationId xmlns:p14="http://schemas.microsoft.com/office/powerpoint/2010/main" val="2889288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3FF11-93B7-8AA6-8D57-B84D1809B91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236B11-274D-7816-B06E-B4E5E1C1A3A6}"/>
              </a:ext>
            </a:extLst>
          </p:cNvPr>
          <p:cNvSpPr>
            <a:spLocks noGrp="1"/>
          </p:cNvSpPr>
          <p:nvPr>
            <p:ph type="sldNum" sz="quarter" idx="2"/>
          </p:nvPr>
        </p:nvSpPr>
        <p:spPr/>
        <p:txBody>
          <a:bodyPr/>
          <a:lstStyle/>
          <a:p>
            <a:fld id="{86CB4B4D-7CA3-9044-876B-883B54F8677D}" type="slidenum">
              <a:rPr lang="en-US" smtClean="0"/>
              <a:t>15</a:t>
            </a:fld>
            <a:endParaRPr lang="en-US"/>
          </a:p>
        </p:txBody>
      </p:sp>
      <p:sp>
        <p:nvSpPr>
          <p:cNvPr id="3" name="Title 2">
            <a:extLst>
              <a:ext uri="{FF2B5EF4-FFF2-40B4-BE49-F238E27FC236}">
                <a16:creationId xmlns:a16="http://schemas.microsoft.com/office/drawing/2014/main" id="{E79B2EC3-9B71-5158-9369-1363769FA4A8}"/>
              </a:ext>
            </a:extLst>
          </p:cNvPr>
          <p:cNvSpPr>
            <a:spLocks noGrp="1"/>
          </p:cNvSpPr>
          <p:nvPr>
            <p:ph type="title"/>
          </p:nvPr>
        </p:nvSpPr>
        <p:spPr>
          <a:xfrm>
            <a:off x="220337" y="184467"/>
            <a:ext cx="11330610" cy="666474"/>
          </a:xfrm>
        </p:spPr>
        <p:txBody>
          <a:bodyPr>
            <a:noAutofit/>
          </a:bodyPr>
          <a:lstStyle/>
          <a:p>
            <a:r>
              <a:rPr lang="en-US" sz="4400" dirty="0">
                <a:solidFill>
                  <a:schemeClr val="bg1"/>
                </a:solidFill>
              </a:rPr>
              <a:t>Power of Attorney (POA)</a:t>
            </a:r>
          </a:p>
        </p:txBody>
      </p:sp>
      <p:sp>
        <p:nvSpPr>
          <p:cNvPr id="4" name="Text Placeholder 3">
            <a:extLst>
              <a:ext uri="{FF2B5EF4-FFF2-40B4-BE49-F238E27FC236}">
                <a16:creationId xmlns:a16="http://schemas.microsoft.com/office/drawing/2014/main" id="{C8BF7227-E280-CC76-F948-B1675C424E8D}"/>
              </a:ext>
            </a:extLst>
          </p:cNvPr>
          <p:cNvSpPr>
            <a:spLocks noGrp="1"/>
          </p:cNvSpPr>
          <p:nvPr>
            <p:ph type="body" idx="1"/>
          </p:nvPr>
        </p:nvSpPr>
        <p:spPr>
          <a:xfrm>
            <a:off x="220337" y="1351127"/>
            <a:ext cx="11527715" cy="5322405"/>
          </a:xfrm>
        </p:spPr>
        <p:txBody>
          <a:bodyPr>
            <a:normAutofit/>
          </a:bodyPr>
          <a:lstStyle/>
          <a:p>
            <a:pPr marL="457200" indent="-457200"/>
            <a:r>
              <a:rPr lang="en-US" sz="2400" dirty="0">
                <a:latin typeface="Source Sans Pro" panose="020B0503030403020204" pitchFamily="34" charset="0"/>
                <a:ea typeface="Source Sans Pro" panose="020B0503030403020204" pitchFamily="34" charset="0"/>
                <a:cs typeface="Arial"/>
              </a:rPr>
              <a:t>A POA:</a:t>
            </a:r>
          </a:p>
          <a:p>
            <a:pPr marL="342900" indent="-342900">
              <a:spcBef>
                <a:spcPts val="0"/>
              </a:spcBef>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cs typeface="Arial"/>
              </a:rPr>
              <a:t>Is a written instrument in which one person, </a:t>
            </a:r>
            <a:r>
              <a:rPr lang="en-US" sz="2400" b="1" dirty="0">
                <a:latin typeface="Source Sans Pro" panose="020B0503030403020204" pitchFamily="34" charset="0"/>
                <a:ea typeface="Source Sans Pro" panose="020B0503030403020204" pitchFamily="34" charset="0"/>
                <a:cs typeface="Arial"/>
              </a:rPr>
              <a:t>the principal, </a:t>
            </a:r>
            <a:r>
              <a:rPr lang="en-US" sz="2400" dirty="0">
                <a:latin typeface="Source Sans Pro" panose="020B0503030403020204" pitchFamily="34" charset="0"/>
                <a:ea typeface="Source Sans Pro" panose="020B0503030403020204" pitchFamily="34" charset="0"/>
                <a:cs typeface="Arial"/>
              </a:rPr>
              <a:t>appoints another, the </a:t>
            </a:r>
            <a:r>
              <a:rPr lang="en-US" sz="2400" b="1" dirty="0">
                <a:latin typeface="Source Sans Pro" panose="020B0503030403020204" pitchFamily="34" charset="0"/>
                <a:ea typeface="Source Sans Pro" panose="020B0503030403020204" pitchFamily="34" charset="0"/>
                <a:cs typeface="Arial"/>
              </a:rPr>
              <a:t>agent or attorney-in-fact, </a:t>
            </a:r>
            <a:r>
              <a:rPr lang="en-US" sz="2400" dirty="0">
                <a:latin typeface="Source Sans Pro" panose="020B0503030403020204" pitchFamily="34" charset="0"/>
                <a:ea typeface="Source Sans Pro" panose="020B0503030403020204" pitchFamily="34" charset="0"/>
                <a:cs typeface="Arial"/>
              </a:rPr>
              <a:t>to perform certain acts on the principal's behalf</a:t>
            </a:r>
          </a:p>
          <a:p>
            <a:pPr marL="342900" indent="-342900">
              <a:spcBef>
                <a:spcPts val="0"/>
              </a:spcBef>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cs typeface="Arial"/>
              </a:rPr>
              <a:t>Does not deprive the principal of the ability to act </a:t>
            </a:r>
          </a:p>
          <a:p>
            <a:pPr marL="342900" indent="-342900">
              <a:spcBef>
                <a:spcPts val="0"/>
              </a:spcBef>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cs typeface="Arial"/>
              </a:rPr>
              <a:t>Is usually notarized</a:t>
            </a:r>
          </a:p>
          <a:p>
            <a:pPr marL="342900" indent="-342900">
              <a:spcBef>
                <a:spcPts val="0"/>
              </a:spcBef>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cs typeface="Arial"/>
              </a:rPr>
              <a:t>Is typically not monitored, filed, or registered by the court</a:t>
            </a:r>
          </a:p>
          <a:p>
            <a:pPr marL="342900" indent="-342900">
              <a:spcBef>
                <a:spcPts val="0"/>
              </a:spcBef>
              <a:buFont typeface="Arial" panose="020B0604020202020204" pitchFamily="34" charset="0"/>
              <a:buChar char="•"/>
            </a:pPr>
            <a:r>
              <a:rPr lang="en-US" sz="2400" dirty="0">
                <a:latin typeface="Source Sans Pro" panose="020B0503030403020204" pitchFamily="34" charset="0"/>
                <a:ea typeface="Source Sans Pro" panose="020B0503030403020204" pitchFamily="34" charset="0"/>
                <a:cs typeface="Arial"/>
              </a:rPr>
              <a:t>Terminates upon death of the principal </a:t>
            </a:r>
          </a:p>
          <a:p>
            <a:pPr>
              <a:spcBef>
                <a:spcPts val="0"/>
              </a:spcBef>
            </a:pPr>
            <a:r>
              <a:rPr lang="en-US" sz="2400" kern="100" dirty="0">
                <a:latin typeface="Source Sans Pro" panose="020B0503030403020204" pitchFamily="34" charset="0"/>
                <a:ea typeface="Source Sans Pro" panose="020B0503030403020204" pitchFamily="34" charset="0"/>
                <a:cs typeface="Times New Roman" panose="02020603050405020304" pitchFamily="18" charset="0"/>
              </a:rPr>
              <a:t>The POA creates a legal fiduciary relationship in which the agent is required to act in the best interests of the principal, to exercise loyalty and care, and to avoid any self-dealing or impropriety. A POA is not a license to steal.</a:t>
            </a:r>
            <a:endParaRPr lang="en-US" sz="24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172803561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AA7D6-B8E5-AD39-5C52-567FFFB716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1C531A1-D473-B440-D75A-D1C06A06691B}"/>
              </a:ext>
            </a:extLst>
          </p:cNvPr>
          <p:cNvSpPr>
            <a:spLocks noGrp="1"/>
          </p:cNvSpPr>
          <p:nvPr>
            <p:ph type="title"/>
          </p:nvPr>
        </p:nvSpPr>
        <p:spPr>
          <a:xfrm>
            <a:off x="220337" y="330962"/>
            <a:ext cx="11330610" cy="666474"/>
          </a:xfrm>
        </p:spPr>
        <p:txBody>
          <a:bodyPr>
            <a:noAutofit/>
          </a:bodyPr>
          <a:lstStyle/>
          <a:p>
            <a:r>
              <a:rPr lang="en-US" sz="4400" dirty="0">
                <a:solidFill>
                  <a:schemeClr val="bg1"/>
                </a:solidFill>
              </a:rPr>
              <a:t>Power of Attorney</a:t>
            </a:r>
          </a:p>
        </p:txBody>
      </p:sp>
      <p:sp>
        <p:nvSpPr>
          <p:cNvPr id="9" name="TextBox 8">
            <a:extLst>
              <a:ext uri="{FF2B5EF4-FFF2-40B4-BE49-F238E27FC236}">
                <a16:creationId xmlns:a16="http://schemas.microsoft.com/office/drawing/2014/main" id="{9624CABB-1284-31E9-DA30-F86736859E15}"/>
              </a:ext>
            </a:extLst>
          </p:cNvPr>
          <p:cNvSpPr txBox="1"/>
          <p:nvPr/>
        </p:nvSpPr>
        <p:spPr>
          <a:xfrm>
            <a:off x="220338" y="997436"/>
            <a:ext cx="11330609" cy="5712333"/>
          </a:xfrm>
          <a:prstGeom prst="rect">
            <a:avLst/>
          </a:prstGeom>
          <a:noFill/>
        </p:spPr>
        <p:txBody>
          <a:bodyPr wrap="square">
            <a:spAutoFit/>
          </a:bodyPr>
          <a:lstStyle/>
          <a:p>
            <a:pPr marL="342900" indent="-342900">
              <a:lnSpc>
                <a:spcPct val="110000"/>
              </a:lnSpc>
              <a:buSzPct val="100000"/>
              <a:buFont typeface="Arial" panose="020B0604020202020204" pitchFamily="34" charset="0"/>
              <a:buChar char="•"/>
              <a:defRPr/>
            </a:pPr>
            <a:endParaRPr lang="en-US" sz="2600" dirty="0">
              <a:latin typeface="Source Sans Pro" panose="020B0503030403020204" pitchFamily="34" charset="0"/>
              <a:ea typeface="Source Sans Pro" panose="020B0503030403020204" pitchFamily="34" charset="0"/>
            </a:endParaRPr>
          </a:p>
          <a:p>
            <a:pPr marL="342900"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Agent cannot make a loan, payment, or gift to self unless specifically authorized in the POA. </a:t>
            </a:r>
          </a:p>
          <a:p>
            <a:pPr>
              <a:lnSpc>
                <a:spcPct val="110000"/>
              </a:lnSpc>
              <a:buSzPct val="100000"/>
              <a:defRPr/>
            </a:pPr>
            <a:endParaRPr lang="en-US" sz="2400" dirty="0">
              <a:latin typeface="Source Sans Pro" panose="020B0503030403020204" pitchFamily="34" charset="0"/>
              <a:ea typeface="Source Sans Pro" panose="020B0503030403020204" pitchFamily="34" charset="0"/>
            </a:endParaRPr>
          </a:p>
          <a:p>
            <a:pPr marL="342900"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Agent has duty of due diligence, faithful service, and fair dealing with the principal</a:t>
            </a:r>
          </a:p>
          <a:p>
            <a:pPr>
              <a:lnSpc>
                <a:spcPct val="110000"/>
              </a:lnSpc>
              <a:buClr>
                <a:schemeClr val="tx1"/>
              </a:buClr>
              <a:defRPr/>
            </a:pPr>
            <a:endParaRPr lang="en-US" sz="2400" dirty="0">
              <a:latin typeface="Source Sans Pro" panose="020B0503030403020204" pitchFamily="34" charset="0"/>
              <a:ea typeface="Source Sans Pro" panose="020B0503030403020204" pitchFamily="34" charset="0"/>
            </a:endParaRPr>
          </a:p>
          <a:p>
            <a:pPr marL="342900"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Even if loans, payments, or gifts are authorized by the POA:</a:t>
            </a:r>
          </a:p>
          <a:p>
            <a:pPr marL="800100" lvl="1"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They are usually limited to certain amounts or by gifting history</a:t>
            </a:r>
          </a:p>
          <a:p>
            <a:pPr marL="800100" lvl="1"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They do not override agent’s overarching duty to act in the principal’s best interests</a:t>
            </a:r>
          </a:p>
          <a:p>
            <a:pPr marL="800100" lvl="1" indent="-342900">
              <a:lnSpc>
                <a:spcPct val="110000"/>
              </a:lnSpc>
              <a:buSzPct val="100000"/>
              <a:buFont typeface="Arial" panose="020B0604020202020204" pitchFamily="34" charset="0"/>
              <a:buChar char="•"/>
              <a:defRPr/>
            </a:pPr>
            <a:endParaRPr lang="en-US" sz="2400" dirty="0">
              <a:latin typeface="Source Sans Pro" panose="020B0503030403020204" pitchFamily="34" charset="0"/>
              <a:ea typeface="Source Sans Pro" panose="020B0503030403020204" pitchFamily="34" charset="0"/>
            </a:endParaRPr>
          </a:p>
          <a:p>
            <a:pPr marL="342900" indent="-342900">
              <a:lnSpc>
                <a:spcPct val="110000"/>
              </a:lnSpc>
              <a:buSzPct val="100000"/>
              <a:buFont typeface="Arial" panose="020B0604020202020204" pitchFamily="34" charset="0"/>
              <a:buChar char="•"/>
              <a:defRPr/>
            </a:pPr>
            <a:r>
              <a:rPr lang="en-US" sz="2400" dirty="0">
                <a:latin typeface="Source Sans Pro" panose="020B0503030403020204" pitchFamily="34" charset="0"/>
                <a:ea typeface="Source Sans Pro" panose="020B0503030403020204" pitchFamily="34" charset="0"/>
              </a:rPr>
              <a:t>Abuse of POA cases are often provable even if victim is not available to testify at trial</a:t>
            </a:r>
          </a:p>
          <a:p>
            <a:pPr>
              <a:lnSpc>
                <a:spcPct val="110000"/>
              </a:lnSpc>
              <a:buSzPct val="100000"/>
              <a:defRPr/>
            </a:pPr>
            <a:endParaRPr lang="en-US" sz="2200" dirty="0">
              <a:latin typeface="Source Sans Pro" panose="020B0503030403020204" pitchFamily="34" charset="0"/>
              <a:ea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altLang="en-US" sz="2200" b="0" i="0" u="none" strike="noStrike" cap="none" normalizeH="0" baseline="0" dirty="0">
              <a:ln>
                <a:noFill/>
              </a:ln>
              <a:solidFill>
                <a:srgbClr val="001D35"/>
              </a:solidFill>
              <a:effectLst/>
              <a:latin typeface="Google Sans"/>
            </a:endParaRPr>
          </a:p>
        </p:txBody>
      </p:sp>
    </p:spTree>
    <p:extLst>
      <p:ext uri="{BB962C8B-B14F-4D97-AF65-F5344CB8AC3E}">
        <p14:creationId xmlns:p14="http://schemas.microsoft.com/office/powerpoint/2010/main" val="139597690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5F6A5-F99B-FDE0-7EBC-7485A923807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E95E454-A729-3F41-1273-405D17F22D22}"/>
              </a:ext>
            </a:extLst>
          </p:cNvPr>
          <p:cNvSpPr>
            <a:spLocks noGrp="1"/>
          </p:cNvSpPr>
          <p:nvPr>
            <p:ph type="title"/>
          </p:nvPr>
        </p:nvSpPr>
        <p:spPr>
          <a:xfrm>
            <a:off x="220337" y="249382"/>
            <a:ext cx="11330610" cy="666474"/>
          </a:xfrm>
        </p:spPr>
        <p:txBody>
          <a:bodyPr>
            <a:noAutofit/>
          </a:bodyPr>
          <a:lstStyle/>
          <a:p>
            <a:r>
              <a:rPr lang="en-US" sz="4400" dirty="0">
                <a:solidFill>
                  <a:schemeClr val="bg1"/>
                </a:solidFill>
              </a:rPr>
              <a:t>Types of Powers of Attorney</a:t>
            </a:r>
          </a:p>
        </p:txBody>
      </p:sp>
      <p:sp>
        <p:nvSpPr>
          <p:cNvPr id="9" name="TextBox 8">
            <a:extLst>
              <a:ext uri="{FF2B5EF4-FFF2-40B4-BE49-F238E27FC236}">
                <a16:creationId xmlns:a16="http://schemas.microsoft.com/office/drawing/2014/main" id="{8B6E3884-1BC4-2F78-B019-BBAF4A2AE37E}"/>
              </a:ext>
            </a:extLst>
          </p:cNvPr>
          <p:cNvSpPr txBox="1"/>
          <p:nvPr/>
        </p:nvSpPr>
        <p:spPr>
          <a:xfrm>
            <a:off x="220337" y="1345536"/>
            <a:ext cx="11160087" cy="5078313"/>
          </a:xfrm>
          <a:prstGeom prst="rect">
            <a:avLst/>
          </a:prstGeom>
          <a:noFill/>
        </p:spPr>
        <p:txBody>
          <a:bodyPr wrap="square">
            <a:spAutoFit/>
          </a:bodyPr>
          <a:lstStyle/>
          <a:p>
            <a:pPr marL="342900" indent="-342900">
              <a:buSzPct val="100000"/>
              <a:buFont typeface="Arial" panose="020B0604020202020204" pitchFamily="34" charset="0"/>
              <a:buChar char="•"/>
            </a:pPr>
            <a:r>
              <a:rPr lang="en-US" sz="2800" b="1" dirty="0">
                <a:latin typeface="Source Sans Pro" panose="020B0503030403020204" pitchFamily="34" charset="0"/>
                <a:ea typeface="Source Sans Pro" panose="020B0503030403020204" pitchFamily="34" charset="0"/>
              </a:rPr>
              <a:t>Durable power of attorney</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Goes into effect when signed</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Operates even after incapacity</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Lasts until revoked or principal’s  death</a:t>
            </a:r>
          </a:p>
          <a:p>
            <a:pPr lvl="0" eaLnBrk="0" fontAlgn="base" hangingPunct="0">
              <a:spcBef>
                <a:spcPct val="0"/>
              </a:spcBef>
              <a:spcAft>
                <a:spcPct val="0"/>
              </a:spcAft>
              <a:buFontTx/>
              <a:buChar char="•"/>
            </a:pPr>
            <a:endParaRPr lang="en-US" altLang="en-US" sz="2800" dirty="0">
              <a:solidFill>
                <a:srgbClr val="001D35"/>
              </a:solidFill>
              <a:latin typeface="Source Sans Pro" panose="020B0503030403020204" pitchFamily="34" charset="0"/>
              <a:ea typeface="Source Sans Pro" panose="020B0503030403020204" pitchFamily="34" charset="0"/>
            </a:endParaRPr>
          </a:p>
          <a:p>
            <a:pPr marL="342900" indent="-342900">
              <a:buSzPct val="100000"/>
              <a:buFont typeface="Arial" panose="020B0604020202020204" pitchFamily="34" charset="0"/>
              <a:buChar char="•"/>
            </a:pPr>
            <a:r>
              <a:rPr lang="en-US" sz="2800" b="1" dirty="0">
                <a:latin typeface="Source Sans Pro" panose="020B0503030403020204" pitchFamily="34" charset="0"/>
                <a:ea typeface="Source Sans Pro" panose="020B0503030403020204" pitchFamily="34" charset="0"/>
                <a:cs typeface="Arial"/>
              </a:rPr>
              <a:t>Springing durable power of attorney</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cs typeface="Arial"/>
              </a:rPr>
              <a:t>Goes into effect only after a particular event occurs, usually incapacity</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cs typeface="Arial"/>
              </a:rPr>
              <a:t>Typically requires letter/s from physician/s to trigger</a:t>
            </a:r>
          </a:p>
          <a:p>
            <a:pPr marL="617220" lvl="1" indent="-34290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cs typeface="Arial"/>
              </a:rPr>
              <a:t>Lasts until revoked or principal’s death</a:t>
            </a:r>
          </a:p>
          <a:p>
            <a:pPr marL="274320" indent="-274320">
              <a:buSzPct val="100000"/>
            </a:pPr>
            <a:endParaRPr lang="en-US" sz="2200" dirty="0">
              <a:latin typeface="Source Sans Pro" panose="020B0503030403020204" pitchFamily="34" charset="0"/>
              <a:ea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rgbClr val="001D35"/>
              </a:solidFill>
              <a:effectLst/>
              <a:latin typeface="Google Sans"/>
            </a:endParaRPr>
          </a:p>
        </p:txBody>
      </p:sp>
    </p:spTree>
    <p:extLst>
      <p:ext uri="{BB962C8B-B14F-4D97-AF65-F5344CB8AC3E}">
        <p14:creationId xmlns:p14="http://schemas.microsoft.com/office/powerpoint/2010/main" val="1793243823"/>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2E53D-6EE6-EC71-F691-344AFDCD8F9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60034FD-F568-6814-14CD-7B6F1C314E58}"/>
              </a:ext>
            </a:extLst>
          </p:cNvPr>
          <p:cNvSpPr>
            <a:spLocks noGrp="1"/>
          </p:cNvSpPr>
          <p:nvPr>
            <p:ph type="title"/>
          </p:nvPr>
        </p:nvSpPr>
        <p:spPr>
          <a:xfrm>
            <a:off x="220337" y="277090"/>
            <a:ext cx="11330610" cy="666474"/>
          </a:xfrm>
        </p:spPr>
        <p:txBody>
          <a:bodyPr>
            <a:noAutofit/>
          </a:bodyPr>
          <a:lstStyle/>
          <a:p>
            <a:r>
              <a:rPr lang="en-US" sz="4400" dirty="0">
                <a:solidFill>
                  <a:schemeClr val="bg1"/>
                </a:solidFill>
              </a:rPr>
              <a:t>Types of Decisions Covered by POAs</a:t>
            </a:r>
          </a:p>
        </p:txBody>
      </p:sp>
      <p:sp>
        <p:nvSpPr>
          <p:cNvPr id="9" name="TextBox 8">
            <a:extLst>
              <a:ext uri="{FF2B5EF4-FFF2-40B4-BE49-F238E27FC236}">
                <a16:creationId xmlns:a16="http://schemas.microsoft.com/office/drawing/2014/main" id="{124AEB20-1733-CC38-BDBD-FAF73A478C86}"/>
              </a:ext>
            </a:extLst>
          </p:cNvPr>
          <p:cNvSpPr txBox="1"/>
          <p:nvPr/>
        </p:nvSpPr>
        <p:spPr>
          <a:xfrm>
            <a:off x="220337" y="1843247"/>
            <a:ext cx="11160087" cy="3785652"/>
          </a:xfrm>
          <a:prstGeom prst="rect">
            <a:avLst/>
          </a:prstGeom>
          <a:noFill/>
        </p:spPr>
        <p:txBody>
          <a:bodyPr wrap="square">
            <a:spAutoFit/>
          </a:bodyPr>
          <a:lstStyle/>
          <a:p>
            <a:pPr marL="342900" indent="-342900">
              <a:buFont typeface="Arial" panose="020B0604020202020204" pitchFamily="34" charset="0"/>
              <a:buChar char="•"/>
            </a:pPr>
            <a:r>
              <a:rPr lang="en-US" sz="2800" b="1" dirty="0">
                <a:latin typeface="Source Sans Pro" panose="020B0503030403020204" pitchFamily="34" charset="0"/>
                <a:ea typeface="Source Sans Pro" panose="020B0503030403020204" pitchFamily="34" charset="0"/>
              </a:rPr>
              <a:t>Health Care: </a:t>
            </a:r>
            <a:r>
              <a:rPr lang="en-US" sz="2800" dirty="0">
                <a:latin typeface="Source Sans Pro" panose="020B0503030403020204" pitchFamily="34" charset="0"/>
                <a:ea typeface="Source Sans Pro" panose="020B0503030403020204" pitchFamily="34" charset="0"/>
              </a:rPr>
              <a:t>Agent is empowered to speak with doctors, access records, and make decisions about treatment, long-term care, and end-of-life care. May be durable or springing.</a:t>
            </a:r>
          </a:p>
          <a:p>
            <a:endParaRPr lang="en-US" sz="2800" dirty="0">
              <a:latin typeface="Source Sans Pro" panose="020B0503030403020204" pitchFamily="34" charset="0"/>
              <a:ea typeface="Source Sans Pro" panose="020B0503030403020204" pitchFamily="34" charset="0"/>
            </a:endParaRPr>
          </a:p>
          <a:p>
            <a:pPr marL="342900" indent="-342900">
              <a:buFont typeface="Arial" panose="020B0604020202020204" pitchFamily="34" charset="0"/>
              <a:buChar char="•"/>
            </a:pPr>
            <a:r>
              <a:rPr lang="en-US" sz="2800" b="1" dirty="0">
                <a:latin typeface="Source Sans Pro" panose="020B0503030403020204" pitchFamily="34" charset="0"/>
                <a:ea typeface="Source Sans Pro" panose="020B0503030403020204" pitchFamily="34" charset="0"/>
              </a:rPr>
              <a:t>Financial:</a:t>
            </a:r>
            <a:r>
              <a:rPr lang="en-US" sz="2800" dirty="0">
                <a:latin typeface="Source Sans Pro" panose="020B0503030403020204" pitchFamily="34" charset="0"/>
                <a:ea typeface="Source Sans Pro" panose="020B0503030403020204" pitchFamily="34" charset="0"/>
              </a:rPr>
              <a:t> Grants authority for someone to manage the principal’s bank accounts, pay bills, handle investments, and deal with insurance or property. May be durable or springing.</a:t>
            </a:r>
          </a:p>
          <a:p>
            <a:pPr marL="274320" indent="-274320">
              <a:buSzPct val="100000"/>
            </a:pPr>
            <a:endParaRPr lang="en-US" sz="2200" dirty="0">
              <a:latin typeface="Source Sans Pro" panose="020B0503030403020204" pitchFamily="34" charset="0"/>
              <a:ea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rgbClr val="001D35"/>
              </a:solidFill>
              <a:effectLst/>
              <a:latin typeface="Google Sans"/>
            </a:endParaRPr>
          </a:p>
        </p:txBody>
      </p:sp>
    </p:spTree>
    <p:extLst>
      <p:ext uri="{BB962C8B-B14F-4D97-AF65-F5344CB8AC3E}">
        <p14:creationId xmlns:p14="http://schemas.microsoft.com/office/powerpoint/2010/main" val="3724788763"/>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611B8-9CEB-C75E-9214-04C98C63D5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1B5C93-E834-9D3A-8AAD-465F9670995C}"/>
              </a:ext>
            </a:extLst>
          </p:cNvPr>
          <p:cNvSpPr>
            <a:spLocks noGrp="1"/>
          </p:cNvSpPr>
          <p:nvPr>
            <p:ph type="title"/>
          </p:nvPr>
        </p:nvSpPr>
        <p:spPr>
          <a:xfrm>
            <a:off x="463741" y="1281475"/>
            <a:ext cx="10381737" cy="2147525"/>
          </a:xfrm>
        </p:spPr>
        <p:txBody>
          <a:bodyPr/>
          <a:lstStyle/>
          <a:p>
            <a:r>
              <a:rPr lang="en-US" dirty="0"/>
              <a:t>Case Example</a:t>
            </a:r>
          </a:p>
        </p:txBody>
      </p:sp>
    </p:spTree>
    <p:extLst>
      <p:ext uri="{BB962C8B-B14F-4D97-AF65-F5344CB8AC3E}">
        <p14:creationId xmlns:p14="http://schemas.microsoft.com/office/powerpoint/2010/main" val="14188977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7F622E-E313-3F23-ED39-82408793F6AE}"/>
              </a:ext>
            </a:extLst>
          </p:cNvPr>
          <p:cNvSpPr>
            <a:spLocks noGrp="1"/>
          </p:cNvSpPr>
          <p:nvPr>
            <p:ph type="sldNum" sz="quarter" idx="2"/>
          </p:nvPr>
        </p:nvSpPr>
        <p:spPr/>
        <p:txBody>
          <a:bodyPr/>
          <a:lstStyle/>
          <a:p>
            <a:fld id="{86CB4B4D-7CA3-9044-876B-883B54F8677D}" type="slidenum">
              <a:rPr lang="en-US" smtClean="0"/>
              <a:t>2</a:t>
            </a:fld>
            <a:endParaRPr lang="en-US"/>
          </a:p>
        </p:txBody>
      </p:sp>
      <p:sp>
        <p:nvSpPr>
          <p:cNvPr id="3" name="Title 2">
            <a:extLst>
              <a:ext uri="{FF2B5EF4-FFF2-40B4-BE49-F238E27FC236}">
                <a16:creationId xmlns:a16="http://schemas.microsoft.com/office/drawing/2014/main" id="{43417AE3-0751-6621-5E77-C10D81F77E47}"/>
              </a:ext>
            </a:extLst>
          </p:cNvPr>
          <p:cNvSpPr>
            <a:spLocks noGrp="1"/>
          </p:cNvSpPr>
          <p:nvPr>
            <p:ph type="title"/>
          </p:nvPr>
        </p:nvSpPr>
        <p:spPr>
          <a:xfrm>
            <a:off x="410816" y="323013"/>
            <a:ext cx="11330610" cy="1028107"/>
          </a:xfrm>
        </p:spPr>
        <p:txBody>
          <a:bodyPr>
            <a:normAutofit/>
          </a:bodyPr>
          <a:lstStyle/>
          <a:p>
            <a:r>
              <a:rPr lang="en-US" sz="4400" dirty="0">
                <a:solidFill>
                  <a:schemeClr val="bg1"/>
                </a:solidFill>
              </a:rPr>
              <a:t>Case Scenario</a:t>
            </a:r>
          </a:p>
        </p:txBody>
      </p:sp>
      <p:graphicFrame>
        <p:nvGraphicFramePr>
          <p:cNvPr id="4" name="Diagram 3">
            <a:extLst>
              <a:ext uri="{FF2B5EF4-FFF2-40B4-BE49-F238E27FC236}">
                <a16:creationId xmlns:a16="http://schemas.microsoft.com/office/drawing/2014/main" id="{8DE3370A-E301-4EDE-BA3C-633F4123D528}"/>
              </a:ext>
            </a:extLst>
          </p:cNvPr>
          <p:cNvGraphicFramePr/>
          <p:nvPr>
            <p:extLst>
              <p:ext uri="{D42A27DB-BD31-4B8C-83A1-F6EECF244321}">
                <p14:modId xmlns:p14="http://schemas.microsoft.com/office/powerpoint/2010/main" val="1606495924"/>
              </p:ext>
            </p:extLst>
          </p:nvPr>
        </p:nvGraphicFramePr>
        <p:xfrm>
          <a:off x="139700" y="719666"/>
          <a:ext cx="11938000" cy="54906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42977010"/>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4441E-F3E6-E263-BC7F-99D9DBC9641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DF3CD20-92D5-C90C-9FB9-363300D09C6A}"/>
              </a:ext>
            </a:extLst>
          </p:cNvPr>
          <p:cNvSpPr>
            <a:spLocks noGrp="1"/>
          </p:cNvSpPr>
          <p:nvPr>
            <p:ph type="title"/>
          </p:nvPr>
        </p:nvSpPr>
        <p:spPr>
          <a:xfrm>
            <a:off x="220336" y="263236"/>
            <a:ext cx="11330610" cy="666474"/>
          </a:xfrm>
        </p:spPr>
        <p:txBody>
          <a:bodyPr>
            <a:noAutofit/>
          </a:bodyPr>
          <a:lstStyle/>
          <a:p>
            <a:r>
              <a:rPr lang="en-US" sz="4400" dirty="0">
                <a:solidFill>
                  <a:schemeClr val="bg1"/>
                </a:solidFill>
              </a:rPr>
              <a:t>Case Study</a:t>
            </a:r>
          </a:p>
        </p:txBody>
      </p:sp>
      <p:sp>
        <p:nvSpPr>
          <p:cNvPr id="9" name="TextBox 8">
            <a:extLst>
              <a:ext uri="{FF2B5EF4-FFF2-40B4-BE49-F238E27FC236}">
                <a16:creationId xmlns:a16="http://schemas.microsoft.com/office/drawing/2014/main" id="{48ADD3BE-62B7-DEA5-A57A-6A5500F9554E}"/>
              </a:ext>
            </a:extLst>
          </p:cNvPr>
          <p:cNvSpPr txBox="1"/>
          <p:nvPr/>
        </p:nvSpPr>
        <p:spPr>
          <a:xfrm>
            <a:off x="305598" y="2213637"/>
            <a:ext cx="11160087" cy="2616101"/>
          </a:xfrm>
          <a:prstGeom prst="rect">
            <a:avLst/>
          </a:prstGeom>
          <a:noFill/>
        </p:spPr>
        <p:txBody>
          <a:bodyPr wrap="square">
            <a:spAutoFit/>
          </a:bodyPr>
          <a:lstStyle/>
          <a:p>
            <a:pPr marL="274320" indent="-274320">
              <a:buSzPct val="100000"/>
            </a:pPr>
            <a:r>
              <a:rPr lang="en-US" sz="3200" dirty="0">
                <a:latin typeface="Source Sans Pro" panose="020B0503030403020204" pitchFamily="34" charset="0"/>
                <a:ea typeface="Source Sans Pro" panose="020B0503030403020204" pitchFamily="34" charset="0"/>
              </a:rPr>
              <a:t>What method/s of exploitation has Mark most likely used?</a:t>
            </a:r>
          </a:p>
          <a:p>
            <a:pPr marL="274320" indent="-274320">
              <a:buSzPct val="100000"/>
            </a:pPr>
            <a:endParaRPr lang="en-US" sz="3200" dirty="0">
              <a:latin typeface="Source Sans Pro" panose="020B0503030403020204" pitchFamily="34" charset="0"/>
              <a:ea typeface="Source Sans Pro" panose="020B0503030403020204" pitchFamily="34" charset="0"/>
            </a:endParaRPr>
          </a:p>
          <a:p>
            <a:pPr marL="274320" indent="-274320">
              <a:buSzPct val="100000"/>
            </a:pPr>
            <a:r>
              <a:rPr lang="en-US" sz="3200" dirty="0">
                <a:latin typeface="Source Sans Pro" panose="020B0503030403020204" pitchFamily="34" charset="0"/>
                <a:ea typeface="Source Sans Pro" panose="020B0503030403020204" pitchFamily="34" charset="0"/>
              </a:rPr>
              <a:t>What is the most likely defense he will raise?</a:t>
            </a:r>
          </a:p>
          <a:p>
            <a:pPr marL="274320" indent="-274320">
              <a:buSzPct val="100000"/>
            </a:pPr>
            <a:endParaRPr lang="en-US" sz="2400" dirty="0"/>
          </a:p>
          <a:p>
            <a:pPr marL="274320" indent="-274320">
              <a:buSzPct val="100000"/>
            </a:pPr>
            <a:endParaRPr lang="en-US" sz="2200" b="1" dirty="0">
              <a:latin typeface="Source Sans Pro" panose="020B0503030403020204" pitchFamily="34" charset="0"/>
              <a:ea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2200" b="0" i="0" u="none" strike="noStrike" cap="none" normalizeH="0" baseline="0" dirty="0">
              <a:ln>
                <a:noFill/>
              </a:ln>
              <a:solidFill>
                <a:srgbClr val="001D35"/>
              </a:solidFill>
              <a:effectLst/>
              <a:latin typeface="Google Sans"/>
            </a:endParaRPr>
          </a:p>
        </p:txBody>
      </p:sp>
    </p:spTree>
    <p:extLst>
      <p:ext uri="{BB962C8B-B14F-4D97-AF65-F5344CB8AC3E}">
        <p14:creationId xmlns:p14="http://schemas.microsoft.com/office/powerpoint/2010/main" val="27404493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185AC7-DAF9-01D5-468C-6D1FD036D7A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E1B98A-F170-1C7D-B22C-AB54888677F1}"/>
              </a:ext>
            </a:extLst>
          </p:cNvPr>
          <p:cNvSpPr>
            <a:spLocks noGrp="1"/>
          </p:cNvSpPr>
          <p:nvPr>
            <p:ph type="title"/>
          </p:nvPr>
        </p:nvSpPr>
        <p:spPr>
          <a:xfrm>
            <a:off x="410816" y="60960"/>
            <a:ext cx="11330610" cy="881649"/>
          </a:xfrm>
        </p:spPr>
        <p:txBody>
          <a:bodyPr>
            <a:noAutofit/>
          </a:bodyPr>
          <a:lstStyle/>
          <a:p>
            <a:r>
              <a:rPr lang="en-US" sz="4400" dirty="0">
                <a:solidFill>
                  <a:schemeClr val="bg1"/>
                </a:solidFill>
              </a:rPr>
              <a:t>Obtain Relevant Evidence from Victim’s Home (May Require Warrant) </a:t>
            </a:r>
          </a:p>
        </p:txBody>
      </p:sp>
      <p:sp>
        <p:nvSpPr>
          <p:cNvPr id="4" name="Text Placeholder 3">
            <a:extLst>
              <a:ext uri="{FF2B5EF4-FFF2-40B4-BE49-F238E27FC236}">
                <a16:creationId xmlns:a16="http://schemas.microsoft.com/office/drawing/2014/main" id="{1B7E4A4A-3A46-8E2D-AFF4-A099A8E8A0BE}"/>
              </a:ext>
            </a:extLst>
          </p:cNvPr>
          <p:cNvSpPr>
            <a:spLocks noGrp="1"/>
          </p:cNvSpPr>
          <p:nvPr>
            <p:ph type="body" idx="1"/>
          </p:nvPr>
        </p:nvSpPr>
        <p:spPr>
          <a:xfrm>
            <a:off x="430695" y="1757662"/>
            <a:ext cx="11330610" cy="4661673"/>
          </a:xfrm>
        </p:spPr>
        <p:txBody>
          <a:bodyPr>
            <a:normAutofit/>
          </a:bodyPr>
          <a:lstStyle/>
          <a:p>
            <a:pPr marL="457200" indent="-457200">
              <a:lnSpc>
                <a:spcPct val="110000"/>
              </a:lnSpc>
              <a:spcBef>
                <a:spcPts val="0"/>
              </a:spcBef>
              <a:spcAft>
                <a:spcPts val="0"/>
              </a:spcAft>
              <a:buFont typeface="Arial" panose="020B0604020202020204" pitchFamily="34" charset="0"/>
              <a:buChar char="•"/>
            </a:pPr>
            <a:r>
              <a:rPr lang="en-US" sz="2600" dirty="0"/>
              <a:t>Checks, check registers, bank statements, credit card statements, bills</a:t>
            </a:r>
          </a:p>
          <a:p>
            <a:pPr marL="457200" indent="-457200">
              <a:lnSpc>
                <a:spcPct val="110000"/>
              </a:lnSpc>
              <a:spcBef>
                <a:spcPts val="0"/>
              </a:spcBef>
              <a:spcAft>
                <a:spcPts val="0"/>
              </a:spcAft>
              <a:buFont typeface="Arial" panose="020B0604020202020204" pitchFamily="34" charset="0"/>
              <a:buChar char="•"/>
            </a:pPr>
            <a:r>
              <a:rPr lang="en-US" sz="2600" dirty="0"/>
              <a:t>Deeds and property transfers</a:t>
            </a:r>
          </a:p>
          <a:p>
            <a:pPr marL="457200" indent="-457200">
              <a:lnSpc>
                <a:spcPct val="110000"/>
              </a:lnSpc>
              <a:spcBef>
                <a:spcPts val="0"/>
              </a:spcBef>
              <a:spcAft>
                <a:spcPts val="0"/>
              </a:spcAft>
              <a:buFont typeface="Arial" panose="020B0604020202020204" pitchFamily="34" charset="0"/>
              <a:buChar char="•"/>
            </a:pPr>
            <a:r>
              <a:rPr lang="en-US" sz="2600" dirty="0"/>
              <a:t>Computers, flash drives</a:t>
            </a:r>
          </a:p>
          <a:p>
            <a:pPr marL="457200" indent="-457200">
              <a:lnSpc>
                <a:spcPct val="110000"/>
              </a:lnSpc>
              <a:spcBef>
                <a:spcPts val="0"/>
              </a:spcBef>
              <a:spcAft>
                <a:spcPts val="0"/>
              </a:spcAft>
              <a:buFont typeface="Arial" panose="020B0604020202020204" pitchFamily="34" charset="0"/>
              <a:buChar char="•"/>
            </a:pPr>
            <a:r>
              <a:rPr lang="en-US" sz="2600" dirty="0">
                <a:solidFill>
                  <a:schemeClr val="tx1"/>
                </a:solidFill>
              </a:rPr>
              <a:t>Cell phones</a:t>
            </a:r>
          </a:p>
          <a:p>
            <a:pPr marL="457200" indent="-457200">
              <a:lnSpc>
                <a:spcPct val="110000"/>
              </a:lnSpc>
              <a:spcBef>
                <a:spcPts val="0"/>
              </a:spcBef>
              <a:spcAft>
                <a:spcPts val="0"/>
              </a:spcAft>
              <a:buFont typeface="Arial" panose="020B0604020202020204" pitchFamily="34" charset="0"/>
              <a:buChar char="•"/>
            </a:pPr>
            <a:r>
              <a:rPr lang="en-US" sz="2600" dirty="0"/>
              <a:t>Legal documents such as wills, trusts, powers of attorney,  letters of guardianship or conservatorship</a:t>
            </a:r>
          </a:p>
          <a:p>
            <a:pPr marL="457200" indent="-457200">
              <a:lnSpc>
                <a:spcPct val="110000"/>
              </a:lnSpc>
              <a:spcBef>
                <a:spcPts val="0"/>
              </a:spcBef>
              <a:spcAft>
                <a:spcPts val="0"/>
              </a:spcAft>
              <a:buFont typeface="Arial" panose="020B0604020202020204" pitchFamily="34" charset="0"/>
              <a:buChar char="•"/>
            </a:pPr>
            <a:r>
              <a:rPr lang="en-US" sz="2600" dirty="0"/>
              <a:t>Notes, calendars, other items documenting victim’s </a:t>
            </a:r>
            <a:r>
              <a:rPr lang="en-US" sz="2600" dirty="0">
                <a:solidFill>
                  <a:schemeClr val="tx1"/>
                </a:solidFill>
              </a:rPr>
              <a:t>experience</a:t>
            </a:r>
          </a:p>
          <a:p>
            <a:pPr marL="457200" indent="-457200">
              <a:lnSpc>
                <a:spcPct val="110000"/>
              </a:lnSpc>
              <a:spcBef>
                <a:spcPts val="0"/>
              </a:spcBef>
              <a:spcAft>
                <a:spcPts val="0"/>
              </a:spcAft>
              <a:buFont typeface="Arial" panose="020B0604020202020204" pitchFamily="34" charset="0"/>
              <a:buChar char="•"/>
            </a:pPr>
            <a:r>
              <a:rPr lang="en-US" sz="2600" dirty="0"/>
              <a:t>Doctor’s business cards</a:t>
            </a:r>
          </a:p>
          <a:p>
            <a:pPr marL="457200" indent="-457200">
              <a:lnSpc>
                <a:spcPct val="110000"/>
              </a:lnSpc>
              <a:spcBef>
                <a:spcPts val="0"/>
              </a:spcBef>
              <a:spcAft>
                <a:spcPts val="0"/>
              </a:spcAft>
              <a:buFont typeface="Arial" panose="020B0604020202020204" pitchFamily="34" charset="0"/>
              <a:buChar char="•"/>
            </a:pPr>
            <a:r>
              <a:rPr lang="en-US" sz="2600" dirty="0"/>
              <a:t>Medications</a:t>
            </a:r>
          </a:p>
          <a:p>
            <a:pPr>
              <a:lnSpc>
                <a:spcPct val="110000"/>
              </a:lnSpc>
              <a:spcBef>
                <a:spcPts val="0"/>
              </a:spcBef>
              <a:spcAft>
                <a:spcPts val="0"/>
              </a:spcAft>
            </a:pPr>
            <a:endParaRPr lang="en-US" sz="2800" dirty="0"/>
          </a:p>
          <a:p>
            <a:pPr>
              <a:lnSpc>
                <a:spcPct val="110000"/>
              </a:lnSpc>
              <a:spcBef>
                <a:spcPts val="0"/>
              </a:spcBef>
              <a:spcAft>
                <a:spcPts val="0"/>
              </a:spcAft>
            </a:pPr>
            <a:endParaRPr lang="en-US" sz="2800" dirty="0"/>
          </a:p>
        </p:txBody>
      </p:sp>
    </p:spTree>
    <p:extLst>
      <p:ext uri="{BB962C8B-B14F-4D97-AF65-F5344CB8AC3E}">
        <p14:creationId xmlns:p14="http://schemas.microsoft.com/office/powerpoint/2010/main" val="428738794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BF8AB-96EC-2B19-F0A2-6B1FAB9B6F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99DB9D8-B3DB-C20F-590F-1CA3F646B514}"/>
              </a:ext>
            </a:extLst>
          </p:cNvPr>
          <p:cNvSpPr>
            <a:spLocks noGrp="1"/>
          </p:cNvSpPr>
          <p:nvPr>
            <p:ph type="title"/>
          </p:nvPr>
        </p:nvSpPr>
        <p:spPr>
          <a:xfrm>
            <a:off x="417442" y="337193"/>
            <a:ext cx="11330610" cy="881649"/>
          </a:xfrm>
        </p:spPr>
        <p:txBody>
          <a:bodyPr>
            <a:noAutofit/>
          </a:bodyPr>
          <a:lstStyle/>
          <a:p>
            <a:r>
              <a:rPr lang="en-US" sz="4400" dirty="0">
                <a:solidFill>
                  <a:schemeClr val="bg1"/>
                </a:solidFill>
              </a:rPr>
              <a:t>Execute Search Warrants</a:t>
            </a:r>
          </a:p>
        </p:txBody>
      </p:sp>
      <p:sp>
        <p:nvSpPr>
          <p:cNvPr id="4" name="Text Placeholder 3">
            <a:extLst>
              <a:ext uri="{FF2B5EF4-FFF2-40B4-BE49-F238E27FC236}">
                <a16:creationId xmlns:a16="http://schemas.microsoft.com/office/drawing/2014/main" id="{43985C50-1C1E-4FDB-1F86-D21486867403}"/>
              </a:ext>
            </a:extLst>
          </p:cNvPr>
          <p:cNvSpPr>
            <a:spLocks noGrp="1"/>
          </p:cNvSpPr>
          <p:nvPr>
            <p:ph type="body" idx="1"/>
          </p:nvPr>
        </p:nvSpPr>
        <p:spPr>
          <a:xfrm>
            <a:off x="417442" y="1515291"/>
            <a:ext cx="11330610" cy="4661673"/>
          </a:xfrm>
        </p:spPr>
        <p:txBody>
          <a:bodyPr>
            <a:normAutofit/>
          </a:bodyPr>
          <a:lstStyle/>
          <a:p>
            <a:pPr marL="457200" indent="-457200">
              <a:lnSpc>
                <a:spcPct val="110000"/>
              </a:lnSpc>
              <a:spcBef>
                <a:spcPts val="0"/>
              </a:spcBef>
              <a:spcAft>
                <a:spcPts val="0"/>
              </a:spcAft>
              <a:buFont typeface="Arial" panose="020B0604020202020204" pitchFamily="34" charset="0"/>
              <a:buChar char="•"/>
            </a:pPr>
            <a:r>
              <a:rPr lang="en-US" sz="2600" dirty="0"/>
              <a:t>Complete financial records of victim and suspect, dating back to at least 6 months prior to beginning of takings</a:t>
            </a:r>
          </a:p>
          <a:p>
            <a:pPr marL="457200" indent="-457200">
              <a:lnSpc>
                <a:spcPct val="110000"/>
              </a:lnSpc>
              <a:spcBef>
                <a:spcPts val="0"/>
              </a:spcBef>
              <a:spcAft>
                <a:spcPts val="0"/>
              </a:spcAft>
              <a:buFont typeface="Arial" panose="020B0604020202020204" pitchFamily="34" charset="0"/>
              <a:buChar char="•"/>
            </a:pPr>
            <a:r>
              <a:rPr lang="en-US" sz="2600" dirty="0"/>
              <a:t>Medical records of victim, including from ER, primary care provider, long-term care facility, if relevant</a:t>
            </a:r>
          </a:p>
          <a:p>
            <a:pPr marL="457200" indent="-457200">
              <a:lnSpc>
                <a:spcPct val="110000"/>
              </a:lnSpc>
              <a:spcBef>
                <a:spcPts val="0"/>
              </a:spcBef>
              <a:spcAft>
                <a:spcPts val="0"/>
              </a:spcAft>
              <a:buFont typeface="Arial" panose="020B0604020202020204" pitchFamily="34" charset="0"/>
              <a:buChar char="•"/>
            </a:pPr>
            <a:r>
              <a:rPr lang="en-US" sz="2600" dirty="0"/>
              <a:t>Capacity assessments and cognitive screening tests, if relevant (often in APS file or PCP records; if not, talk to prosecutor about obtaining)</a:t>
            </a:r>
          </a:p>
          <a:p>
            <a:pPr marL="457200" indent="-457200">
              <a:lnSpc>
                <a:spcPct val="110000"/>
              </a:lnSpc>
              <a:spcBef>
                <a:spcPts val="0"/>
              </a:spcBef>
              <a:spcAft>
                <a:spcPts val="0"/>
              </a:spcAft>
              <a:buFont typeface="Arial" panose="020B0604020202020204" pitchFamily="34" charset="0"/>
              <a:buChar char="•"/>
            </a:pPr>
            <a:r>
              <a:rPr lang="en-US" sz="2600" dirty="0"/>
              <a:t>Surveillance video</a:t>
            </a:r>
          </a:p>
          <a:p>
            <a:pPr marL="457200" indent="-457200">
              <a:lnSpc>
                <a:spcPct val="110000"/>
              </a:lnSpc>
              <a:spcBef>
                <a:spcPts val="0"/>
              </a:spcBef>
              <a:spcAft>
                <a:spcPts val="0"/>
              </a:spcAft>
              <a:buFont typeface="Arial" panose="020B0604020202020204" pitchFamily="34" charset="0"/>
              <a:buChar char="•"/>
            </a:pPr>
            <a:r>
              <a:rPr lang="en-US" sz="2600" dirty="0"/>
              <a:t>Social media accounts</a:t>
            </a:r>
          </a:p>
          <a:p>
            <a:pPr marL="457200" indent="-457200">
              <a:lnSpc>
                <a:spcPct val="110000"/>
              </a:lnSpc>
              <a:spcBef>
                <a:spcPts val="0"/>
              </a:spcBef>
              <a:spcAft>
                <a:spcPts val="0"/>
              </a:spcAft>
              <a:buFont typeface="Arial" panose="020B0604020202020204" pitchFamily="34" charset="0"/>
              <a:buChar char="•"/>
            </a:pPr>
            <a:r>
              <a:rPr lang="en-US" sz="2600" dirty="0"/>
              <a:t>Suspect’s cell phone, email accounts</a:t>
            </a:r>
          </a:p>
          <a:p>
            <a:pPr marL="457200" indent="-457200">
              <a:lnSpc>
                <a:spcPct val="110000"/>
              </a:lnSpc>
              <a:spcBef>
                <a:spcPts val="0"/>
              </a:spcBef>
              <a:spcAft>
                <a:spcPts val="0"/>
              </a:spcAft>
              <a:buFont typeface="Arial" panose="020B0604020202020204" pitchFamily="34" charset="0"/>
              <a:buChar char="•"/>
            </a:pPr>
            <a:r>
              <a:rPr lang="en-US" sz="2600" dirty="0"/>
              <a:t>Suspect’s room/residence, whenever possible</a:t>
            </a:r>
          </a:p>
        </p:txBody>
      </p:sp>
    </p:spTree>
    <p:extLst>
      <p:ext uri="{BB962C8B-B14F-4D97-AF65-F5344CB8AC3E}">
        <p14:creationId xmlns:p14="http://schemas.microsoft.com/office/powerpoint/2010/main" val="101089684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E5C2C-89EC-BA1C-7CF8-FA4F07B944B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B5F2DA2-61B2-05FB-FFB0-3F5FB412DB37}"/>
              </a:ext>
            </a:extLst>
          </p:cNvPr>
          <p:cNvSpPr>
            <a:spLocks noGrp="1"/>
          </p:cNvSpPr>
          <p:nvPr>
            <p:ph type="title"/>
          </p:nvPr>
        </p:nvSpPr>
        <p:spPr>
          <a:xfrm>
            <a:off x="430695" y="213360"/>
            <a:ext cx="11330610" cy="881649"/>
          </a:xfrm>
        </p:spPr>
        <p:txBody>
          <a:bodyPr>
            <a:noAutofit/>
          </a:bodyPr>
          <a:lstStyle/>
          <a:p>
            <a:r>
              <a:rPr lang="en-US" sz="4400" dirty="0">
                <a:solidFill>
                  <a:schemeClr val="bg1"/>
                </a:solidFill>
              </a:rPr>
              <a:t>Conduct Interviews of Relevant Parties</a:t>
            </a:r>
          </a:p>
        </p:txBody>
      </p:sp>
      <p:sp>
        <p:nvSpPr>
          <p:cNvPr id="4" name="Text Placeholder 3">
            <a:extLst>
              <a:ext uri="{FF2B5EF4-FFF2-40B4-BE49-F238E27FC236}">
                <a16:creationId xmlns:a16="http://schemas.microsoft.com/office/drawing/2014/main" id="{7A6ACC93-A9DA-FA96-E4B5-60DCADE5E55A}"/>
              </a:ext>
            </a:extLst>
          </p:cNvPr>
          <p:cNvSpPr>
            <a:spLocks noGrp="1"/>
          </p:cNvSpPr>
          <p:nvPr>
            <p:ph type="body" idx="1"/>
          </p:nvPr>
        </p:nvSpPr>
        <p:spPr>
          <a:xfrm>
            <a:off x="430695" y="1478071"/>
            <a:ext cx="11330610" cy="4493073"/>
          </a:xfrm>
        </p:spPr>
        <p:txBody>
          <a:bodyPr>
            <a:normAutofit/>
          </a:bodyPr>
          <a:lstStyle/>
          <a:p>
            <a:pPr lvl="0" eaLnBrk="0" fontAlgn="base" hangingPunct="0">
              <a:spcBef>
                <a:spcPct val="0"/>
              </a:spcBef>
              <a:spcAft>
                <a:spcPct val="0"/>
              </a:spcAft>
            </a:pPr>
            <a:endParaRPr lang="en-US" altLang="en-US" sz="2800" dirty="0">
              <a:solidFill>
                <a:srgbClr val="363636"/>
              </a:solidFill>
              <a:latin typeface="Source Sans Pro" panose="020B0503030403020204" pitchFamily="34" charset="0"/>
              <a:ea typeface="Source Sans Pro" panose="020B0503030403020204" pitchFamily="34" charset="0"/>
            </a:endParaRP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Reporter</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Victim</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Family members, friends, neighbors, others close to victim</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Bank tellers, financial advisers</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Victim’s health care providers</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Other individuals who interacted with victim and/or suspect</a:t>
            </a:r>
          </a:p>
          <a:p>
            <a:pPr lvl="0" eaLnBrk="0" fontAlgn="base" hangingPunct="0">
              <a:spcBef>
                <a:spcPct val="0"/>
              </a:spcBef>
              <a:spcAft>
                <a:spcPct val="0"/>
              </a:spcAft>
              <a:buFontTx/>
              <a:buChar char="•"/>
            </a:pPr>
            <a:r>
              <a:rPr lang="en-US" altLang="en-US" sz="2800" dirty="0">
                <a:solidFill>
                  <a:srgbClr val="363636"/>
                </a:solidFill>
                <a:latin typeface="Source Sans Pro" panose="020B0503030403020204" pitchFamily="34" charset="0"/>
                <a:ea typeface="Source Sans Pro" panose="020B0503030403020204" pitchFamily="34" charset="0"/>
              </a:rPr>
              <a:t>Suspect (consider interviewing early on and again towards end of investigation)</a:t>
            </a: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555371101"/>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53F5A-9D64-822D-5120-0B887F739B4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4CA3E4-177E-7580-6023-760464274AE3}"/>
              </a:ext>
            </a:extLst>
          </p:cNvPr>
          <p:cNvSpPr>
            <a:spLocks noGrp="1"/>
          </p:cNvSpPr>
          <p:nvPr>
            <p:ph type="title"/>
          </p:nvPr>
        </p:nvSpPr>
        <p:spPr>
          <a:xfrm>
            <a:off x="430695" y="282633"/>
            <a:ext cx="11330610" cy="881649"/>
          </a:xfrm>
        </p:spPr>
        <p:txBody>
          <a:bodyPr>
            <a:noAutofit/>
          </a:bodyPr>
          <a:lstStyle/>
          <a:p>
            <a:r>
              <a:rPr lang="en-US" sz="4400" dirty="0">
                <a:solidFill>
                  <a:schemeClr val="bg1"/>
                </a:solidFill>
              </a:rPr>
              <a:t>Other Potential Witnesses</a:t>
            </a:r>
          </a:p>
        </p:txBody>
      </p:sp>
      <p:sp>
        <p:nvSpPr>
          <p:cNvPr id="4" name="Text Placeholder 3">
            <a:extLst>
              <a:ext uri="{FF2B5EF4-FFF2-40B4-BE49-F238E27FC236}">
                <a16:creationId xmlns:a16="http://schemas.microsoft.com/office/drawing/2014/main" id="{35E82A77-6CE5-FDFE-0868-5C4A46C99295}"/>
              </a:ext>
            </a:extLst>
          </p:cNvPr>
          <p:cNvSpPr>
            <a:spLocks noGrp="1"/>
          </p:cNvSpPr>
          <p:nvPr>
            <p:ph type="body" idx="1"/>
          </p:nvPr>
        </p:nvSpPr>
        <p:spPr>
          <a:xfrm>
            <a:off x="430695" y="1900882"/>
            <a:ext cx="11330610" cy="4004160"/>
          </a:xfrm>
        </p:spPr>
        <p:txBody>
          <a:bodyPr>
            <a:normAutofit/>
          </a:bodyPr>
          <a:lstStyle/>
          <a:p>
            <a:pPr marL="457200" lvl="0" indent="-457200" eaLnBrk="0" fontAlgn="base" hangingPunct="0">
              <a:spcBef>
                <a:spcPct val="0"/>
              </a:spcBef>
              <a:spcAft>
                <a:spcPct val="0"/>
              </a:spcAft>
              <a:buFont typeface="Arial" panose="020B0604020202020204" pitchFamily="34" charset="0"/>
              <a:buChar char="•"/>
            </a:pPr>
            <a:r>
              <a:rPr lang="en-US" altLang="en-US" sz="2400" dirty="0">
                <a:solidFill>
                  <a:schemeClr val="tx1"/>
                </a:solidFill>
                <a:latin typeface="Source Sans Pro" panose="020B0503030403020204" pitchFamily="34" charset="0"/>
                <a:ea typeface="Source Sans Pro" panose="020B0503030403020204" pitchFamily="34" charset="0"/>
              </a:rPr>
              <a:t>Victim’s attorney</a:t>
            </a:r>
          </a:p>
          <a:p>
            <a:pPr marL="457200" lvl="0" indent="-457200" eaLnBrk="0" fontAlgn="base" hangingPunct="0">
              <a:spcBef>
                <a:spcPct val="0"/>
              </a:spcBef>
              <a:spcAft>
                <a:spcPct val="0"/>
              </a:spcAft>
              <a:buFont typeface="Arial" panose="020B0604020202020204" pitchFamily="34" charset="0"/>
              <a:buChar char="•"/>
            </a:pPr>
            <a:r>
              <a:rPr lang="en-US" altLang="en-US" sz="2400" dirty="0">
                <a:solidFill>
                  <a:schemeClr val="tx1"/>
                </a:solidFill>
                <a:latin typeface="Source Sans Pro" panose="020B0503030403020204" pitchFamily="34" charset="0"/>
                <a:ea typeface="Source Sans Pro" panose="020B0503030403020204" pitchFamily="34" charset="0"/>
              </a:rPr>
              <a:t>Attorney who drafted legal document(s) at issue</a:t>
            </a:r>
          </a:p>
          <a:p>
            <a:pPr marL="1085850" lvl="2" indent="-342900" eaLnBrk="0" fontAlgn="base" hangingPunct="0">
              <a:spcBef>
                <a:spcPct val="0"/>
              </a:spcBef>
              <a:spcAft>
                <a:spcPct val="0"/>
              </a:spcAft>
            </a:pPr>
            <a:r>
              <a:rPr lang="en-US" sz="2400" dirty="0"/>
              <a:t>Attorneys may raise privilege, confidentiality, or ethical concerns when approached by law enforcement;	</a:t>
            </a:r>
          </a:p>
          <a:p>
            <a:pPr marL="1085850" lvl="2" indent="-342900" eaLnBrk="0" fontAlgn="base" hangingPunct="0">
              <a:spcBef>
                <a:spcPct val="0"/>
              </a:spcBef>
              <a:spcAft>
                <a:spcPct val="0"/>
              </a:spcAft>
            </a:pPr>
            <a:r>
              <a:rPr lang="en-US" sz="2400" dirty="0"/>
              <a:t>Do not assume these concerns prevent the attorney from providing information or records; if issues arise, consult with the prosecutor regarding available legal options and appropriate next steps</a:t>
            </a:r>
          </a:p>
          <a:p>
            <a:pPr marL="457200" indent="-457200" eaLnBrk="0" fontAlgn="base" hangingPunct="0">
              <a:spcBef>
                <a:spcPct val="0"/>
              </a:spcBef>
              <a:spcAft>
                <a:spcPct val="0"/>
              </a:spcAft>
              <a:buFont typeface="Arial" panose="020B0604020202020204" pitchFamily="34" charset="0"/>
              <a:buChar char="•"/>
            </a:pPr>
            <a:r>
              <a:rPr lang="en-US" altLang="en-US" sz="2400" dirty="0">
                <a:solidFill>
                  <a:schemeClr val="tx1"/>
                </a:solidFill>
                <a:latin typeface="Source Sans Pro" panose="020B0503030403020204" pitchFamily="34" charset="0"/>
                <a:ea typeface="Source Sans Pro" panose="020B0503030403020204" pitchFamily="34" charset="0"/>
              </a:rPr>
              <a:t>Victim’s accountant</a:t>
            </a:r>
          </a:p>
          <a:p>
            <a:pPr marL="457200" indent="-457200" eaLnBrk="0" fontAlgn="base" hangingPunct="0">
              <a:spcBef>
                <a:spcPct val="0"/>
              </a:spcBef>
              <a:spcAft>
                <a:spcPct val="0"/>
              </a:spcAft>
              <a:buFont typeface="Arial" panose="020B0604020202020204" pitchFamily="34" charset="0"/>
              <a:buChar char="•"/>
            </a:pPr>
            <a:r>
              <a:rPr lang="en-US" altLang="en-US" sz="2400" dirty="0">
                <a:solidFill>
                  <a:schemeClr val="tx1"/>
                </a:solidFill>
                <a:latin typeface="Source Sans Pro" panose="020B0503030403020204" pitchFamily="34" charset="0"/>
                <a:ea typeface="Source Sans Pro" panose="020B0503030403020204" pitchFamily="34" charset="0"/>
              </a:rPr>
              <a:t>Victim’s neighbors</a:t>
            </a:r>
          </a:p>
          <a:p>
            <a:pPr marL="457200" indent="-457200" eaLnBrk="0" fontAlgn="base" hangingPunct="0">
              <a:spcBef>
                <a:spcPct val="0"/>
              </a:spcBef>
              <a:spcAft>
                <a:spcPct val="0"/>
              </a:spcAft>
              <a:buFont typeface="Arial" panose="020B0604020202020204" pitchFamily="34" charset="0"/>
              <a:buChar char="•"/>
            </a:pPr>
            <a:r>
              <a:rPr lang="en-US" altLang="en-US" sz="2400" dirty="0">
                <a:solidFill>
                  <a:schemeClr val="tx1"/>
                </a:solidFill>
                <a:latin typeface="Source Sans Pro" panose="020B0503030403020204" pitchFamily="34" charset="0"/>
                <a:ea typeface="Source Sans Pro" panose="020B0503030403020204" pitchFamily="34" charset="0"/>
              </a:rPr>
              <a:t>Victim’s guardian/conservator if subsequently appointed</a:t>
            </a:r>
            <a:endParaRPr lang="en-US" altLang="en-US" sz="2400" dirty="0">
              <a:solidFill>
                <a:srgbClr val="363636"/>
              </a:solidFill>
              <a:latin typeface="Source Sans Pro" panose="020B0503030403020204" pitchFamily="34" charset="0"/>
              <a:ea typeface="Source Sans Pro" panose="020B0503030403020204" pitchFamily="34" charset="0"/>
            </a:endParaRP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25199973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4E0C8D-2333-FB1A-3A4E-681DACE21C5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C7F9A5D-2B54-05A1-9FC6-D0D308AAF367}"/>
              </a:ext>
            </a:extLst>
          </p:cNvPr>
          <p:cNvSpPr>
            <a:spLocks noGrp="1"/>
          </p:cNvSpPr>
          <p:nvPr>
            <p:ph type="title"/>
          </p:nvPr>
        </p:nvSpPr>
        <p:spPr>
          <a:xfrm>
            <a:off x="417442" y="240211"/>
            <a:ext cx="11330610" cy="881649"/>
          </a:xfrm>
        </p:spPr>
        <p:txBody>
          <a:bodyPr>
            <a:noAutofit/>
          </a:bodyPr>
          <a:lstStyle/>
          <a:p>
            <a:r>
              <a:rPr lang="en-US" sz="4400" dirty="0">
                <a:solidFill>
                  <a:schemeClr val="bg1"/>
                </a:solidFill>
              </a:rPr>
              <a:t>Gather Other Relevant Evidence</a:t>
            </a:r>
          </a:p>
        </p:txBody>
      </p:sp>
      <p:sp>
        <p:nvSpPr>
          <p:cNvPr id="4" name="Text Placeholder 3">
            <a:extLst>
              <a:ext uri="{FF2B5EF4-FFF2-40B4-BE49-F238E27FC236}">
                <a16:creationId xmlns:a16="http://schemas.microsoft.com/office/drawing/2014/main" id="{9E800327-47CF-28C9-18C8-1130DBA23123}"/>
              </a:ext>
            </a:extLst>
          </p:cNvPr>
          <p:cNvSpPr>
            <a:spLocks noGrp="1"/>
          </p:cNvSpPr>
          <p:nvPr>
            <p:ph type="body" idx="1"/>
          </p:nvPr>
        </p:nvSpPr>
        <p:spPr>
          <a:xfrm>
            <a:off x="417442" y="1515291"/>
            <a:ext cx="11330610" cy="4661673"/>
          </a:xfrm>
        </p:spPr>
        <p:txBody>
          <a:bodyPr>
            <a:normAutofit/>
          </a:bodyPr>
          <a:lstStyle/>
          <a:p>
            <a:pPr marL="457200" indent="-457200">
              <a:lnSpc>
                <a:spcPct val="110000"/>
              </a:lnSpc>
              <a:spcBef>
                <a:spcPts val="0"/>
              </a:spcBef>
              <a:spcAft>
                <a:spcPts val="0"/>
              </a:spcAft>
              <a:buFont typeface="Arial" panose="020B0604020202020204" pitchFamily="34" charset="0"/>
              <a:buChar char="•"/>
            </a:pPr>
            <a:r>
              <a:rPr lang="en-US" sz="2600" dirty="0"/>
              <a:t>APS reports, protective orders, prior criminal investigations</a:t>
            </a:r>
          </a:p>
          <a:p>
            <a:pPr marL="457200" indent="-457200">
              <a:lnSpc>
                <a:spcPct val="110000"/>
              </a:lnSpc>
              <a:spcBef>
                <a:spcPts val="0"/>
              </a:spcBef>
              <a:spcAft>
                <a:spcPts val="0"/>
              </a:spcAft>
              <a:buFont typeface="Arial" panose="020B0604020202020204" pitchFamily="34" charset="0"/>
              <a:buChar char="•"/>
            </a:pPr>
            <a:r>
              <a:rPr lang="en-US" sz="2600" dirty="0"/>
              <a:t>Complete financial records of victim and suspect, dating back to at least 6 months prior to beginning of takings</a:t>
            </a:r>
          </a:p>
          <a:p>
            <a:pPr marL="457200" indent="-457200">
              <a:lnSpc>
                <a:spcPct val="110000"/>
              </a:lnSpc>
              <a:spcBef>
                <a:spcPts val="0"/>
              </a:spcBef>
              <a:spcAft>
                <a:spcPts val="0"/>
              </a:spcAft>
              <a:buFont typeface="Arial" panose="020B0604020202020204" pitchFamily="34" charset="0"/>
              <a:buChar char="•"/>
            </a:pPr>
            <a:r>
              <a:rPr lang="en-US" sz="2600" dirty="0"/>
              <a:t>Medical records of victim, including from ER, primary care provider, long-term care facility</a:t>
            </a:r>
          </a:p>
          <a:p>
            <a:pPr marL="457200" indent="-457200">
              <a:lnSpc>
                <a:spcPct val="110000"/>
              </a:lnSpc>
              <a:spcBef>
                <a:spcPts val="0"/>
              </a:spcBef>
              <a:spcAft>
                <a:spcPts val="0"/>
              </a:spcAft>
              <a:buFont typeface="Arial" panose="020B0604020202020204" pitchFamily="34" charset="0"/>
              <a:buChar char="•"/>
            </a:pPr>
            <a:r>
              <a:rPr lang="en-US" sz="2600" dirty="0"/>
              <a:t>Capacity assessments and cognitive screening tests (often in APS file, primary care physician records; if not, talk to prosecutor about obtaining)</a:t>
            </a:r>
          </a:p>
          <a:p>
            <a:pPr marL="457200" indent="-457200">
              <a:lnSpc>
                <a:spcPct val="110000"/>
              </a:lnSpc>
              <a:spcBef>
                <a:spcPts val="0"/>
              </a:spcBef>
              <a:spcAft>
                <a:spcPts val="0"/>
              </a:spcAft>
              <a:buFont typeface="Arial" panose="020B0604020202020204" pitchFamily="34" charset="0"/>
              <a:buChar char="•"/>
            </a:pPr>
            <a:r>
              <a:rPr lang="en-US" sz="2600" dirty="0"/>
              <a:t>Surveillance video</a:t>
            </a:r>
          </a:p>
          <a:p>
            <a:pPr marL="457200" indent="-457200">
              <a:lnSpc>
                <a:spcPct val="110000"/>
              </a:lnSpc>
              <a:spcBef>
                <a:spcPts val="0"/>
              </a:spcBef>
              <a:spcAft>
                <a:spcPts val="0"/>
              </a:spcAft>
              <a:buFont typeface="Arial" panose="020B0604020202020204" pitchFamily="34" charset="0"/>
              <a:buChar char="•"/>
            </a:pPr>
            <a:r>
              <a:rPr lang="en-US" sz="2600" dirty="0"/>
              <a:t>Social media accounts</a:t>
            </a: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1000664330"/>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59364-7482-0A2A-37AB-7FEBBA8D2C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31273C3-9308-4AA0-24A4-7B4812F11F3B}"/>
              </a:ext>
            </a:extLst>
          </p:cNvPr>
          <p:cNvSpPr>
            <a:spLocks noGrp="1"/>
          </p:cNvSpPr>
          <p:nvPr>
            <p:ph type="title"/>
          </p:nvPr>
        </p:nvSpPr>
        <p:spPr>
          <a:xfrm>
            <a:off x="0" y="0"/>
            <a:ext cx="11330610" cy="881649"/>
          </a:xfrm>
        </p:spPr>
        <p:txBody>
          <a:bodyPr>
            <a:noAutofit/>
          </a:bodyPr>
          <a:lstStyle/>
          <a:p>
            <a:r>
              <a:rPr lang="en-US" sz="4400" dirty="0">
                <a:solidFill>
                  <a:schemeClr val="bg1"/>
                </a:solidFill>
              </a:rPr>
              <a:t>When Your Case Involves a Power of Attorney, Obtain Copy of the Document</a:t>
            </a:r>
          </a:p>
        </p:txBody>
      </p:sp>
      <p:sp>
        <p:nvSpPr>
          <p:cNvPr id="4" name="Text Placeholder 3">
            <a:extLst>
              <a:ext uri="{FF2B5EF4-FFF2-40B4-BE49-F238E27FC236}">
                <a16:creationId xmlns:a16="http://schemas.microsoft.com/office/drawing/2014/main" id="{6B05BD05-31A0-BED1-B451-17AB5002A208}"/>
              </a:ext>
            </a:extLst>
          </p:cNvPr>
          <p:cNvSpPr>
            <a:spLocks noGrp="1"/>
          </p:cNvSpPr>
          <p:nvPr>
            <p:ph type="body" idx="1"/>
          </p:nvPr>
        </p:nvSpPr>
        <p:spPr>
          <a:xfrm>
            <a:off x="417442" y="2095018"/>
            <a:ext cx="11330610" cy="4081946"/>
          </a:xfrm>
        </p:spPr>
        <p:txBody>
          <a:bodyPr>
            <a:normAutofit/>
          </a:bodyPr>
          <a:lstStyle/>
          <a:p>
            <a:pPr eaLnBrk="0" fontAlgn="base" hangingPunct="0">
              <a:spcBef>
                <a:spcPct val="0"/>
              </a:spcBef>
              <a:spcAft>
                <a:spcPct val="0"/>
              </a:spcAft>
            </a:pPr>
            <a:r>
              <a:rPr lang="en-US" sz="2800" dirty="0"/>
              <a:t>Where the POA may be located:</a:t>
            </a:r>
          </a:p>
          <a:p>
            <a:pPr eaLnBrk="0" fontAlgn="base" hangingPunct="0">
              <a:spcBef>
                <a:spcPct val="0"/>
              </a:spcBef>
              <a:spcAft>
                <a:spcPct val="0"/>
              </a:spcAft>
            </a:pPr>
            <a:endParaRPr lang="en-US" sz="2800" dirty="0"/>
          </a:p>
          <a:p>
            <a:pPr marL="457200" indent="-457200" eaLnBrk="0" fontAlgn="base" hangingPunct="0">
              <a:spcBef>
                <a:spcPct val="0"/>
              </a:spcBef>
              <a:spcAft>
                <a:spcPct val="0"/>
              </a:spcAft>
              <a:buFont typeface="Arial" panose="020B0604020202020204" pitchFamily="34" charset="0"/>
              <a:buChar char="•"/>
            </a:pPr>
            <a:r>
              <a:rPr lang="en-US" sz="2800" dirty="0"/>
              <a:t>Long-term care facility where victim resides</a:t>
            </a:r>
          </a:p>
          <a:p>
            <a:pPr marL="457200" indent="-457200" eaLnBrk="0" fontAlgn="base" hangingPunct="0">
              <a:spcBef>
                <a:spcPct val="0"/>
              </a:spcBef>
              <a:spcAft>
                <a:spcPct val="0"/>
              </a:spcAft>
              <a:buFont typeface="Arial" panose="020B0604020202020204" pitchFamily="34" charset="0"/>
              <a:buChar char="•"/>
            </a:pPr>
            <a:r>
              <a:rPr lang="en-US" sz="2800" dirty="0"/>
              <a:t>Adult relative</a:t>
            </a:r>
          </a:p>
          <a:p>
            <a:pPr marL="457200" indent="-457200" eaLnBrk="0" fontAlgn="base" hangingPunct="0">
              <a:spcBef>
                <a:spcPct val="0"/>
              </a:spcBef>
              <a:spcAft>
                <a:spcPct val="0"/>
              </a:spcAft>
              <a:buFont typeface="Arial" panose="020B0604020202020204" pitchFamily="34" charset="0"/>
              <a:buChar char="•"/>
            </a:pPr>
            <a:r>
              <a:rPr lang="en-US" sz="2800" dirty="0"/>
              <a:t>Victim’s financial institution</a:t>
            </a:r>
          </a:p>
          <a:p>
            <a:pPr marL="457200" indent="-457200" eaLnBrk="0" fontAlgn="base" hangingPunct="0">
              <a:spcBef>
                <a:spcPct val="0"/>
              </a:spcBef>
              <a:spcAft>
                <a:spcPct val="0"/>
              </a:spcAft>
              <a:buFont typeface="Arial" panose="020B0604020202020204" pitchFamily="34" charset="0"/>
              <a:buChar char="•"/>
            </a:pPr>
            <a:r>
              <a:rPr lang="en-US" sz="2800" dirty="0"/>
              <a:t>Suspect</a:t>
            </a:r>
          </a:p>
          <a:p>
            <a:pPr marL="457200" indent="-457200" eaLnBrk="0" fontAlgn="base" hangingPunct="0">
              <a:spcBef>
                <a:spcPct val="0"/>
              </a:spcBef>
              <a:spcAft>
                <a:spcPct val="0"/>
              </a:spcAft>
              <a:buFont typeface="Arial" panose="020B0604020202020204" pitchFamily="34" charset="0"/>
              <a:buChar char="•"/>
            </a:pPr>
            <a:r>
              <a:rPr lang="en-US" sz="2800" dirty="0"/>
              <a:t>Attorney’s office and designated agent(s)</a:t>
            </a:r>
          </a:p>
          <a:p>
            <a:pPr marL="457200" indent="-457200" eaLnBrk="0" fontAlgn="base" hangingPunct="0">
              <a:spcBef>
                <a:spcPct val="0"/>
              </a:spcBef>
              <a:spcAft>
                <a:spcPct val="0"/>
              </a:spcAft>
              <a:buFont typeface="Arial" panose="020B0604020202020204" pitchFamily="34" charset="0"/>
              <a:buChar char="•"/>
            </a:pPr>
            <a:endParaRPr lang="en-US" sz="2800" dirty="0"/>
          </a:p>
          <a:p>
            <a:pPr lvl="1" indent="0" eaLnBrk="0" fontAlgn="base" hangingPunct="0">
              <a:spcBef>
                <a:spcPct val="0"/>
              </a:spcBef>
              <a:spcAft>
                <a:spcPct val="0"/>
              </a:spcAft>
              <a:buNone/>
            </a:pPr>
            <a:endParaRPr lang="en-US" sz="2800" dirty="0"/>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1593313992"/>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6D2C1-10E8-D1C9-9535-3DB8FE2A7B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24699F-9125-709F-37DC-B03F2E88BFAF}"/>
              </a:ext>
            </a:extLst>
          </p:cNvPr>
          <p:cNvSpPr>
            <a:spLocks noGrp="1"/>
          </p:cNvSpPr>
          <p:nvPr>
            <p:ph type="title"/>
          </p:nvPr>
        </p:nvSpPr>
        <p:spPr>
          <a:xfrm>
            <a:off x="410816" y="240211"/>
            <a:ext cx="11330610" cy="881649"/>
          </a:xfrm>
        </p:spPr>
        <p:txBody>
          <a:bodyPr>
            <a:noAutofit/>
          </a:bodyPr>
          <a:lstStyle/>
          <a:p>
            <a:r>
              <a:rPr lang="en-US" sz="4000" dirty="0">
                <a:solidFill>
                  <a:schemeClr val="bg1"/>
                </a:solidFill>
              </a:rPr>
              <a:t>Review the Power of Attorney Instrument</a:t>
            </a:r>
          </a:p>
        </p:txBody>
      </p:sp>
      <p:sp>
        <p:nvSpPr>
          <p:cNvPr id="4" name="Text Placeholder 3">
            <a:extLst>
              <a:ext uri="{FF2B5EF4-FFF2-40B4-BE49-F238E27FC236}">
                <a16:creationId xmlns:a16="http://schemas.microsoft.com/office/drawing/2014/main" id="{2D2EB0A5-4738-1BAD-9E93-E5AB919EEF34}"/>
              </a:ext>
            </a:extLst>
          </p:cNvPr>
          <p:cNvSpPr>
            <a:spLocks noGrp="1"/>
          </p:cNvSpPr>
          <p:nvPr>
            <p:ph type="body" idx="1"/>
          </p:nvPr>
        </p:nvSpPr>
        <p:spPr>
          <a:xfrm>
            <a:off x="410816" y="1515291"/>
            <a:ext cx="11330610" cy="4661673"/>
          </a:xfrm>
        </p:spPr>
        <p:txBody>
          <a:bodyPr>
            <a:normAutofit fontScale="85000" lnSpcReduction="20000"/>
          </a:bodyPr>
          <a:lstStyle/>
          <a:p>
            <a:pPr marL="342900" indent="-342900">
              <a:buFont typeface="Arial" panose="020B0604020202020204" pitchFamily="34" charset="0"/>
              <a:buChar char="•"/>
              <a:defRPr/>
            </a:pPr>
            <a:r>
              <a:rPr lang="en-US" sz="2600" dirty="0"/>
              <a:t>In some cases, a statutory notice form to agent exists which may specifically describe agent’s fiduciary responsibilities (and require their signature)</a:t>
            </a:r>
          </a:p>
          <a:p>
            <a:pPr marL="342900" indent="-342900">
              <a:buFont typeface="Arial" panose="020B0604020202020204" pitchFamily="34" charset="0"/>
              <a:buChar char="•"/>
              <a:defRPr/>
            </a:pPr>
            <a:r>
              <a:rPr lang="en-US" sz="2600" dirty="0"/>
              <a:t>Review document to determine whether it contains a gifting provision and if so, what gifting is allowed</a:t>
            </a:r>
          </a:p>
          <a:p>
            <a:pPr marL="342900" indent="-342900">
              <a:buFont typeface="Arial" panose="020B0604020202020204" pitchFamily="34" charset="0"/>
              <a:buChar char="•"/>
              <a:defRPr/>
            </a:pPr>
            <a:r>
              <a:rPr lang="en-US" sz="2600" dirty="0"/>
              <a:t>If questions arise about gifting provision or circumstances of drafting of POA, consult with prosecutor or elder law attorney</a:t>
            </a:r>
          </a:p>
          <a:p>
            <a:pPr marL="342900" indent="-342900">
              <a:buFont typeface="Arial" panose="020B0604020202020204" pitchFamily="34" charset="0"/>
              <a:buChar char="•"/>
              <a:defRPr/>
            </a:pPr>
            <a:r>
              <a:rPr lang="en-US" sz="2600" dirty="0"/>
              <a:t>Remember that even if the agent can gift themselves money, they have an overriding duty to act in best interests of the principal</a:t>
            </a:r>
          </a:p>
          <a:p>
            <a:pPr marL="342900" indent="-342900">
              <a:buFont typeface="Arial" panose="020B0604020202020204" pitchFamily="34" charset="0"/>
              <a:buChar char="•"/>
              <a:defRPr/>
            </a:pPr>
            <a:r>
              <a:rPr lang="en-US" sz="2600" dirty="0"/>
              <a:t>If victim suffers from dementia, consider whether consider whether their capacity to execute the document was impaired at time of signing (which may invalidate the POA); consult with prosecutor and/or capacity expert if needed</a:t>
            </a:r>
          </a:p>
          <a:p>
            <a:pPr>
              <a:defRPr/>
            </a:pPr>
            <a:endParaRPr lang="en-US" sz="2600" dirty="0"/>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3019754566"/>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578CB-E97E-FB9A-76EC-0E8132DB426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7BA102-4264-5E7F-2BCE-F642A58245CA}"/>
              </a:ext>
            </a:extLst>
          </p:cNvPr>
          <p:cNvSpPr>
            <a:spLocks noGrp="1"/>
          </p:cNvSpPr>
          <p:nvPr>
            <p:ph type="title"/>
          </p:nvPr>
        </p:nvSpPr>
        <p:spPr>
          <a:xfrm>
            <a:off x="410816" y="60960"/>
            <a:ext cx="11330610" cy="881649"/>
          </a:xfrm>
        </p:spPr>
        <p:txBody>
          <a:bodyPr>
            <a:noAutofit/>
          </a:bodyPr>
          <a:lstStyle/>
          <a:p>
            <a:r>
              <a:rPr lang="en-US" sz="4400" dirty="0">
                <a:solidFill>
                  <a:schemeClr val="bg1"/>
                </a:solidFill>
              </a:rPr>
              <a:t>Victim’s Financial Documents:</a:t>
            </a:r>
            <a:br>
              <a:rPr lang="en-US" sz="4400" dirty="0">
                <a:solidFill>
                  <a:schemeClr val="bg1"/>
                </a:solidFill>
              </a:rPr>
            </a:br>
            <a:r>
              <a:rPr lang="en-US" sz="4400" dirty="0">
                <a:solidFill>
                  <a:schemeClr val="bg1"/>
                </a:solidFill>
              </a:rPr>
              <a:t>Look for Unusual Activity</a:t>
            </a:r>
          </a:p>
        </p:txBody>
      </p:sp>
      <p:sp>
        <p:nvSpPr>
          <p:cNvPr id="4" name="Text Placeholder 3">
            <a:extLst>
              <a:ext uri="{FF2B5EF4-FFF2-40B4-BE49-F238E27FC236}">
                <a16:creationId xmlns:a16="http://schemas.microsoft.com/office/drawing/2014/main" id="{260E5B5F-933C-AF11-F70B-C446AAD07632}"/>
              </a:ext>
            </a:extLst>
          </p:cNvPr>
          <p:cNvSpPr>
            <a:spLocks noGrp="1"/>
          </p:cNvSpPr>
          <p:nvPr>
            <p:ph type="body" idx="1"/>
          </p:nvPr>
        </p:nvSpPr>
        <p:spPr>
          <a:xfrm>
            <a:off x="417442" y="1515291"/>
            <a:ext cx="11330610" cy="4661673"/>
          </a:xfrm>
        </p:spPr>
        <p:txBody>
          <a:bodyPr>
            <a:normAutofit fontScale="92500" lnSpcReduction="20000"/>
          </a:bodyPr>
          <a:lstStyle/>
          <a:p>
            <a:pPr marL="457200" indent="-457200">
              <a:lnSpc>
                <a:spcPct val="110000"/>
              </a:lnSpc>
              <a:spcBef>
                <a:spcPts val="0"/>
              </a:spcBef>
              <a:spcAft>
                <a:spcPts val="0"/>
              </a:spcAft>
              <a:buFont typeface="Arial" panose="020B0604020202020204" pitchFamily="34" charset="0"/>
              <a:buChar char="•"/>
            </a:pPr>
            <a:r>
              <a:rPr lang="en-US" sz="2800" dirty="0"/>
              <a:t>Purchases not for victim’s benefit</a:t>
            </a:r>
          </a:p>
          <a:p>
            <a:pPr marL="457200" indent="-457200">
              <a:lnSpc>
                <a:spcPct val="110000"/>
              </a:lnSpc>
              <a:spcBef>
                <a:spcPts val="0"/>
              </a:spcBef>
              <a:spcAft>
                <a:spcPts val="0"/>
              </a:spcAft>
              <a:buFont typeface="Arial" panose="020B0604020202020204" pitchFamily="34" charset="0"/>
              <a:buChar char="•"/>
            </a:pPr>
            <a:r>
              <a:rPr lang="en-US" sz="2800" dirty="0"/>
              <a:t>Forged signatures on checks, wills, POAs, or other documents </a:t>
            </a:r>
          </a:p>
          <a:p>
            <a:pPr marL="457200" indent="-457200">
              <a:lnSpc>
                <a:spcPct val="110000"/>
              </a:lnSpc>
              <a:spcBef>
                <a:spcPts val="0"/>
              </a:spcBef>
              <a:spcAft>
                <a:spcPts val="0"/>
              </a:spcAft>
              <a:buFont typeface="Arial" panose="020B0604020202020204" pitchFamily="34" charset="0"/>
              <a:buChar char="•"/>
            </a:pPr>
            <a:r>
              <a:rPr lang="en-US" sz="2800" dirty="0"/>
              <a:t>Transfers or checks to perpetrator</a:t>
            </a:r>
          </a:p>
          <a:p>
            <a:pPr marL="457200" indent="-457200">
              <a:lnSpc>
                <a:spcPct val="110000"/>
              </a:lnSpc>
              <a:spcBef>
                <a:spcPts val="0"/>
              </a:spcBef>
              <a:spcAft>
                <a:spcPts val="0"/>
              </a:spcAft>
              <a:buFont typeface="Arial" panose="020B0604020202020204" pitchFamily="34" charset="0"/>
              <a:buChar char="•"/>
            </a:pPr>
            <a:r>
              <a:rPr lang="en-US" sz="2800" dirty="0"/>
              <a:t>Uncharacteristic cash withdrawals (note location) </a:t>
            </a:r>
          </a:p>
          <a:p>
            <a:pPr marL="457200" indent="-457200">
              <a:lnSpc>
                <a:spcPct val="110000"/>
              </a:lnSpc>
              <a:spcBef>
                <a:spcPts val="0"/>
              </a:spcBef>
              <a:spcAft>
                <a:spcPts val="0"/>
              </a:spcAft>
              <a:buFont typeface="Arial" panose="020B0604020202020204" pitchFamily="34" charset="0"/>
              <a:buChar char="•"/>
            </a:pPr>
            <a:r>
              <a:rPr lang="en-US" sz="2800" dirty="0"/>
              <a:t>Cash advances</a:t>
            </a:r>
          </a:p>
          <a:p>
            <a:pPr marL="457200" indent="-457200">
              <a:lnSpc>
                <a:spcPct val="110000"/>
              </a:lnSpc>
              <a:spcBef>
                <a:spcPts val="0"/>
              </a:spcBef>
              <a:spcAft>
                <a:spcPts val="0"/>
              </a:spcAft>
              <a:buFont typeface="Arial" panose="020B0604020202020204" pitchFamily="34" charset="0"/>
              <a:buChar char="•"/>
            </a:pPr>
            <a:r>
              <a:rPr lang="en-US" sz="2800" dirty="0"/>
              <a:t>Commingled assets</a:t>
            </a:r>
          </a:p>
          <a:p>
            <a:pPr marL="457200" indent="-457200">
              <a:lnSpc>
                <a:spcPct val="110000"/>
              </a:lnSpc>
              <a:spcBef>
                <a:spcPts val="0"/>
              </a:spcBef>
              <a:spcAft>
                <a:spcPts val="0"/>
              </a:spcAft>
              <a:buFont typeface="Arial" panose="020B0604020202020204" pitchFamily="34" charset="0"/>
              <a:buChar char="•"/>
            </a:pPr>
            <a:r>
              <a:rPr lang="en-US" sz="2800" dirty="0"/>
              <a:t>Change in victim’s spending habits</a:t>
            </a:r>
          </a:p>
          <a:p>
            <a:pPr marL="457200" indent="-457200">
              <a:lnSpc>
                <a:spcPct val="110000"/>
              </a:lnSpc>
              <a:spcBef>
                <a:spcPts val="0"/>
              </a:spcBef>
              <a:spcAft>
                <a:spcPts val="0"/>
              </a:spcAft>
              <a:buFont typeface="Arial" panose="020B0604020202020204" pitchFamily="34" charset="0"/>
              <a:buChar char="•"/>
            </a:pPr>
            <a:r>
              <a:rPr lang="en-US" sz="2800" dirty="0"/>
              <a:t>Unpaid bills</a:t>
            </a:r>
          </a:p>
          <a:p>
            <a:pPr marL="457200" indent="-457200">
              <a:lnSpc>
                <a:spcPct val="110000"/>
              </a:lnSpc>
              <a:spcBef>
                <a:spcPts val="0"/>
              </a:spcBef>
              <a:spcAft>
                <a:spcPts val="0"/>
              </a:spcAft>
              <a:buFont typeface="Arial" panose="020B0604020202020204" pitchFamily="34" charset="0"/>
              <a:buChar char="•"/>
            </a:pPr>
            <a:r>
              <a:rPr lang="en-US" sz="2800" dirty="0"/>
              <a:t>Hidden accounts, missing income, and comingled funds </a:t>
            </a:r>
          </a:p>
          <a:p>
            <a:pPr marL="457200" indent="-457200">
              <a:lnSpc>
                <a:spcPct val="110000"/>
              </a:lnSpc>
              <a:spcBef>
                <a:spcPts val="0"/>
              </a:spcBef>
              <a:spcAft>
                <a:spcPts val="0"/>
              </a:spcAft>
              <a:buFont typeface="Arial" panose="020B0604020202020204" pitchFamily="34" charset="0"/>
              <a:buChar char="•"/>
            </a:pPr>
            <a:r>
              <a:rPr lang="en-US" sz="2800" dirty="0"/>
              <a:t>Suspicious real estate transactions </a:t>
            </a:r>
          </a:p>
          <a:p>
            <a:pPr marL="457200" indent="-457200">
              <a:lnSpc>
                <a:spcPct val="110000"/>
              </a:lnSpc>
              <a:spcBef>
                <a:spcPts val="0"/>
              </a:spcBef>
              <a:spcAft>
                <a:spcPts val="0"/>
              </a:spcAft>
              <a:buFont typeface="Arial" panose="020B0604020202020204" pitchFamily="34" charset="0"/>
              <a:buChar char="•"/>
            </a:pPr>
            <a:r>
              <a:rPr lang="en-US" sz="2800" dirty="0"/>
              <a:t>Recent changes to legal documents (e.g. will, POA) and financial accounts (e.g., access to bank and investment accounts)</a:t>
            </a:r>
            <a:endParaRPr lang="en-US" sz="2800" dirty="0">
              <a:solidFill>
                <a:schemeClr val="tx1"/>
              </a:solidFill>
            </a:endParaRP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67813425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36977C-B5F5-8474-22DA-D4A6B972491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F67FADE-9AB5-90B0-715D-34F27F5F8EDB}"/>
              </a:ext>
            </a:extLst>
          </p:cNvPr>
          <p:cNvSpPr>
            <a:spLocks noGrp="1"/>
          </p:cNvSpPr>
          <p:nvPr>
            <p:ph type="title"/>
          </p:nvPr>
        </p:nvSpPr>
        <p:spPr>
          <a:xfrm>
            <a:off x="430695" y="0"/>
            <a:ext cx="11330610" cy="881649"/>
          </a:xfrm>
        </p:spPr>
        <p:txBody>
          <a:bodyPr>
            <a:noAutofit/>
          </a:bodyPr>
          <a:lstStyle/>
          <a:p>
            <a:r>
              <a:rPr lang="en-US" sz="4400" dirty="0">
                <a:solidFill>
                  <a:schemeClr val="bg1"/>
                </a:solidFill>
              </a:rPr>
              <a:t>Sources of Help In Analyzing Financial Records</a:t>
            </a:r>
          </a:p>
        </p:txBody>
      </p:sp>
      <p:sp>
        <p:nvSpPr>
          <p:cNvPr id="4" name="Text Placeholder 3">
            <a:extLst>
              <a:ext uri="{FF2B5EF4-FFF2-40B4-BE49-F238E27FC236}">
                <a16:creationId xmlns:a16="http://schemas.microsoft.com/office/drawing/2014/main" id="{D3DAA09C-38FD-F600-A385-480DDF63DEE6}"/>
              </a:ext>
            </a:extLst>
          </p:cNvPr>
          <p:cNvSpPr>
            <a:spLocks noGrp="1"/>
          </p:cNvSpPr>
          <p:nvPr>
            <p:ph type="body" idx="1"/>
          </p:nvPr>
        </p:nvSpPr>
        <p:spPr>
          <a:xfrm>
            <a:off x="430695" y="1845797"/>
            <a:ext cx="11330610" cy="4661673"/>
          </a:xfrm>
        </p:spPr>
        <p:txBody>
          <a:bodyPr>
            <a:normAutofit/>
          </a:bodyPr>
          <a:lstStyle/>
          <a:p>
            <a:pPr marL="457200" indent="-457200">
              <a:lnSpc>
                <a:spcPct val="110000"/>
              </a:lnSpc>
              <a:spcBef>
                <a:spcPts val="0"/>
              </a:spcBef>
              <a:spcAft>
                <a:spcPts val="0"/>
              </a:spcAft>
              <a:buFont typeface="Arial" panose="020B0604020202020204" pitchFamily="34" charset="0"/>
              <a:buChar char="•"/>
            </a:pPr>
            <a:r>
              <a:rPr lang="en-US" sz="2600" dirty="0">
                <a:solidFill>
                  <a:schemeClr val="tx1"/>
                </a:solidFill>
              </a:rPr>
              <a:t>Senior Abuse Financial and Accounting Tracking Tool (</a:t>
            </a:r>
            <a:r>
              <a:rPr lang="en-US" sz="2600" dirty="0">
                <a:solidFill>
                  <a:schemeClr val="tx1"/>
                </a:solidFill>
                <a:hlinkClick r:id="rId3"/>
              </a:rPr>
              <a:t>SAFTA</a:t>
            </a:r>
            <a:r>
              <a:rPr lang="en-US" sz="2600" dirty="0">
                <a:solidFill>
                  <a:schemeClr val="tx1"/>
                </a:solidFill>
              </a:rPr>
              <a:t>)</a:t>
            </a:r>
          </a:p>
          <a:p>
            <a:pPr marL="457200" indent="-457200">
              <a:lnSpc>
                <a:spcPct val="110000"/>
              </a:lnSpc>
              <a:spcBef>
                <a:spcPts val="0"/>
              </a:spcBef>
              <a:spcAft>
                <a:spcPts val="0"/>
              </a:spcAft>
              <a:buFont typeface="Arial" panose="020B0604020202020204" pitchFamily="34" charset="0"/>
              <a:buChar char="•"/>
            </a:pPr>
            <a:r>
              <a:rPr lang="en-US" sz="2600" dirty="0">
                <a:solidFill>
                  <a:schemeClr val="tx1"/>
                </a:solidFill>
              </a:rPr>
              <a:t>Fusion Centers (</a:t>
            </a:r>
            <a:r>
              <a:rPr lang="en-US" sz="2600" dirty="0"/>
              <a:t>dedicated to collecting, analyzing, and disseminating information and intelligence between all levels of government)</a:t>
            </a:r>
            <a:endParaRPr lang="en-US" sz="2600" dirty="0">
              <a:solidFill>
                <a:schemeClr val="tx1"/>
              </a:solidFill>
            </a:endParaRPr>
          </a:p>
          <a:p>
            <a:pPr marL="457200" indent="-457200">
              <a:lnSpc>
                <a:spcPct val="110000"/>
              </a:lnSpc>
              <a:spcBef>
                <a:spcPts val="0"/>
              </a:spcBef>
              <a:spcAft>
                <a:spcPts val="0"/>
              </a:spcAft>
              <a:buFont typeface="Arial" panose="020B0604020202020204" pitchFamily="34" charset="0"/>
              <a:buChar char="•"/>
            </a:pPr>
            <a:r>
              <a:rPr lang="en-US" sz="2600" dirty="0">
                <a:solidFill>
                  <a:schemeClr val="tx1"/>
                </a:solidFill>
              </a:rPr>
              <a:t>Forensic accountant if large amount of or complex financial documents</a:t>
            </a:r>
          </a:p>
          <a:p>
            <a:pPr marL="457200" indent="-457200">
              <a:lnSpc>
                <a:spcPct val="110000"/>
              </a:lnSpc>
              <a:spcBef>
                <a:spcPts val="0"/>
              </a:spcBef>
              <a:spcAft>
                <a:spcPts val="0"/>
              </a:spcAft>
              <a:buFont typeface="Arial" panose="020B0604020202020204" pitchFamily="34" charset="0"/>
              <a:buChar char="•"/>
            </a:pPr>
            <a:r>
              <a:rPr lang="en-US" sz="2600" dirty="0">
                <a:solidFill>
                  <a:schemeClr val="tx1"/>
                </a:solidFill>
              </a:rPr>
              <a:t>If not available to you, consider reaching out to:</a:t>
            </a:r>
          </a:p>
          <a:p>
            <a:pPr marL="711200" lvl="1" indent="-457200">
              <a:lnSpc>
                <a:spcPct val="110000"/>
              </a:lnSpc>
              <a:spcBef>
                <a:spcPts val="0"/>
              </a:spcBef>
              <a:spcAft>
                <a:spcPts val="0"/>
              </a:spcAft>
              <a:buFont typeface="Arial" panose="020B0604020202020204" pitchFamily="34" charset="0"/>
              <a:buChar char="•"/>
            </a:pPr>
            <a:r>
              <a:rPr lang="en-US" sz="2600" dirty="0">
                <a:solidFill>
                  <a:schemeClr val="tx1"/>
                </a:solidFill>
              </a:rPr>
              <a:t>Association of Certified Fraud Examiners (ACFE)</a:t>
            </a:r>
          </a:p>
          <a:p>
            <a:pPr marL="711200" lvl="1" indent="-457200">
              <a:lnSpc>
                <a:spcPct val="110000"/>
              </a:lnSpc>
              <a:spcBef>
                <a:spcPts val="0"/>
              </a:spcBef>
              <a:spcAft>
                <a:spcPts val="0"/>
              </a:spcAft>
              <a:buFont typeface="Arial" panose="020B0604020202020204" pitchFamily="34" charset="0"/>
              <a:buChar char="•"/>
            </a:pPr>
            <a:r>
              <a:rPr lang="en-US" sz="2600" dirty="0">
                <a:solidFill>
                  <a:schemeClr val="tx1"/>
                </a:solidFill>
              </a:rPr>
              <a:t>National White Collar Crime Center (NW3C)</a:t>
            </a:r>
          </a:p>
          <a:p>
            <a:pPr marL="711200" lvl="1" indent="-457200">
              <a:lnSpc>
                <a:spcPct val="110000"/>
              </a:lnSpc>
              <a:spcBef>
                <a:spcPts val="0"/>
              </a:spcBef>
              <a:spcAft>
                <a:spcPts val="0"/>
              </a:spcAft>
              <a:buFont typeface="Arial" panose="020B0604020202020204" pitchFamily="34" charset="0"/>
              <a:buChar char="•"/>
            </a:pPr>
            <a:r>
              <a:rPr lang="en-US" sz="2600" dirty="0">
                <a:solidFill>
                  <a:schemeClr val="tx1"/>
                </a:solidFill>
              </a:rPr>
              <a:t>Accounting professors at nearby college, community college</a:t>
            </a:r>
          </a:p>
          <a:p>
            <a:pPr marL="711200" lvl="1" indent="-457200">
              <a:lnSpc>
                <a:spcPct val="110000"/>
              </a:lnSpc>
              <a:spcBef>
                <a:spcPts val="0"/>
              </a:spcBef>
              <a:spcAft>
                <a:spcPts val="0"/>
              </a:spcAft>
              <a:buFont typeface="Arial" panose="020B0604020202020204" pitchFamily="34" charset="0"/>
              <a:buChar char="•"/>
            </a:pPr>
            <a:r>
              <a:rPr lang="en-US" sz="2600" dirty="0">
                <a:solidFill>
                  <a:schemeClr val="tx1"/>
                </a:solidFill>
              </a:rPr>
              <a:t>APS</a:t>
            </a:r>
          </a:p>
          <a:p>
            <a:pPr>
              <a:lnSpc>
                <a:spcPct val="110000"/>
              </a:lnSpc>
              <a:spcBef>
                <a:spcPts val="0"/>
              </a:spcBef>
              <a:spcAft>
                <a:spcPts val="0"/>
              </a:spcAft>
            </a:pPr>
            <a:endParaRPr lang="en-US" sz="2800" dirty="0"/>
          </a:p>
        </p:txBody>
      </p:sp>
    </p:spTree>
    <p:extLst>
      <p:ext uri="{BB962C8B-B14F-4D97-AF65-F5344CB8AC3E}">
        <p14:creationId xmlns:p14="http://schemas.microsoft.com/office/powerpoint/2010/main" val="402141765"/>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0DD59-5AB6-F915-DC9C-A7E3A6F37BA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368F6FD-7882-A603-3395-46750607EF37}"/>
              </a:ext>
            </a:extLst>
          </p:cNvPr>
          <p:cNvSpPr>
            <a:spLocks noGrp="1"/>
          </p:cNvSpPr>
          <p:nvPr>
            <p:ph type="title"/>
          </p:nvPr>
        </p:nvSpPr>
        <p:spPr>
          <a:xfrm>
            <a:off x="410816" y="276135"/>
            <a:ext cx="11330610" cy="666474"/>
          </a:xfrm>
        </p:spPr>
        <p:txBody>
          <a:bodyPr>
            <a:noAutofit/>
          </a:bodyPr>
          <a:lstStyle/>
          <a:p>
            <a:r>
              <a:rPr lang="en-US" sz="4000" dirty="0">
                <a:solidFill>
                  <a:schemeClr val="bg1"/>
                </a:solidFill>
              </a:rPr>
              <a:t>The Impact of Local LE: Initial Impressions</a:t>
            </a:r>
            <a:endParaRPr lang="en-US" sz="4000" dirty="0">
              <a:solidFill>
                <a:schemeClr val="bg1"/>
              </a:solidFill>
              <a:latin typeface="Source Sans Pro" panose="020B0503030403020204" pitchFamily="34" charset="0"/>
              <a:ea typeface="Source Sans Pro" panose="020B0503030403020204" pitchFamily="34" charset="0"/>
            </a:endParaRPr>
          </a:p>
        </p:txBody>
      </p:sp>
      <p:sp>
        <p:nvSpPr>
          <p:cNvPr id="4" name="Text Placeholder 3">
            <a:extLst>
              <a:ext uri="{FF2B5EF4-FFF2-40B4-BE49-F238E27FC236}">
                <a16:creationId xmlns:a16="http://schemas.microsoft.com/office/drawing/2014/main" id="{27DC37E8-F878-0805-01E0-FE922037A386}"/>
              </a:ext>
            </a:extLst>
          </p:cNvPr>
          <p:cNvSpPr>
            <a:spLocks noGrp="1"/>
          </p:cNvSpPr>
          <p:nvPr>
            <p:ph type="body" idx="1"/>
          </p:nvPr>
        </p:nvSpPr>
        <p:spPr>
          <a:xfrm>
            <a:off x="430695" y="2323567"/>
            <a:ext cx="11330610" cy="4258298"/>
          </a:xfrm>
        </p:spPr>
        <p:txBody>
          <a:bodyPr>
            <a:normAutofit/>
          </a:bodyPr>
          <a:lstStyle/>
          <a:p>
            <a:br>
              <a:rPr lang="en-US" dirty="0"/>
            </a:br>
            <a:br>
              <a:rPr lang="en-US" dirty="0"/>
            </a:br>
            <a:endParaRPr lang="en-US" dirty="0"/>
          </a:p>
        </p:txBody>
      </p:sp>
      <p:sp>
        <p:nvSpPr>
          <p:cNvPr id="5" name="TextBox 4">
            <a:extLst>
              <a:ext uri="{FF2B5EF4-FFF2-40B4-BE49-F238E27FC236}">
                <a16:creationId xmlns:a16="http://schemas.microsoft.com/office/drawing/2014/main" id="{B870F6BB-C09C-3DE4-341F-1B2B3611BE82}"/>
              </a:ext>
            </a:extLst>
          </p:cNvPr>
          <p:cNvSpPr txBox="1"/>
          <p:nvPr/>
        </p:nvSpPr>
        <p:spPr>
          <a:xfrm>
            <a:off x="430695" y="1778907"/>
            <a:ext cx="10877770" cy="646331"/>
          </a:xfrm>
          <a:prstGeom prst="rect">
            <a:avLst/>
          </a:prstGeom>
          <a:noFill/>
        </p:spPr>
        <p:txBody>
          <a:bodyPr wrap="square">
            <a:spAutoFit/>
          </a:bodyPr>
          <a:lstStyle/>
          <a:p>
            <a:pPr marL="28575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p:txBody>
      </p:sp>
      <p:sp>
        <p:nvSpPr>
          <p:cNvPr id="2" name="TextBox 1">
            <a:extLst>
              <a:ext uri="{FF2B5EF4-FFF2-40B4-BE49-F238E27FC236}">
                <a16:creationId xmlns:a16="http://schemas.microsoft.com/office/drawing/2014/main" id="{4454D7C5-71A7-A105-B337-3389989C799B}"/>
              </a:ext>
            </a:extLst>
          </p:cNvPr>
          <p:cNvSpPr txBox="1"/>
          <p:nvPr/>
        </p:nvSpPr>
        <p:spPr>
          <a:xfrm>
            <a:off x="883535" y="1830375"/>
            <a:ext cx="9232739" cy="2862322"/>
          </a:xfrm>
          <a:prstGeom prst="rect">
            <a:avLst/>
          </a:prstGeom>
          <a:noFill/>
        </p:spPr>
        <p:txBody>
          <a:bodyPr wrap="square" rtlCol="0">
            <a:spAutoFit/>
          </a:bodyPr>
          <a:lstStyle/>
          <a:p>
            <a:endParaRPr lang="en-US" sz="3600" dirty="0">
              <a:latin typeface="Source Sans Pro" panose="020B0503030403020204" pitchFamily="34" charset="0"/>
              <a:ea typeface="Source Sans Pro" panose="020B0503030403020204" pitchFamily="34" charset="0"/>
            </a:endParaRPr>
          </a:p>
          <a:p>
            <a:r>
              <a:rPr lang="en-US" sz="3600" dirty="0">
                <a:latin typeface="Source Sans Pro" panose="020B0503030403020204" pitchFamily="34" charset="0"/>
                <a:ea typeface="Source Sans Pro" panose="020B0503030403020204" pitchFamily="34" charset="0"/>
              </a:rPr>
              <a:t>Should you open an investigation?</a:t>
            </a:r>
          </a:p>
          <a:p>
            <a:endParaRPr lang="en-US" sz="3600" dirty="0">
              <a:latin typeface="Source Sans Pro" panose="020B0503030403020204" pitchFamily="34" charset="0"/>
              <a:ea typeface="Source Sans Pro" panose="020B0503030403020204" pitchFamily="34" charset="0"/>
            </a:endParaRPr>
          </a:p>
          <a:p>
            <a:r>
              <a:rPr lang="en-US" sz="3600" dirty="0">
                <a:latin typeface="Source Sans Pro" panose="020B0503030403020204" pitchFamily="34" charset="0"/>
                <a:ea typeface="Source Sans Pro" panose="020B0503030403020204" pitchFamily="34" charset="0"/>
              </a:rPr>
              <a:t>Why or why not?</a:t>
            </a:r>
          </a:p>
          <a:p>
            <a:endParaRPr lang="en-US" sz="3600" dirty="0">
              <a:latin typeface="Source Sans Pro" panose="020B0503030403020204" pitchFamily="34" charset="0"/>
              <a:ea typeface="Source Sans Pro" panose="020B0503030403020204" pitchFamily="34" charset="0"/>
            </a:endParaRPr>
          </a:p>
        </p:txBody>
      </p:sp>
      <p:pic>
        <p:nvPicPr>
          <p:cNvPr id="1026" name="Picture 2" descr="Workplace Investigations: Remove Bias ...">
            <a:extLst>
              <a:ext uri="{FF2B5EF4-FFF2-40B4-BE49-F238E27FC236}">
                <a16:creationId xmlns:a16="http://schemas.microsoft.com/office/drawing/2014/main" id="{825407B3-2601-F221-3BE1-729251C6C8C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92369" y="3937000"/>
            <a:ext cx="3476281" cy="23133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3520991"/>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1894827-1987-7E67-2FF7-A8947FF8F8DE}"/>
              </a:ext>
            </a:extLst>
          </p:cNvPr>
          <p:cNvSpPr>
            <a:spLocks noGrp="1"/>
          </p:cNvSpPr>
          <p:nvPr>
            <p:ph type="sldNum" sz="quarter" idx="2"/>
          </p:nvPr>
        </p:nvSpPr>
        <p:spPr/>
        <p:txBody>
          <a:bodyPr/>
          <a:lstStyle/>
          <a:p>
            <a:fld id="{86CB4B4D-7CA3-9044-876B-883B54F8677D}" type="slidenum">
              <a:rPr lang="en-US" smtClean="0"/>
              <a:t>30</a:t>
            </a:fld>
            <a:endParaRPr lang="en-US"/>
          </a:p>
        </p:txBody>
      </p:sp>
      <p:sp>
        <p:nvSpPr>
          <p:cNvPr id="3" name="Title 2">
            <a:extLst>
              <a:ext uri="{FF2B5EF4-FFF2-40B4-BE49-F238E27FC236}">
                <a16:creationId xmlns:a16="http://schemas.microsoft.com/office/drawing/2014/main" id="{7114AA05-9AAE-DB07-2453-1E9FE1E8A11A}"/>
              </a:ext>
            </a:extLst>
          </p:cNvPr>
          <p:cNvSpPr>
            <a:spLocks noGrp="1"/>
          </p:cNvSpPr>
          <p:nvPr>
            <p:ph type="title"/>
          </p:nvPr>
        </p:nvSpPr>
        <p:spPr>
          <a:xfrm>
            <a:off x="430695" y="278102"/>
            <a:ext cx="11330610" cy="666474"/>
          </a:xfrm>
        </p:spPr>
        <p:txBody>
          <a:bodyPr>
            <a:noAutofit/>
          </a:bodyPr>
          <a:lstStyle/>
          <a:p>
            <a:r>
              <a:rPr lang="en-US" sz="4400" dirty="0">
                <a:solidFill>
                  <a:schemeClr val="bg1"/>
                </a:solidFill>
              </a:rPr>
              <a:t>Investigate the Likely Defenses</a:t>
            </a:r>
            <a:endParaRPr lang="en-US" sz="4400" dirty="0"/>
          </a:p>
        </p:txBody>
      </p:sp>
      <p:sp>
        <p:nvSpPr>
          <p:cNvPr id="4" name="Text Placeholder 3">
            <a:extLst>
              <a:ext uri="{FF2B5EF4-FFF2-40B4-BE49-F238E27FC236}">
                <a16:creationId xmlns:a16="http://schemas.microsoft.com/office/drawing/2014/main" id="{4FA97BD5-235C-0F74-A43E-973BDCE8B27C}"/>
              </a:ext>
            </a:extLst>
          </p:cNvPr>
          <p:cNvSpPr>
            <a:spLocks noGrp="1"/>
          </p:cNvSpPr>
          <p:nvPr>
            <p:ph type="body" idx="1"/>
          </p:nvPr>
        </p:nvSpPr>
        <p:spPr>
          <a:xfrm>
            <a:off x="430695" y="1378838"/>
            <a:ext cx="11330610" cy="5201059"/>
          </a:xfrm>
        </p:spPr>
        <p:txBody>
          <a:bodyPr>
            <a:normAutofit fontScale="85000" lnSpcReduction="10000"/>
          </a:bodyPr>
          <a:lstStyle/>
          <a:p>
            <a:r>
              <a:rPr lang="en-US" sz="2600" b="1" dirty="0"/>
              <a:t>Remember that we have the right to give our money to whomever we choose, but all of the elements of consent must be present in order for the act to be consensual.</a:t>
            </a:r>
          </a:p>
          <a:p>
            <a:pPr marL="342900" indent="-342900">
              <a:buFont typeface="Arial" panose="020B0604020202020204" pitchFamily="34" charset="0"/>
              <a:buChar char="•"/>
            </a:pPr>
            <a:r>
              <a:rPr lang="en-US" sz="2600" dirty="0"/>
              <a:t>Look into the reasons the suspect gives for why the victim allegedly made the gift, and determine whether they are true</a:t>
            </a:r>
          </a:p>
          <a:p>
            <a:pPr marL="342900" indent="-342900">
              <a:buFont typeface="Arial" panose="020B0604020202020204" pitchFamily="34" charset="0"/>
              <a:buChar char="•"/>
            </a:pPr>
            <a:r>
              <a:rPr lang="en-US" sz="2600" dirty="0"/>
              <a:t>Remember the elements of consent: </a:t>
            </a:r>
          </a:p>
          <a:p>
            <a:pPr marL="596900" lvl="1" indent="-342900">
              <a:buFont typeface="Arial" panose="020B0604020202020204" pitchFamily="34" charset="0"/>
              <a:buChar char="•"/>
            </a:pPr>
            <a:r>
              <a:rPr lang="en-US" sz="2600" dirty="0"/>
              <a:t>Did the victim truly act voluntarily? Were they pressured, coerced, or threatened?</a:t>
            </a:r>
          </a:p>
          <a:p>
            <a:pPr marL="596900" lvl="1" indent="-342900">
              <a:buFont typeface="Arial" panose="020B0604020202020204" pitchFamily="34" charset="0"/>
              <a:buChar char="•"/>
            </a:pPr>
            <a:r>
              <a:rPr lang="en-US" sz="2600" dirty="0"/>
              <a:t>Was the victim informed of what the transaction was and its impact on their assets?</a:t>
            </a:r>
          </a:p>
          <a:p>
            <a:pPr marL="596900" lvl="1" indent="-342900">
              <a:buFont typeface="Arial" panose="020B0604020202020204" pitchFamily="34" charset="0"/>
              <a:buChar char="•"/>
            </a:pPr>
            <a:r>
              <a:rPr lang="en-US" sz="2600" dirty="0"/>
              <a:t>Did the victim have capacity to fully understand the nature and impact of the transaction? </a:t>
            </a:r>
          </a:p>
          <a:p>
            <a:pPr marL="342900" indent="-342900">
              <a:buFont typeface="Arial" panose="020B0604020202020204" pitchFamily="34" charset="0"/>
              <a:buChar char="•"/>
            </a:pPr>
            <a:r>
              <a:rPr lang="en-US" sz="2600" dirty="0"/>
              <a:t>Also ask, did the suspect have a fiduciary duty to act in the victim’s best interests?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1042282609"/>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BD9097-5A10-F996-302B-C3687B233819}"/>
              </a:ext>
            </a:extLst>
          </p:cNvPr>
          <p:cNvSpPr>
            <a:spLocks noGrp="1"/>
          </p:cNvSpPr>
          <p:nvPr>
            <p:ph type="title"/>
          </p:nvPr>
        </p:nvSpPr>
        <p:spPr>
          <a:xfrm>
            <a:off x="410816" y="264836"/>
            <a:ext cx="11330610" cy="666474"/>
          </a:xfrm>
        </p:spPr>
        <p:txBody>
          <a:bodyPr>
            <a:noAutofit/>
          </a:bodyPr>
          <a:lstStyle/>
          <a:p>
            <a:r>
              <a:rPr lang="en-US" sz="4400" dirty="0">
                <a:solidFill>
                  <a:schemeClr val="bg1"/>
                </a:solidFill>
              </a:rPr>
              <a:t>Multidisciplinary Teams</a:t>
            </a:r>
          </a:p>
        </p:txBody>
      </p:sp>
      <p:pic>
        <p:nvPicPr>
          <p:cNvPr id="6" name="Picture 5">
            <a:extLst>
              <a:ext uri="{FF2B5EF4-FFF2-40B4-BE49-F238E27FC236}">
                <a16:creationId xmlns:a16="http://schemas.microsoft.com/office/drawing/2014/main" id="{7573A65E-1DE1-A44E-5A7F-6DC230E5E1CD}"/>
              </a:ext>
            </a:extLst>
          </p:cNvPr>
          <p:cNvPicPr>
            <a:picLocks noChangeAspect="1"/>
          </p:cNvPicPr>
          <p:nvPr/>
        </p:nvPicPr>
        <p:blipFill>
          <a:blip r:embed="rId3"/>
          <a:stretch>
            <a:fillRect/>
          </a:stretch>
        </p:blipFill>
        <p:spPr>
          <a:xfrm>
            <a:off x="0" y="1277957"/>
            <a:ext cx="12192000" cy="4924539"/>
          </a:xfrm>
          <a:prstGeom prst="rect">
            <a:avLst/>
          </a:prstGeom>
        </p:spPr>
      </p:pic>
    </p:spTree>
    <p:extLst>
      <p:ext uri="{BB962C8B-B14F-4D97-AF65-F5344CB8AC3E}">
        <p14:creationId xmlns:p14="http://schemas.microsoft.com/office/powerpoint/2010/main" val="4017350615"/>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8473D-961D-61F2-30EF-4F1702A7244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5F056C-6117-FDDE-5005-02B987A3F755}"/>
              </a:ext>
            </a:extLst>
          </p:cNvPr>
          <p:cNvSpPr>
            <a:spLocks noGrp="1"/>
          </p:cNvSpPr>
          <p:nvPr>
            <p:ph type="title"/>
          </p:nvPr>
        </p:nvSpPr>
        <p:spPr>
          <a:xfrm>
            <a:off x="289629" y="0"/>
            <a:ext cx="11330610" cy="881649"/>
          </a:xfrm>
        </p:spPr>
        <p:txBody>
          <a:bodyPr>
            <a:noAutofit/>
          </a:bodyPr>
          <a:lstStyle/>
          <a:p>
            <a:r>
              <a:rPr lang="en-US" sz="4400" dirty="0">
                <a:solidFill>
                  <a:schemeClr val="bg1"/>
                </a:solidFill>
              </a:rPr>
              <a:t>When Your Case Isn’t Getting Traction With the Prosecutor—Some Suggestions</a:t>
            </a:r>
          </a:p>
        </p:txBody>
      </p:sp>
      <p:sp>
        <p:nvSpPr>
          <p:cNvPr id="4" name="Text Placeholder 3">
            <a:extLst>
              <a:ext uri="{FF2B5EF4-FFF2-40B4-BE49-F238E27FC236}">
                <a16:creationId xmlns:a16="http://schemas.microsoft.com/office/drawing/2014/main" id="{55471A78-94B9-F1F4-8466-D017BA492850}"/>
              </a:ext>
            </a:extLst>
          </p:cNvPr>
          <p:cNvSpPr>
            <a:spLocks noGrp="1"/>
          </p:cNvSpPr>
          <p:nvPr>
            <p:ph type="body" idx="1"/>
          </p:nvPr>
        </p:nvSpPr>
        <p:spPr>
          <a:xfrm>
            <a:off x="417442" y="1515291"/>
            <a:ext cx="11330610" cy="4661673"/>
          </a:xfrm>
        </p:spPr>
        <p:txBody>
          <a:bodyPr>
            <a:normAutofit fontScale="92500" lnSpcReduction="20000"/>
          </a:bodyPr>
          <a:lstStyle/>
          <a:p>
            <a:pPr lvl="2"/>
            <a:r>
              <a:rPr lang="en-US" sz="2800" dirty="0"/>
              <a:t>Ask to meet with the office’s elder abuse prosecutor</a:t>
            </a:r>
          </a:p>
          <a:p>
            <a:pPr lvl="2"/>
            <a:r>
              <a:rPr lang="en-US" sz="2800" dirty="0"/>
              <a:t>If there isn’t one, ask to meet with the prosecutor who handles financial crimes</a:t>
            </a:r>
          </a:p>
          <a:p>
            <a:pPr lvl="2"/>
            <a:r>
              <a:rPr lang="en-US" sz="2800" dirty="0"/>
              <a:t>If the prosecutor won’t engage, ask for a meeting with the elected prosecutor and an APS supervisor to request that the office designate a prosecutor to handle elder financial crimes. Bring case examples with you.</a:t>
            </a:r>
          </a:p>
          <a:p>
            <a:pPr lvl="2"/>
            <a:r>
              <a:rPr lang="en-US" sz="2800" dirty="0"/>
              <a:t>Participate in your community’s MDT</a:t>
            </a:r>
          </a:p>
          <a:p>
            <a:pPr lvl="2"/>
            <a:r>
              <a:rPr lang="en-US" sz="2800" dirty="0"/>
              <a:t>Ask your prosecutor’s office to send a prosecutor to the National Institute on the Prosecution of Elder Abuse (see handout)</a:t>
            </a:r>
          </a:p>
          <a:p>
            <a:pPr marL="457200" indent="-457200">
              <a:lnSpc>
                <a:spcPct val="110000"/>
              </a:lnSpc>
              <a:spcBef>
                <a:spcPts val="0"/>
              </a:spcBef>
              <a:spcAft>
                <a:spcPts val="0"/>
              </a:spcAft>
              <a:buFont typeface="Arial" panose="020B0604020202020204" pitchFamily="34" charset="0"/>
              <a:buChar char="•"/>
            </a:pPr>
            <a:endParaRPr lang="en-US" sz="2800" dirty="0"/>
          </a:p>
        </p:txBody>
      </p:sp>
    </p:spTree>
    <p:extLst>
      <p:ext uri="{BB962C8B-B14F-4D97-AF65-F5344CB8AC3E}">
        <p14:creationId xmlns:p14="http://schemas.microsoft.com/office/powerpoint/2010/main" val="552568524"/>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DE31862-0404-F543-81DB-CDEA8992E543}"/>
              </a:ext>
            </a:extLst>
          </p:cNvPr>
          <p:cNvSpPr>
            <a:spLocks noGrp="1"/>
          </p:cNvSpPr>
          <p:nvPr>
            <p:ph type="title"/>
          </p:nvPr>
        </p:nvSpPr>
        <p:spPr>
          <a:xfrm>
            <a:off x="410816" y="268778"/>
            <a:ext cx="11330610" cy="881649"/>
          </a:xfrm>
        </p:spPr>
        <p:txBody>
          <a:bodyPr>
            <a:noAutofit/>
          </a:bodyPr>
          <a:lstStyle/>
          <a:p>
            <a:r>
              <a:rPr lang="en-US" sz="4400" dirty="0">
                <a:solidFill>
                  <a:schemeClr val="bg1"/>
                </a:solidFill>
              </a:rPr>
              <a:t>Practice Tips</a:t>
            </a:r>
          </a:p>
        </p:txBody>
      </p:sp>
      <p:sp>
        <p:nvSpPr>
          <p:cNvPr id="4" name="Text Placeholder 3">
            <a:extLst>
              <a:ext uri="{FF2B5EF4-FFF2-40B4-BE49-F238E27FC236}">
                <a16:creationId xmlns:a16="http://schemas.microsoft.com/office/drawing/2014/main" id="{29762092-C348-CD0A-B62E-C78469D62311}"/>
              </a:ext>
            </a:extLst>
          </p:cNvPr>
          <p:cNvSpPr>
            <a:spLocks noGrp="1"/>
          </p:cNvSpPr>
          <p:nvPr>
            <p:ph type="body" idx="1"/>
          </p:nvPr>
        </p:nvSpPr>
        <p:spPr>
          <a:xfrm>
            <a:off x="410816" y="1571898"/>
            <a:ext cx="11330610" cy="3815112"/>
          </a:xfrm>
        </p:spPr>
        <p:txBody>
          <a:bodyPr>
            <a:normAutofit lnSpcReduction="10000"/>
          </a:bodyPr>
          <a:lstStyle/>
          <a:p>
            <a:pPr marL="457200" indent="-457200">
              <a:lnSpc>
                <a:spcPct val="120000"/>
              </a:lnSpc>
              <a:spcBef>
                <a:spcPts val="0"/>
              </a:spcBef>
              <a:spcAft>
                <a:spcPts val="0"/>
              </a:spcAft>
              <a:buFont typeface="Arial" panose="020B0604020202020204" pitchFamily="34" charset="0"/>
              <a:buChar char="•"/>
            </a:pPr>
            <a:r>
              <a:rPr lang="en-US" sz="2400" dirty="0"/>
              <a:t>Collaborate with your prosecutor from the beginning of the investigation regarding charges, evidence collection, interviews, and the investigation</a:t>
            </a:r>
          </a:p>
          <a:p>
            <a:pPr marL="457200" indent="-457200">
              <a:lnSpc>
                <a:spcPct val="120000"/>
              </a:lnSpc>
              <a:spcBef>
                <a:spcPts val="0"/>
              </a:spcBef>
              <a:spcAft>
                <a:spcPts val="0"/>
              </a:spcAft>
              <a:buFont typeface="Arial" panose="020B0604020202020204" pitchFamily="34" charset="0"/>
              <a:buChar char="•"/>
            </a:pPr>
            <a:r>
              <a:rPr lang="en-US" sz="2400" dirty="0"/>
              <a:t>Educate yourself about elder abuse, training opportunities, and resources and share that information with your department and prosecutor’s office</a:t>
            </a:r>
          </a:p>
          <a:p>
            <a:pPr marL="457200" indent="-457200">
              <a:lnSpc>
                <a:spcPct val="120000"/>
              </a:lnSpc>
              <a:spcBef>
                <a:spcPts val="0"/>
              </a:spcBef>
              <a:spcAft>
                <a:spcPts val="0"/>
              </a:spcAft>
              <a:buFont typeface="Arial" panose="020B0604020202020204" pitchFamily="34" charset="0"/>
              <a:buChar char="•"/>
            </a:pPr>
            <a:r>
              <a:rPr lang="en-US" sz="2400" dirty="0"/>
              <a:t>Because consent is so often the defense, be sure to fully investigate the victim’s capacity by obtaining relevant records, conducting a videotaped interview and, if needed, obtaining a capacity evaluation</a:t>
            </a:r>
          </a:p>
          <a:p>
            <a:pPr marL="457200" indent="-457200">
              <a:lnSpc>
                <a:spcPct val="120000"/>
              </a:lnSpc>
              <a:spcBef>
                <a:spcPts val="0"/>
              </a:spcBef>
              <a:spcAft>
                <a:spcPts val="0"/>
              </a:spcAft>
              <a:buFont typeface="Arial" panose="020B0604020202020204" pitchFamily="34" charset="0"/>
              <a:buChar char="•"/>
            </a:pPr>
            <a:r>
              <a:rPr lang="en-US" sz="2400" dirty="0"/>
              <a:t>Get help from a forensic account</a:t>
            </a:r>
          </a:p>
          <a:p>
            <a:pPr marL="457200" indent="-457200">
              <a:lnSpc>
                <a:spcPct val="120000"/>
              </a:lnSpc>
              <a:spcBef>
                <a:spcPts val="0"/>
              </a:spcBef>
              <a:spcAft>
                <a:spcPts val="0"/>
              </a:spcAft>
              <a:buFont typeface="Arial" panose="020B0604020202020204" pitchFamily="34" charset="0"/>
              <a:buChar char="•"/>
            </a:pPr>
            <a:r>
              <a:rPr lang="en-US" sz="2400" dirty="0"/>
              <a:t>Learn about and stay focused on the victim’s concerns, values, and wishes</a:t>
            </a:r>
          </a:p>
          <a:p>
            <a:pPr>
              <a:lnSpc>
                <a:spcPct val="120000"/>
              </a:lnSpc>
              <a:spcBef>
                <a:spcPts val="0"/>
              </a:spcBef>
              <a:spcAft>
                <a:spcPts val="0"/>
              </a:spcAft>
            </a:pPr>
            <a:endParaRPr lang="en-US" sz="2400" dirty="0">
              <a:hlinkClick r:id="rId3"/>
            </a:endParaRPr>
          </a:p>
          <a:p>
            <a:pPr marL="457200" lvl="2" indent="0">
              <a:buNone/>
            </a:pPr>
            <a:endParaRPr lang="en-US" sz="2800" dirty="0"/>
          </a:p>
        </p:txBody>
      </p:sp>
    </p:spTree>
    <p:extLst>
      <p:ext uri="{BB962C8B-B14F-4D97-AF65-F5344CB8AC3E}">
        <p14:creationId xmlns:p14="http://schemas.microsoft.com/office/powerpoint/2010/main" val="2465615218"/>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8C7720-34A4-787D-47B4-B6357F947F6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7B5C7DD-450D-3543-A31B-35AC7F170DCE}"/>
              </a:ext>
            </a:extLst>
          </p:cNvPr>
          <p:cNvSpPr>
            <a:spLocks noGrp="1"/>
          </p:cNvSpPr>
          <p:nvPr>
            <p:ph type="title"/>
          </p:nvPr>
        </p:nvSpPr>
        <p:spPr>
          <a:xfrm>
            <a:off x="430695" y="291957"/>
            <a:ext cx="11330610" cy="666474"/>
          </a:xfrm>
        </p:spPr>
        <p:txBody>
          <a:bodyPr>
            <a:noAutofit/>
          </a:bodyPr>
          <a:lstStyle/>
          <a:p>
            <a:r>
              <a:rPr lang="en-US" sz="4400" dirty="0">
                <a:solidFill>
                  <a:schemeClr val="bg1"/>
                </a:solidFill>
              </a:rPr>
              <a:t>EAGLE Resources</a:t>
            </a:r>
          </a:p>
        </p:txBody>
      </p:sp>
      <p:sp>
        <p:nvSpPr>
          <p:cNvPr id="4" name="TextBox 3">
            <a:extLst>
              <a:ext uri="{FF2B5EF4-FFF2-40B4-BE49-F238E27FC236}">
                <a16:creationId xmlns:a16="http://schemas.microsoft.com/office/drawing/2014/main" id="{2AFCEC72-AAE2-57D1-415A-ED2B03FA8712}"/>
              </a:ext>
            </a:extLst>
          </p:cNvPr>
          <p:cNvSpPr txBox="1"/>
          <p:nvPr/>
        </p:nvSpPr>
        <p:spPr>
          <a:xfrm>
            <a:off x="291309" y="1484725"/>
            <a:ext cx="12367071" cy="4124206"/>
          </a:xfrm>
          <a:prstGeom prst="rect">
            <a:avLst/>
          </a:prstGeom>
          <a:noFill/>
        </p:spPr>
        <p:txBody>
          <a:bodyPr wrap="square" rtlCol="0">
            <a:spAutoFit/>
          </a:bodyPr>
          <a:lstStyle/>
          <a:p>
            <a:r>
              <a:rPr lang="en-US" sz="2400" dirty="0">
                <a:hlinkClick r:id="rId3"/>
              </a:rPr>
              <a:t>Financial Abuse</a:t>
            </a:r>
            <a:endParaRPr lang="en-US" sz="2400" dirty="0">
              <a:hlinkClick r:id="rId4"/>
            </a:endParaRPr>
          </a:p>
          <a:p>
            <a:r>
              <a:rPr lang="en-US" sz="2400" dirty="0">
                <a:hlinkClick r:id="rId4"/>
              </a:rPr>
              <a:t>First Responder Checklist</a:t>
            </a:r>
            <a:endParaRPr lang="en-US" sz="2400" dirty="0"/>
          </a:p>
          <a:p>
            <a:r>
              <a:rPr lang="en-US" sz="2400" dirty="0">
                <a:hlinkClick r:id="rId5"/>
              </a:rPr>
              <a:t>Evidence Collection Checklist</a:t>
            </a:r>
            <a:endParaRPr lang="en-US" sz="2400" dirty="0"/>
          </a:p>
          <a:p>
            <a:r>
              <a:rPr lang="en-US" sz="2400" dirty="0">
                <a:hlinkClick r:id="rId6"/>
              </a:rPr>
              <a:t>Interviewing Older Adults</a:t>
            </a:r>
            <a:endParaRPr lang="en-US" sz="2400" dirty="0"/>
          </a:p>
          <a:p>
            <a:r>
              <a:rPr lang="en-US" sz="2400" dirty="0">
                <a:hlinkClick r:id="rId7"/>
              </a:rPr>
              <a:t>Interview Guide for Investigators</a:t>
            </a:r>
            <a:endParaRPr lang="en-US" sz="2400" dirty="0"/>
          </a:p>
          <a:p>
            <a:r>
              <a:rPr lang="en-US" sz="2400" dirty="0">
                <a:hlinkClick r:id="rId8"/>
              </a:rPr>
              <a:t>Investigator Interview Checklist</a:t>
            </a:r>
            <a:endParaRPr lang="en-US" sz="2400" dirty="0"/>
          </a:p>
          <a:p>
            <a:r>
              <a:rPr lang="en-US" sz="2400" dirty="0">
                <a:hlinkClick r:id="rId9"/>
              </a:rPr>
              <a:t>Multidisciplinary Teams</a:t>
            </a:r>
            <a:endParaRPr lang="en-US" sz="2400" dirty="0"/>
          </a:p>
          <a:p>
            <a:r>
              <a:rPr lang="en-US" sz="2400" dirty="0">
                <a:hlinkClick r:id="rId10"/>
              </a:rPr>
              <a:t>Financial Exploitation Roll Call Video</a:t>
            </a:r>
            <a:endParaRPr lang="en-US" sz="2400" dirty="0"/>
          </a:p>
          <a:p>
            <a:r>
              <a:rPr lang="en-US" sz="2400" dirty="0">
                <a:hlinkClick r:id="rId11"/>
              </a:rPr>
              <a:t>Community Resource Referral</a:t>
            </a:r>
            <a:endParaRPr lang="en-US" sz="2400" dirty="0"/>
          </a:p>
          <a:p>
            <a:endParaRPr lang="en-US" sz="2800" dirty="0"/>
          </a:p>
          <a:p>
            <a:endParaRPr lang="en-US" dirty="0"/>
          </a:p>
        </p:txBody>
      </p:sp>
    </p:spTree>
    <p:extLst>
      <p:ext uri="{BB962C8B-B14F-4D97-AF65-F5344CB8AC3E}">
        <p14:creationId xmlns:p14="http://schemas.microsoft.com/office/powerpoint/2010/main" val="3808477108"/>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62D362-EB53-A313-9A06-8A415ED9FFA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7D4DE3D-7244-5A48-9F78-3E00D2924493}"/>
              </a:ext>
            </a:extLst>
          </p:cNvPr>
          <p:cNvSpPr>
            <a:spLocks noGrp="1"/>
          </p:cNvSpPr>
          <p:nvPr>
            <p:ph type="title"/>
          </p:nvPr>
        </p:nvSpPr>
        <p:spPr>
          <a:xfrm>
            <a:off x="410816" y="276135"/>
            <a:ext cx="11330610" cy="666474"/>
          </a:xfrm>
        </p:spPr>
        <p:txBody>
          <a:bodyPr>
            <a:normAutofit fontScale="90000"/>
          </a:bodyPr>
          <a:lstStyle/>
          <a:p>
            <a:r>
              <a:rPr lang="en-US" sz="4900" dirty="0">
                <a:solidFill>
                  <a:schemeClr val="bg1"/>
                </a:solidFill>
                <a:latin typeface="Source Sans Pro" panose="020B0503030403020204" pitchFamily="34" charset="0"/>
                <a:ea typeface="Source Sans Pro" panose="020B0503030403020204" pitchFamily="34" charset="0"/>
              </a:rPr>
              <a:t>First Steps</a:t>
            </a:r>
            <a:endParaRPr lang="en-US" dirty="0">
              <a:solidFill>
                <a:schemeClr val="bg1"/>
              </a:solidFill>
            </a:endParaRPr>
          </a:p>
        </p:txBody>
      </p:sp>
      <p:sp>
        <p:nvSpPr>
          <p:cNvPr id="4" name="Text Placeholder 3">
            <a:extLst>
              <a:ext uri="{FF2B5EF4-FFF2-40B4-BE49-F238E27FC236}">
                <a16:creationId xmlns:a16="http://schemas.microsoft.com/office/drawing/2014/main" id="{5E414FE3-839D-8CBE-8EE7-A8B7FAA0B26F}"/>
              </a:ext>
            </a:extLst>
          </p:cNvPr>
          <p:cNvSpPr>
            <a:spLocks noGrp="1"/>
          </p:cNvSpPr>
          <p:nvPr>
            <p:ph type="body" idx="1"/>
          </p:nvPr>
        </p:nvSpPr>
        <p:spPr>
          <a:xfrm>
            <a:off x="430695" y="2323567"/>
            <a:ext cx="11330610" cy="4258298"/>
          </a:xfrm>
        </p:spPr>
        <p:txBody>
          <a:bodyPr>
            <a:normAutofit/>
          </a:bodyPr>
          <a:lstStyle/>
          <a:p>
            <a:br>
              <a:rPr lang="en-US" dirty="0"/>
            </a:br>
            <a:r>
              <a:rPr lang="en-US" sz="4000" dirty="0"/>
              <a:t>You decide to open an investigation. What initial steps will you take?</a:t>
            </a:r>
            <a:br>
              <a:rPr lang="en-US" dirty="0"/>
            </a:br>
            <a:endParaRPr lang="en-US" dirty="0"/>
          </a:p>
        </p:txBody>
      </p:sp>
      <p:pic>
        <p:nvPicPr>
          <p:cNvPr id="2050" name="Picture 2" descr="Criminal Investigation - Topics in ...">
            <a:extLst>
              <a:ext uri="{FF2B5EF4-FFF2-40B4-BE49-F238E27FC236}">
                <a16:creationId xmlns:a16="http://schemas.microsoft.com/office/drawing/2014/main" id="{E860649E-1278-1680-1809-9617767F60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4388" y="4584700"/>
            <a:ext cx="3759276" cy="1662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72183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97EE56F-7B39-ABF4-112D-16343B401C77}"/>
              </a:ext>
            </a:extLst>
          </p:cNvPr>
          <p:cNvSpPr>
            <a:spLocks noGrp="1"/>
          </p:cNvSpPr>
          <p:nvPr>
            <p:ph type="title"/>
          </p:nvPr>
        </p:nvSpPr>
        <p:spPr>
          <a:xfrm>
            <a:off x="410816" y="347799"/>
            <a:ext cx="11330610" cy="666474"/>
          </a:xfrm>
        </p:spPr>
        <p:txBody>
          <a:bodyPr>
            <a:noAutofit/>
          </a:bodyPr>
          <a:lstStyle/>
          <a:p>
            <a:r>
              <a:rPr lang="en-US" sz="4400" dirty="0">
                <a:solidFill>
                  <a:schemeClr val="bg1"/>
                </a:solidFill>
              </a:rPr>
              <a:t>Beginning Your Investigation</a:t>
            </a:r>
          </a:p>
        </p:txBody>
      </p:sp>
      <p:sp>
        <p:nvSpPr>
          <p:cNvPr id="4" name="Text Placeholder 3">
            <a:extLst>
              <a:ext uri="{FF2B5EF4-FFF2-40B4-BE49-F238E27FC236}">
                <a16:creationId xmlns:a16="http://schemas.microsoft.com/office/drawing/2014/main" id="{67B92DA8-D115-1B7F-790B-0F33A932553C}"/>
              </a:ext>
            </a:extLst>
          </p:cNvPr>
          <p:cNvSpPr>
            <a:spLocks noGrp="1"/>
          </p:cNvSpPr>
          <p:nvPr>
            <p:ph type="body" idx="1"/>
          </p:nvPr>
        </p:nvSpPr>
        <p:spPr>
          <a:xfrm>
            <a:off x="410816" y="1256994"/>
            <a:ext cx="11781184" cy="4678670"/>
          </a:xfrm>
        </p:spPr>
        <p:txBody>
          <a:bodyPr>
            <a:noAutofit/>
          </a:bodyPr>
          <a:lstStyle/>
          <a:p>
            <a:pPr>
              <a:lnSpc>
                <a:spcPct val="120000"/>
              </a:lnSpc>
              <a:spcBef>
                <a:spcPts val="0"/>
              </a:spcBef>
              <a:spcAft>
                <a:spcPts val="0"/>
              </a:spcAft>
            </a:pPr>
            <a:r>
              <a:rPr lang="en-US" sz="2200" b="1" dirty="0">
                <a:solidFill>
                  <a:schemeClr val="tx1"/>
                </a:solidFill>
              </a:rPr>
              <a:t>Know your state statutes </a:t>
            </a:r>
          </a:p>
          <a:p>
            <a:pPr marL="342900" indent="-342900">
              <a:lnSpc>
                <a:spcPct val="120000"/>
              </a:lnSpc>
              <a:spcBef>
                <a:spcPts val="0"/>
              </a:spcBef>
              <a:spcAft>
                <a:spcPts val="0"/>
              </a:spcAft>
              <a:buFont typeface="Arial" panose="020B0604020202020204" pitchFamily="34" charset="0"/>
              <a:buChar char="•"/>
            </a:pPr>
            <a:r>
              <a:rPr lang="en-US" sz="2200" dirty="0">
                <a:solidFill>
                  <a:schemeClr val="tx1"/>
                </a:solidFill>
              </a:rPr>
              <a:t>Elder financial exploitation and theft, freezing accounts (hold and delay), mandatory reporting, and related abuse types (see </a:t>
            </a:r>
            <a:r>
              <a:rPr lang="en-US" sz="2200" dirty="0">
                <a:solidFill>
                  <a:schemeClr val="tx1"/>
                </a:solidFill>
                <a:hlinkClick r:id="rId3"/>
              </a:rPr>
              <a:t>EAGLE for state statutes</a:t>
            </a:r>
            <a:r>
              <a:rPr lang="en-US" sz="2200" dirty="0">
                <a:solidFill>
                  <a:schemeClr val="tx1"/>
                </a:solidFill>
              </a:rPr>
              <a:t>)</a:t>
            </a:r>
          </a:p>
          <a:p>
            <a:pPr>
              <a:lnSpc>
                <a:spcPct val="120000"/>
              </a:lnSpc>
              <a:spcBef>
                <a:spcPts val="0"/>
              </a:spcBef>
              <a:spcAft>
                <a:spcPts val="0"/>
              </a:spcAft>
            </a:pPr>
            <a:r>
              <a:rPr lang="en-US" sz="2200" b="1" dirty="0">
                <a:solidFill>
                  <a:schemeClr val="tx1"/>
                </a:solidFill>
              </a:rPr>
              <a:t>Work with your prosecutor </a:t>
            </a:r>
          </a:p>
          <a:p>
            <a:pPr marL="342900" indent="-342900">
              <a:lnSpc>
                <a:spcPct val="120000"/>
              </a:lnSpc>
              <a:spcBef>
                <a:spcPts val="0"/>
              </a:spcBef>
              <a:spcAft>
                <a:spcPts val="0"/>
              </a:spcAft>
              <a:buFont typeface="Arial" panose="020B0604020202020204" pitchFamily="34" charset="0"/>
              <a:buChar char="•"/>
            </a:pPr>
            <a:r>
              <a:rPr lang="en-US" sz="2200" dirty="0">
                <a:solidFill>
                  <a:schemeClr val="tx1"/>
                </a:solidFill>
              </a:rPr>
              <a:t>Discuss likely charging theories, evidence to collect, and witnesses to interview</a:t>
            </a:r>
          </a:p>
          <a:p>
            <a:pPr>
              <a:lnSpc>
                <a:spcPct val="120000"/>
              </a:lnSpc>
              <a:spcBef>
                <a:spcPts val="0"/>
              </a:spcBef>
              <a:spcAft>
                <a:spcPts val="0"/>
              </a:spcAft>
            </a:pPr>
            <a:r>
              <a:rPr lang="en-US" sz="2200" b="1" dirty="0">
                <a:solidFill>
                  <a:schemeClr val="tx1"/>
                </a:solidFill>
              </a:rPr>
              <a:t>Work with Adult Protective Services</a:t>
            </a:r>
          </a:p>
          <a:p>
            <a:pPr marL="342900" indent="-342900">
              <a:lnSpc>
                <a:spcPct val="120000"/>
              </a:lnSpc>
              <a:spcBef>
                <a:spcPts val="0"/>
              </a:spcBef>
              <a:spcAft>
                <a:spcPts val="0"/>
              </a:spcAft>
              <a:buFont typeface="Arial" panose="020B0604020202020204" pitchFamily="34" charset="0"/>
              <a:buChar char="•"/>
            </a:pPr>
            <a:r>
              <a:rPr lang="en-US" sz="2200" dirty="0">
                <a:solidFill>
                  <a:schemeClr val="tx1"/>
                </a:solidFill>
              </a:rPr>
              <a:t>May have valuable information regarding your victim,  including on her cognitive capacity</a:t>
            </a:r>
          </a:p>
          <a:p>
            <a:pPr marL="342900" indent="-342900">
              <a:lnSpc>
                <a:spcPct val="120000"/>
              </a:lnSpc>
              <a:spcBef>
                <a:spcPts val="0"/>
              </a:spcBef>
              <a:spcAft>
                <a:spcPts val="0"/>
              </a:spcAft>
              <a:buFont typeface="Arial" panose="020B0604020202020204" pitchFamily="34" charset="0"/>
              <a:buChar char="•"/>
            </a:pPr>
            <a:r>
              <a:rPr lang="en-US" sz="2200" dirty="0">
                <a:solidFill>
                  <a:schemeClr val="tx1"/>
                </a:solidFill>
              </a:rPr>
              <a:t>May be able to share relevant medical and financial records</a:t>
            </a:r>
          </a:p>
          <a:p>
            <a:pPr marL="342900" indent="-342900">
              <a:lnSpc>
                <a:spcPct val="120000"/>
              </a:lnSpc>
              <a:spcBef>
                <a:spcPts val="0"/>
              </a:spcBef>
              <a:spcAft>
                <a:spcPts val="0"/>
              </a:spcAft>
              <a:buFont typeface="Arial" panose="020B0604020202020204" pitchFamily="34" charset="0"/>
              <a:buChar char="•"/>
            </a:pPr>
            <a:r>
              <a:rPr lang="en-US" sz="2200" dirty="0">
                <a:solidFill>
                  <a:schemeClr val="tx1"/>
                </a:solidFill>
              </a:rPr>
              <a:t>In some states, suspect’s financial records are considered confidential and must be obtained via search warrant</a:t>
            </a:r>
          </a:p>
        </p:txBody>
      </p:sp>
    </p:spTree>
    <p:extLst>
      <p:ext uri="{BB962C8B-B14F-4D97-AF65-F5344CB8AC3E}">
        <p14:creationId xmlns:p14="http://schemas.microsoft.com/office/powerpoint/2010/main" val="366291443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0F750-1CFB-2651-D6E1-D4A9A0F6BDF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6AEE093-C3B7-C047-BFE5-2534CB0B7780}"/>
              </a:ext>
            </a:extLst>
          </p:cNvPr>
          <p:cNvSpPr>
            <a:spLocks noGrp="1"/>
          </p:cNvSpPr>
          <p:nvPr>
            <p:ph type="title"/>
          </p:nvPr>
        </p:nvSpPr>
        <p:spPr>
          <a:xfrm>
            <a:off x="410816" y="276135"/>
            <a:ext cx="11330610" cy="666474"/>
          </a:xfrm>
        </p:spPr>
        <p:txBody>
          <a:bodyPr>
            <a:noAutofit/>
          </a:bodyPr>
          <a:lstStyle/>
          <a:p>
            <a:r>
              <a:rPr lang="en-US" sz="4400" dirty="0">
                <a:solidFill>
                  <a:schemeClr val="bg1"/>
                </a:solidFill>
              </a:rPr>
              <a:t>From the APS File, You Learn</a:t>
            </a:r>
            <a:r>
              <a:rPr lang="en-US" sz="4400" dirty="0">
                <a:solidFill>
                  <a:schemeClr val="tx1"/>
                </a:solidFill>
              </a:rPr>
              <a:t>:</a:t>
            </a:r>
            <a:endParaRPr lang="en-US" sz="4400" dirty="0">
              <a:solidFill>
                <a:schemeClr val="bg1"/>
              </a:solidFill>
            </a:endParaRPr>
          </a:p>
        </p:txBody>
      </p:sp>
      <p:sp>
        <p:nvSpPr>
          <p:cNvPr id="4" name="Text Placeholder 3">
            <a:extLst>
              <a:ext uri="{FF2B5EF4-FFF2-40B4-BE49-F238E27FC236}">
                <a16:creationId xmlns:a16="http://schemas.microsoft.com/office/drawing/2014/main" id="{09B45D5F-B881-E089-21B5-DC0B64371AF7}"/>
              </a:ext>
            </a:extLst>
          </p:cNvPr>
          <p:cNvSpPr>
            <a:spLocks noGrp="1"/>
          </p:cNvSpPr>
          <p:nvPr>
            <p:ph type="body" idx="1"/>
          </p:nvPr>
        </p:nvSpPr>
        <p:spPr>
          <a:xfrm>
            <a:off x="326020" y="1548506"/>
            <a:ext cx="11539959" cy="4271058"/>
          </a:xfrm>
        </p:spPr>
        <p:txBody>
          <a:bodyPr>
            <a:normAutofit fontScale="25000" lnSpcReduction="20000"/>
          </a:bodyPr>
          <a:lstStyle/>
          <a:p>
            <a:br>
              <a:rPr lang="en-US" sz="5900" dirty="0"/>
            </a:br>
            <a:r>
              <a:rPr lang="en-US" sz="8600" dirty="0"/>
              <a:t>Mark rarely visits his mother at the facility. </a:t>
            </a:r>
          </a:p>
          <a:p>
            <a:r>
              <a:rPr lang="en-US" sz="8600" dirty="0"/>
              <a:t>Mark told the facility his mother said he deserved all her money and could use it for whatever he wished.</a:t>
            </a:r>
          </a:p>
          <a:p>
            <a:r>
              <a:rPr lang="en-US" sz="8800" dirty="0"/>
              <a:t>Mark told APS that for several years predating her dementia diagnosis, Jennifer allowed Mark to live in her home rent-free. She paid him a “stipend” of $1000/week so he could pursue his hobby of flying airplanes and riding motorcycles. </a:t>
            </a:r>
          </a:p>
          <a:p>
            <a:r>
              <a:rPr lang="en-US" sz="8800" dirty="0"/>
              <a:t>After Jennifer’s move to the facility 1 ½ years ago, Mark  used her money to buy a motorcycle, pickup truck, and  airplane, and take multiple trips to Europe. He drained his mother’s assets, spending approximately $420,000.</a:t>
            </a:r>
          </a:p>
          <a:p>
            <a:r>
              <a:rPr lang="en-US" sz="8800" dirty="0"/>
              <a:t>Jennifer has no memory of having given Mark permission to take her money. Her recent medical records show that her dementia is “severe.”</a:t>
            </a:r>
          </a:p>
          <a:p>
            <a:endParaRPr lang="en-US" sz="8800" dirty="0"/>
          </a:p>
          <a:p>
            <a:endParaRPr lang="en-US" sz="8800" dirty="0"/>
          </a:p>
          <a:p>
            <a:endParaRPr lang="en-US" sz="8600" dirty="0"/>
          </a:p>
          <a:p>
            <a:endParaRPr lang="en-US" sz="4000" dirty="0"/>
          </a:p>
          <a:p>
            <a:endParaRPr lang="en-US" sz="4000" dirty="0"/>
          </a:p>
          <a:p>
            <a:br>
              <a:rPr lang="en-US" dirty="0"/>
            </a:br>
            <a:endParaRPr lang="en-US" dirty="0"/>
          </a:p>
        </p:txBody>
      </p:sp>
    </p:spTree>
    <p:extLst>
      <p:ext uri="{BB962C8B-B14F-4D97-AF65-F5344CB8AC3E}">
        <p14:creationId xmlns:p14="http://schemas.microsoft.com/office/powerpoint/2010/main" val="1477307845"/>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DAA3F-F90E-10D4-93E5-FFD69A248E8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F488B7-150E-1C96-BE4A-81D4A9867CE7}"/>
              </a:ext>
            </a:extLst>
          </p:cNvPr>
          <p:cNvSpPr>
            <a:spLocks noGrp="1"/>
          </p:cNvSpPr>
          <p:nvPr>
            <p:ph type="title"/>
          </p:nvPr>
        </p:nvSpPr>
        <p:spPr>
          <a:xfrm>
            <a:off x="410816" y="276135"/>
            <a:ext cx="11330610" cy="666474"/>
          </a:xfrm>
        </p:spPr>
        <p:txBody>
          <a:bodyPr>
            <a:noAutofit/>
          </a:bodyPr>
          <a:lstStyle/>
          <a:p>
            <a:r>
              <a:rPr lang="en-US" sz="4400" dirty="0">
                <a:solidFill>
                  <a:schemeClr val="bg1"/>
                </a:solidFill>
              </a:rPr>
              <a:t>New Fact: Power of Attorney</a:t>
            </a:r>
          </a:p>
        </p:txBody>
      </p:sp>
      <p:sp>
        <p:nvSpPr>
          <p:cNvPr id="4" name="Text Placeholder 3">
            <a:extLst>
              <a:ext uri="{FF2B5EF4-FFF2-40B4-BE49-F238E27FC236}">
                <a16:creationId xmlns:a16="http://schemas.microsoft.com/office/drawing/2014/main" id="{54ED64F5-1D95-6A5E-E797-F1610D82663A}"/>
              </a:ext>
            </a:extLst>
          </p:cNvPr>
          <p:cNvSpPr>
            <a:spLocks noGrp="1"/>
          </p:cNvSpPr>
          <p:nvPr>
            <p:ph type="body" idx="1"/>
          </p:nvPr>
        </p:nvSpPr>
        <p:spPr>
          <a:xfrm>
            <a:off x="201467" y="1594091"/>
            <a:ext cx="11539959" cy="3066809"/>
          </a:xfrm>
        </p:spPr>
        <p:txBody>
          <a:bodyPr>
            <a:normAutofit fontScale="25000" lnSpcReduction="20000"/>
          </a:bodyPr>
          <a:lstStyle/>
          <a:p>
            <a:pPr lvl="0"/>
            <a:r>
              <a:rPr lang="en-US" sz="11200" dirty="0"/>
              <a:t>The facility gives you a copy of Jennifer’s power of attorney form.</a:t>
            </a:r>
          </a:p>
          <a:p>
            <a:r>
              <a:rPr lang="en-US" sz="11200" dirty="0"/>
              <a:t>It shows that Jennifer appointed Mark as her agent under a health care and financial power of attorney when she entered the facility. </a:t>
            </a:r>
          </a:p>
          <a:p>
            <a:r>
              <a:rPr lang="en-US" sz="11200" dirty="0"/>
              <a:t>The power of attorney document authorizes Mark to pay himself $1000/month.</a:t>
            </a:r>
          </a:p>
          <a:p>
            <a:endParaRPr lang="en-US" sz="6000" b="1" dirty="0"/>
          </a:p>
          <a:p>
            <a:pPr lvl="0"/>
            <a:endParaRPr lang="en-US" sz="6000" dirty="0"/>
          </a:p>
          <a:p>
            <a:endParaRPr lang="en-US" sz="8800" dirty="0"/>
          </a:p>
          <a:p>
            <a:endParaRPr lang="en-US" sz="8600" dirty="0"/>
          </a:p>
          <a:p>
            <a:endParaRPr lang="en-US" sz="4000" dirty="0"/>
          </a:p>
          <a:p>
            <a:endParaRPr lang="en-US" sz="4000" dirty="0"/>
          </a:p>
          <a:p>
            <a:br>
              <a:rPr lang="en-US" dirty="0"/>
            </a:br>
            <a:endParaRPr lang="en-US" dirty="0"/>
          </a:p>
        </p:txBody>
      </p:sp>
      <p:pic>
        <p:nvPicPr>
          <p:cNvPr id="3076" name="Picture 4" descr="What is a Power of Attorney, and Do I ...">
            <a:extLst>
              <a:ext uri="{FF2B5EF4-FFF2-40B4-BE49-F238E27FC236}">
                <a16:creationId xmlns:a16="http://schemas.microsoft.com/office/drawing/2014/main" id="{E5C673FD-49E7-46B4-DAF7-686EBE3755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72625" y="4440844"/>
            <a:ext cx="2619375"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106070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D29F5-A8F5-7C17-A201-1900E4ED1A6B}"/>
              </a:ext>
            </a:extLst>
          </p:cNvPr>
          <p:cNvSpPr>
            <a:spLocks noGrp="1"/>
          </p:cNvSpPr>
          <p:nvPr>
            <p:ph type="title"/>
          </p:nvPr>
        </p:nvSpPr>
        <p:spPr>
          <a:xfrm>
            <a:off x="463741" y="1281475"/>
            <a:ext cx="10381737" cy="2852737"/>
          </a:xfrm>
        </p:spPr>
        <p:txBody>
          <a:bodyPr/>
          <a:lstStyle/>
          <a:p>
            <a:r>
              <a:rPr lang="en-US" dirty="0"/>
              <a:t>Facts About Elder Financial Exploitation</a:t>
            </a:r>
          </a:p>
        </p:txBody>
      </p:sp>
    </p:spTree>
    <p:extLst>
      <p:ext uri="{BB962C8B-B14F-4D97-AF65-F5344CB8AC3E}">
        <p14:creationId xmlns:p14="http://schemas.microsoft.com/office/powerpoint/2010/main" val="2374506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E323B57-87EA-47BD-C653-B28C48FD6C92}"/>
              </a:ext>
            </a:extLst>
          </p:cNvPr>
          <p:cNvSpPr>
            <a:spLocks noGrp="1"/>
          </p:cNvSpPr>
          <p:nvPr>
            <p:ph type="sldNum" sz="quarter" idx="2"/>
          </p:nvPr>
        </p:nvSpPr>
        <p:spPr/>
        <p:txBody>
          <a:bodyPr/>
          <a:lstStyle/>
          <a:p>
            <a:fld id="{86CB4B4D-7CA3-9044-876B-883B54F8677D}" type="slidenum">
              <a:rPr lang="en-US" smtClean="0"/>
              <a:t>9</a:t>
            </a:fld>
            <a:endParaRPr lang="en-US"/>
          </a:p>
        </p:txBody>
      </p:sp>
      <p:sp>
        <p:nvSpPr>
          <p:cNvPr id="3" name="Title 2">
            <a:extLst>
              <a:ext uri="{FF2B5EF4-FFF2-40B4-BE49-F238E27FC236}">
                <a16:creationId xmlns:a16="http://schemas.microsoft.com/office/drawing/2014/main" id="{DCE20F96-4C97-C79F-0C92-9948928F129A}"/>
              </a:ext>
            </a:extLst>
          </p:cNvPr>
          <p:cNvSpPr>
            <a:spLocks noGrp="1"/>
          </p:cNvSpPr>
          <p:nvPr>
            <p:ph type="title"/>
          </p:nvPr>
        </p:nvSpPr>
        <p:spPr>
          <a:xfrm>
            <a:off x="273988" y="347799"/>
            <a:ext cx="11330610" cy="666474"/>
          </a:xfrm>
        </p:spPr>
        <p:txBody>
          <a:bodyPr>
            <a:noAutofit/>
          </a:bodyPr>
          <a:lstStyle/>
          <a:p>
            <a:r>
              <a:rPr lang="en-US" sz="4400" b="1" dirty="0">
                <a:solidFill>
                  <a:schemeClr val="bg1"/>
                </a:solidFill>
              </a:rPr>
              <a:t>Elder Financial Exploitation: Characteristics </a:t>
            </a:r>
          </a:p>
        </p:txBody>
      </p:sp>
      <p:sp>
        <p:nvSpPr>
          <p:cNvPr id="4" name="Text Placeholder 3">
            <a:extLst>
              <a:ext uri="{FF2B5EF4-FFF2-40B4-BE49-F238E27FC236}">
                <a16:creationId xmlns:a16="http://schemas.microsoft.com/office/drawing/2014/main" id="{AC405781-3983-95F5-072B-6F7BBF8F1B7E}"/>
              </a:ext>
            </a:extLst>
          </p:cNvPr>
          <p:cNvSpPr>
            <a:spLocks noGrp="1"/>
          </p:cNvSpPr>
          <p:nvPr>
            <p:ph type="body" idx="1"/>
          </p:nvPr>
        </p:nvSpPr>
        <p:spPr>
          <a:xfrm>
            <a:off x="410816" y="1665279"/>
            <a:ext cx="11330610" cy="4258298"/>
          </a:xfrm>
        </p:spPr>
        <p:txBody>
          <a:bodyPr>
            <a:normAutofit/>
          </a:bodyPr>
          <a:lstStyle/>
          <a:p>
            <a:pPr marL="285750" indent="-28575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Victim</a:t>
            </a:r>
            <a:r>
              <a:rPr lang="en-US" sz="2800" dirty="0">
                <a:solidFill>
                  <a:schemeClr val="tx1"/>
                </a:solidFill>
                <a:latin typeface="Source Sans Pro" panose="020B0503030403020204" pitchFamily="34" charset="0"/>
                <a:ea typeface="Source Sans Pro" panose="020B0503030403020204" pitchFamily="34" charset="0"/>
              </a:rPr>
              <a:t> often lives in their own home, isolated and emotionally and/or physically dependent on perpetrator</a:t>
            </a:r>
          </a:p>
          <a:p>
            <a:pPr marL="285750" indent="-28575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Victim typically suffers from some degree of dementia, often undiagnosed</a:t>
            </a:r>
          </a:p>
          <a:p>
            <a:pPr marL="285750" indent="-285750">
              <a:buFont typeface="Arial" panose="020B0604020202020204" pitchFamily="34" charset="0"/>
              <a:buChar char="•"/>
            </a:pPr>
            <a:r>
              <a:rPr lang="en-US" sz="2800" dirty="0">
                <a:latin typeface="Source Sans Pro" panose="020B0503030403020204" pitchFamily="34" charset="0"/>
                <a:ea typeface="Source Sans Pro" panose="020B0503030403020204" pitchFamily="34" charset="0"/>
              </a:rPr>
              <a:t>Offenses are largely invisible and unrecognized, often going on for months or years and only coming to light long after they began</a:t>
            </a:r>
          </a:p>
          <a:p>
            <a:pPr marL="285750" indent="-285750">
              <a:buFont typeface="Arial" panose="020B0604020202020204" pitchFamily="34" charset="0"/>
              <a:buChar char="•"/>
            </a:pPr>
            <a:r>
              <a:rPr lang="en-US" sz="2800" dirty="0"/>
              <a:t>Often co-occurs with other abuse types</a:t>
            </a:r>
          </a:p>
          <a:p>
            <a:endParaRPr lang="en-US" sz="2800" dirty="0">
              <a:latin typeface="Source Sans Pro" panose="020B0503030403020204" pitchFamily="34" charset="0"/>
              <a:ea typeface="Source Sans Pro" panose="020B0503030403020204" pitchFamily="34" charset="0"/>
            </a:endParaRPr>
          </a:p>
          <a:p>
            <a:endParaRPr lang="en-US" dirty="0">
              <a:latin typeface="Source Sans Pro" panose="020B0503030403020204" pitchFamily="34" charset="0"/>
              <a:ea typeface="Source Sans Pro" panose="020B0503030403020204" pitchFamily="34" charset="0"/>
            </a:endParaRPr>
          </a:p>
          <a:p>
            <a:endParaRPr lang="en-US" dirty="0"/>
          </a:p>
        </p:txBody>
      </p:sp>
    </p:spTree>
    <p:extLst>
      <p:ext uri="{BB962C8B-B14F-4D97-AF65-F5344CB8AC3E}">
        <p14:creationId xmlns:p14="http://schemas.microsoft.com/office/powerpoint/2010/main" val="2999998341"/>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3_Office Theme">
  <a:themeElements>
    <a:clrScheme name="Eagle">
      <a:dk1>
        <a:srgbClr val="000000"/>
      </a:dk1>
      <a:lt1>
        <a:srgbClr val="FFFFFF"/>
      </a:lt1>
      <a:dk2>
        <a:srgbClr val="0E1336"/>
      </a:dk2>
      <a:lt2>
        <a:srgbClr val="E7E6E6"/>
      </a:lt2>
      <a:accent1>
        <a:srgbClr val="835B2E"/>
      </a:accent1>
      <a:accent2>
        <a:srgbClr val="821418"/>
      </a:accent2>
      <a:accent3>
        <a:srgbClr val="0E1336"/>
      </a:accent3>
      <a:accent4>
        <a:srgbClr val="930515"/>
      </a:accent4>
      <a:accent5>
        <a:srgbClr val="363955"/>
      </a:accent5>
      <a:accent6>
        <a:srgbClr val="FFBE00"/>
      </a:accent6>
      <a:hlink>
        <a:srgbClr val="930616"/>
      </a:hlink>
      <a:folHlink>
        <a:srgbClr val="835B2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F133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5_Office Theme">
  <a:themeElements>
    <a:clrScheme name="Eagle">
      <a:dk1>
        <a:srgbClr val="000000"/>
      </a:dk1>
      <a:lt1>
        <a:srgbClr val="FFFFFF"/>
      </a:lt1>
      <a:dk2>
        <a:srgbClr val="0E1336"/>
      </a:dk2>
      <a:lt2>
        <a:srgbClr val="E7E6E6"/>
      </a:lt2>
      <a:accent1>
        <a:srgbClr val="835B2E"/>
      </a:accent1>
      <a:accent2>
        <a:srgbClr val="821418"/>
      </a:accent2>
      <a:accent3>
        <a:srgbClr val="0E1336"/>
      </a:accent3>
      <a:accent4>
        <a:srgbClr val="930515"/>
      </a:accent4>
      <a:accent5>
        <a:srgbClr val="363955"/>
      </a:accent5>
      <a:accent6>
        <a:srgbClr val="FFBE00"/>
      </a:accent6>
      <a:hlink>
        <a:srgbClr val="930616"/>
      </a:hlink>
      <a:folHlink>
        <a:srgbClr val="835B2E"/>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0F1336"/>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2d88e0d7-f36f-46f0-9852-63dd72d30c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62F664A05B71549BE66940DDA801FC6" ma:contentTypeVersion="6" ma:contentTypeDescription="Create a new document." ma:contentTypeScope="" ma:versionID="8ea2038df7a8065198462711002d5453">
  <xsd:schema xmlns:xsd="http://www.w3.org/2001/XMLSchema" xmlns:xs="http://www.w3.org/2001/XMLSchema" xmlns:p="http://schemas.microsoft.com/office/2006/metadata/properties" xmlns:ns3="2d88e0d7-f36f-46f0-9852-63dd72d30ca5" targetNamespace="http://schemas.microsoft.com/office/2006/metadata/properties" ma:root="true" ma:fieldsID="a647bd98c79cf602b10fde1eb25004ab" ns3:_="">
    <xsd:import namespace="2d88e0d7-f36f-46f0-9852-63dd72d30ca5"/>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88e0d7-f36f-46f0-9852-63dd72d30c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E929F9-BA8B-4918-9F44-F3D56FEF403F}">
  <ds:schemaRefs>
    <ds:schemaRef ds:uri="2d88e0d7-f36f-46f0-9852-63dd72d30ca5"/>
    <ds:schemaRef ds:uri="http://schemas.microsoft.com/office/2006/metadata/properties"/>
    <ds:schemaRef ds:uri="http://schemas.microsoft.com/office/infopath/2007/PartnerControls"/>
    <ds:schemaRef ds:uri="http://purl.org/dc/elements/1.1/"/>
    <ds:schemaRef ds:uri="http://www.w3.org/XML/1998/namespace"/>
    <ds:schemaRef ds:uri="http://schemas.openxmlformats.org/package/2006/metadata/core-properties"/>
    <ds:schemaRef ds:uri="http://schemas.microsoft.com/office/2006/documentManagement/types"/>
    <ds:schemaRef ds:uri="http://purl.org/dc/dcmitype/"/>
    <ds:schemaRef ds:uri="http://purl.org/dc/terms/"/>
  </ds:schemaRefs>
</ds:datastoreItem>
</file>

<file path=customXml/itemProps2.xml><?xml version="1.0" encoding="utf-8"?>
<ds:datastoreItem xmlns:ds="http://schemas.openxmlformats.org/officeDocument/2006/customXml" ds:itemID="{C75B8FAB-FE8B-40C2-BF99-92210CA162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88e0d7-f36f-46f0-9852-63dd72d30c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D89A3C-7718-40F6-8AFC-807EFA4B66B6}">
  <ds:schemaRefs>
    <ds:schemaRef ds:uri="http://schemas.microsoft.com/sharepoint/v3/contenttype/forms"/>
  </ds:schemaRefs>
</ds:datastoreItem>
</file>

<file path=docMetadata/LabelInfo.xml><?xml version="1.0" encoding="utf-8"?>
<clbl:labelList xmlns:clbl="http://schemas.microsoft.com/office/2020/mipLabelMetadata">
  <clbl:label id="{15ef12a1-af58-44c4-b029-712fc0605570}" enabled="0" method="" siteId="{15ef12a1-af58-44c4-b029-712fc0605570}" removed="1"/>
  <clbl:label id="{daf69420-7356-43ce-989f-cc1324b6da61}" enabled="1" method="Privileged" siteId="{a63249ac-3e0b-4a24-9e0c-c90ab9891e30}" removed="0"/>
</clbl:labelList>
</file>

<file path=docProps/app.xml><?xml version="1.0" encoding="utf-8"?>
<Properties xmlns="http://schemas.openxmlformats.org/officeDocument/2006/extended-properties" xmlns:vt="http://schemas.openxmlformats.org/officeDocument/2006/docPropsVTypes">
  <Template>office theme</Template>
  <TotalTime>51787</TotalTime>
  <Words>3031</Words>
  <Application>Microsoft Macintosh PowerPoint</Application>
  <PresentationFormat>Widescreen</PresentationFormat>
  <Paragraphs>305</Paragraphs>
  <Slides>34</Slides>
  <Notes>31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34</vt:i4>
      </vt:variant>
    </vt:vector>
  </HeadingPairs>
  <TitlesOfParts>
    <vt:vector size="43" baseType="lpstr">
      <vt:lpstr>Aptos</vt:lpstr>
      <vt:lpstr>Aptos Display</vt:lpstr>
      <vt:lpstr>Arial</vt:lpstr>
      <vt:lpstr>Calibri</vt:lpstr>
      <vt:lpstr>Google Sans</vt:lpstr>
      <vt:lpstr>Source Sans Pro</vt:lpstr>
      <vt:lpstr>office theme</vt:lpstr>
      <vt:lpstr>3_Office Theme</vt:lpstr>
      <vt:lpstr>5_Office Theme</vt:lpstr>
      <vt:lpstr>PowerPoint Presentation</vt:lpstr>
      <vt:lpstr>Case Scenario</vt:lpstr>
      <vt:lpstr>The Impact of Local LE: Initial Impressions</vt:lpstr>
      <vt:lpstr>First Steps</vt:lpstr>
      <vt:lpstr>Beginning Your Investigation</vt:lpstr>
      <vt:lpstr>From the APS File, You Learn:</vt:lpstr>
      <vt:lpstr>New Fact: Power of Attorney</vt:lpstr>
      <vt:lpstr>Facts About Elder Financial Exploitation</vt:lpstr>
      <vt:lpstr>Elder Financial Exploitation: Characteristics </vt:lpstr>
      <vt:lpstr>Elder Financial Exploitation: Methods</vt:lpstr>
      <vt:lpstr>Elder Financial Exploitation:  Common Defenses</vt:lpstr>
      <vt:lpstr>Consent</vt:lpstr>
      <vt:lpstr>If You Have Concerns the Victim May Suffer from Cognitive Impairment</vt:lpstr>
      <vt:lpstr>Powers of Attorney</vt:lpstr>
      <vt:lpstr>Power of Attorney (POA)</vt:lpstr>
      <vt:lpstr>Power of Attorney</vt:lpstr>
      <vt:lpstr>Types of Powers of Attorney</vt:lpstr>
      <vt:lpstr>Types of Decisions Covered by POAs</vt:lpstr>
      <vt:lpstr>Case Example</vt:lpstr>
      <vt:lpstr>Case Study</vt:lpstr>
      <vt:lpstr>Obtain Relevant Evidence from Victim’s Home (May Require Warrant) </vt:lpstr>
      <vt:lpstr>Execute Search Warrants</vt:lpstr>
      <vt:lpstr>Conduct Interviews of Relevant Parties</vt:lpstr>
      <vt:lpstr>Other Potential Witnesses</vt:lpstr>
      <vt:lpstr>Gather Other Relevant Evidence</vt:lpstr>
      <vt:lpstr>When Your Case Involves a Power of Attorney, Obtain Copy of the Document</vt:lpstr>
      <vt:lpstr>Review the Power of Attorney Instrument</vt:lpstr>
      <vt:lpstr>Victim’s Financial Documents: Look for Unusual Activity</vt:lpstr>
      <vt:lpstr>Sources of Help In Analyzing Financial Records</vt:lpstr>
      <vt:lpstr>Investigate the Likely Defenses</vt:lpstr>
      <vt:lpstr>Multidisciplinary Teams</vt:lpstr>
      <vt:lpstr>When Your Case Isn’t Getting Traction With the Prosecutor—Some Suggestions</vt:lpstr>
      <vt:lpstr>Practice Tips</vt:lpstr>
      <vt:lpstr>EAGLE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Mars, Lori</dc:creator>
  <cp:lastModifiedBy>Xu, Michael</cp:lastModifiedBy>
  <cp:revision>80</cp:revision>
  <dcterms:created xsi:type="dcterms:W3CDTF">2024-10-11T21:00:52Z</dcterms:created>
  <dcterms:modified xsi:type="dcterms:W3CDTF">2026-06-18T21:49:03Z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office theme:8\3_Office Theme:5\5_Office Theme:5\4_Office Theme:8</vt:lpwstr>
  </property>
  <property fmtid="{D5CDD505-2E9C-101B-9397-08002B2CF9AE}" pid="3" name="ClassificationContentMarkingFooterText">
    <vt:lpwstr>CONFIDENTIAL</vt:lpwstr>
  </property>
  <property fmtid="{D5CDD505-2E9C-101B-9397-08002B2CF9AE}" pid="4" name="ContentTypeId">
    <vt:lpwstr>0x010100B62F664A05B71549BE66940DDA801FC6</vt:lpwstr>
  </property>
</Properties>
</file>